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sldIdLst>
    <p:sldId id="256" r:id="rId2"/>
    <p:sldId id="280" r:id="rId3"/>
    <p:sldId id="257" r:id="rId4"/>
    <p:sldId id="366" r:id="rId5"/>
    <p:sldId id="258" r:id="rId6"/>
    <p:sldId id="285" r:id="rId7"/>
    <p:sldId id="357" r:id="rId8"/>
    <p:sldId id="286" r:id="rId9"/>
    <p:sldId id="275" r:id="rId10"/>
    <p:sldId id="385" r:id="rId11"/>
    <p:sldId id="279" r:id="rId12"/>
    <p:sldId id="386" r:id="rId13"/>
    <p:sldId id="331" r:id="rId14"/>
    <p:sldId id="290" r:id="rId15"/>
    <p:sldId id="291" r:id="rId16"/>
    <p:sldId id="266" r:id="rId17"/>
    <p:sldId id="282" r:id="rId18"/>
    <p:sldId id="267" r:id="rId19"/>
    <p:sldId id="328" r:id="rId20"/>
    <p:sldId id="329" r:id="rId21"/>
    <p:sldId id="330" r:id="rId22"/>
    <p:sldId id="261" r:id="rId23"/>
    <p:sldId id="292" r:id="rId24"/>
    <p:sldId id="360" r:id="rId25"/>
    <p:sldId id="361" r:id="rId26"/>
    <p:sldId id="263" r:id="rId27"/>
    <p:sldId id="299" r:id="rId28"/>
    <p:sldId id="362" r:id="rId29"/>
    <p:sldId id="301" r:id="rId30"/>
    <p:sldId id="302" r:id="rId31"/>
    <p:sldId id="304" r:id="rId32"/>
    <p:sldId id="363" r:id="rId33"/>
    <p:sldId id="315" r:id="rId34"/>
    <p:sldId id="317" r:id="rId35"/>
    <p:sldId id="309" r:id="rId36"/>
    <p:sldId id="281" r:id="rId37"/>
    <p:sldId id="307" r:id="rId38"/>
    <p:sldId id="310" r:id="rId39"/>
    <p:sldId id="311" r:id="rId40"/>
    <p:sldId id="312" r:id="rId41"/>
    <p:sldId id="364" r:id="rId42"/>
    <p:sldId id="365" r:id="rId43"/>
    <p:sldId id="318" r:id="rId44"/>
    <p:sldId id="314" r:id="rId45"/>
    <p:sldId id="316" r:id="rId46"/>
    <p:sldId id="313" r:id="rId47"/>
    <p:sldId id="320" r:id="rId48"/>
    <p:sldId id="308" r:id="rId49"/>
    <p:sldId id="332" r:id="rId50"/>
    <p:sldId id="377" r:id="rId51"/>
    <p:sldId id="321" r:id="rId52"/>
    <p:sldId id="322" r:id="rId53"/>
    <p:sldId id="272" r:id="rId54"/>
    <p:sldId id="370" r:id="rId55"/>
    <p:sldId id="367" r:id="rId56"/>
    <p:sldId id="368" r:id="rId57"/>
    <p:sldId id="369" r:id="rId58"/>
    <p:sldId id="271" r:id="rId59"/>
    <p:sldId id="269" r:id="rId60"/>
    <p:sldId id="270" r:id="rId61"/>
    <p:sldId id="323" r:id="rId62"/>
    <p:sldId id="379" r:id="rId63"/>
    <p:sldId id="380" r:id="rId64"/>
    <p:sldId id="382" r:id="rId65"/>
    <p:sldId id="383" r:id="rId66"/>
    <p:sldId id="381" r:id="rId67"/>
    <p:sldId id="371" r:id="rId68"/>
    <p:sldId id="372" r:id="rId69"/>
    <p:sldId id="327" r:id="rId70"/>
    <p:sldId id="325" r:id="rId71"/>
    <p:sldId id="335" r:id="rId72"/>
    <p:sldId id="376" r:id="rId73"/>
    <p:sldId id="339" r:id="rId74"/>
    <p:sldId id="341" r:id="rId75"/>
    <p:sldId id="348" r:id="rId76"/>
    <p:sldId id="374" r:id="rId77"/>
    <p:sldId id="373" r:id="rId78"/>
    <p:sldId id="375" r:id="rId79"/>
    <p:sldId id="347" r:id="rId80"/>
    <p:sldId id="350" r:id="rId81"/>
    <p:sldId id="351" r:id="rId82"/>
    <p:sldId id="352" r:id="rId83"/>
    <p:sldId id="353" r:id="rId84"/>
    <p:sldId id="354" r:id="rId85"/>
    <p:sldId id="384" r:id="rId86"/>
    <p:sldId id="355" r:id="rId87"/>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3" autoAdjust="0"/>
    <p:restoredTop sz="82583" autoAdjust="0"/>
  </p:normalViewPr>
  <p:slideViewPr>
    <p:cSldViewPr snapToGrid="0" snapToObjects="1">
      <p:cViewPr varScale="1">
        <p:scale>
          <a:sx n="37" d="100"/>
          <a:sy n="37" d="100"/>
        </p:scale>
        <p:origin x="1482"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DE0A13-4795-E541-906D-1E1490550CD7}" type="datetimeFigureOut">
              <a:rPr lang="nl-NL" smtClean="0"/>
              <a:t>29-5-2017</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36B2CA-E5E8-1744-8D83-CC41CDD118E7}" type="slidenum">
              <a:rPr lang="nl-NL" smtClean="0"/>
              <a:t>‹nr.›</a:t>
            </a:fld>
            <a:endParaRPr lang="nl-NL"/>
          </a:p>
        </p:txBody>
      </p:sp>
    </p:spTree>
    <p:extLst>
      <p:ext uri="{BB962C8B-B14F-4D97-AF65-F5344CB8AC3E}">
        <p14:creationId xmlns:p14="http://schemas.microsoft.com/office/powerpoint/2010/main" val="42900314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introductie</a:t>
            </a:r>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1</a:t>
            </a:fld>
            <a:endParaRPr lang="nl-NL"/>
          </a:p>
        </p:txBody>
      </p:sp>
    </p:spTree>
    <p:extLst>
      <p:ext uri="{BB962C8B-B14F-4D97-AF65-F5344CB8AC3E}">
        <p14:creationId xmlns:p14="http://schemas.microsoft.com/office/powerpoint/2010/main" val="786164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Nog</a:t>
            </a:r>
            <a:r>
              <a:rPr lang="nl-NL" baseline="0" dirty="0"/>
              <a:t> vragen </a:t>
            </a:r>
            <a:r>
              <a:rPr lang="nl-NL" baseline="0" dirty="0" err="1"/>
              <a:t>mbt</a:t>
            </a:r>
            <a:r>
              <a:rPr lang="nl-NL" baseline="0" dirty="0"/>
              <a:t> anamnese?</a:t>
            </a:r>
            <a:endParaRPr lang="nl-NL" dirty="0"/>
          </a:p>
          <a:p>
            <a:r>
              <a:rPr lang="nl-NL" dirty="0"/>
              <a:t>Dus</a:t>
            </a:r>
            <a:r>
              <a:rPr lang="nl-NL" baseline="0" dirty="0"/>
              <a:t> geen afwijkingen bij hart/longen/abdomen/kno/huid geen koorts -&gt; plaatje van ik zou wel een kindje lusten</a:t>
            </a:r>
          </a:p>
          <a:p>
            <a:endParaRPr lang="nl-NL" baseline="0" dirty="0"/>
          </a:p>
          <a:p>
            <a:r>
              <a:rPr lang="nl-NL" baseline="0" dirty="0"/>
              <a:t>Doel casus 2 is functionele buikpijn en voor de plaatjes wormen/parasitaire infecties</a:t>
            </a:r>
          </a:p>
          <a:p>
            <a:endParaRPr lang="nl-NL" baseline="0" dirty="0"/>
          </a:p>
          <a:p>
            <a:endParaRPr lang="nl-NL" baseline="0"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16</a:t>
            </a:fld>
            <a:endParaRPr lang="nl-NL"/>
          </a:p>
        </p:txBody>
      </p:sp>
    </p:spTree>
    <p:extLst>
      <p:ext uri="{BB962C8B-B14F-4D97-AF65-F5344CB8AC3E}">
        <p14:creationId xmlns:p14="http://schemas.microsoft.com/office/powerpoint/2010/main" val="3890127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Oorzaken lastige eters: </a:t>
            </a:r>
          </a:p>
          <a:p>
            <a:pPr lvl="1"/>
            <a:r>
              <a:rPr lang="nl-NL" dirty="0"/>
              <a:t>Pedagogische aard: minder behoefte aan voeding, losse opvoedstijl, spanningen aan tafel, meer zelfstandigheid, ouderfactoren</a:t>
            </a:r>
          </a:p>
          <a:p>
            <a:pPr lvl="1"/>
            <a:r>
              <a:rPr lang="nl-NL" dirty="0"/>
              <a:t>Ernstige eetstoornissen of pathologische voedselweigering</a:t>
            </a:r>
          </a:p>
          <a:p>
            <a:pPr lvl="1"/>
            <a:r>
              <a:rPr lang="nl-NL" dirty="0"/>
              <a:t>Lichamelijke oorzaken: GOR, voedselallergie, structurele afwijkingen, infecties in kno-gebied, neurologische ziektes</a:t>
            </a:r>
          </a:p>
          <a:p>
            <a:pPr marL="0" indent="0">
              <a:buNone/>
            </a:pPr>
            <a:endParaRPr lang="nl-NL" dirty="0"/>
          </a:p>
          <a:p>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17</a:t>
            </a:fld>
            <a:endParaRPr lang="nl-NL"/>
          </a:p>
        </p:txBody>
      </p:sp>
    </p:spTree>
    <p:extLst>
      <p:ext uri="{BB962C8B-B14F-4D97-AF65-F5344CB8AC3E}">
        <p14:creationId xmlns:p14="http://schemas.microsoft.com/office/powerpoint/2010/main" val="3826087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18</a:t>
            </a:fld>
            <a:endParaRPr lang="nl-NL"/>
          </a:p>
        </p:txBody>
      </p:sp>
    </p:spTree>
    <p:extLst>
      <p:ext uri="{BB962C8B-B14F-4D97-AF65-F5344CB8AC3E}">
        <p14:creationId xmlns:p14="http://schemas.microsoft.com/office/powerpoint/2010/main" val="2278983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Hormonale verandering zoals puberteit</a:t>
            </a:r>
          </a:p>
          <a:p>
            <a:r>
              <a:rPr lang="nl-NL" dirty="0"/>
              <a:t>Voorlichting: evenwicht in voeding, richten op</a:t>
            </a:r>
            <a:r>
              <a:rPr lang="nl-NL" baseline="0" dirty="0"/>
              <a:t> omgaan met de pijn, normale activiteiten blijven volgen, klachten registratie</a:t>
            </a:r>
            <a:endParaRPr lang="nl-NL" dirty="0"/>
          </a:p>
          <a:p>
            <a:r>
              <a:rPr lang="nl-NL" dirty="0"/>
              <a:t>Bron: </a:t>
            </a:r>
            <a:r>
              <a:rPr lang="nl-NL" dirty="0" err="1"/>
              <a:t>nhg</a:t>
            </a:r>
            <a:r>
              <a:rPr lang="nl-NL" dirty="0"/>
              <a:t> standaard buikpijn bij kinderen</a:t>
            </a:r>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21</a:t>
            </a:fld>
            <a:endParaRPr lang="nl-NL"/>
          </a:p>
        </p:txBody>
      </p:sp>
    </p:spTree>
    <p:extLst>
      <p:ext uri="{BB962C8B-B14F-4D97-AF65-F5344CB8AC3E}">
        <p14:creationId xmlns:p14="http://schemas.microsoft.com/office/powerpoint/2010/main" val="524481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22</a:t>
            </a:fld>
            <a:endParaRPr lang="nl-NL"/>
          </a:p>
        </p:txBody>
      </p:sp>
    </p:spTree>
    <p:extLst>
      <p:ext uri="{BB962C8B-B14F-4D97-AF65-F5344CB8AC3E}">
        <p14:creationId xmlns:p14="http://schemas.microsoft.com/office/powerpoint/2010/main" val="3890127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Buikpijn kan dus ook somatische oorzaak hebben, zoals in deze casus</a:t>
            </a:r>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23</a:t>
            </a:fld>
            <a:endParaRPr lang="nl-NL"/>
          </a:p>
        </p:txBody>
      </p:sp>
    </p:spTree>
    <p:extLst>
      <p:ext uri="{BB962C8B-B14F-4D97-AF65-F5344CB8AC3E}">
        <p14:creationId xmlns:p14="http://schemas.microsoft.com/office/powerpoint/2010/main" val="4018299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Buikpijn kan dus ook somatische oorzaak hebben, zoals in deze casus</a:t>
            </a:r>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24</a:t>
            </a:fld>
            <a:endParaRPr lang="nl-NL"/>
          </a:p>
        </p:txBody>
      </p:sp>
    </p:spTree>
    <p:extLst>
      <p:ext uri="{BB962C8B-B14F-4D97-AF65-F5344CB8AC3E}">
        <p14:creationId xmlns:p14="http://schemas.microsoft.com/office/powerpoint/2010/main" val="4018299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Buikpijn kan dus ook somatische oorzaak hebben, zoals in deze casus</a:t>
            </a:r>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25</a:t>
            </a:fld>
            <a:endParaRPr lang="nl-NL"/>
          </a:p>
        </p:txBody>
      </p:sp>
    </p:spTree>
    <p:extLst>
      <p:ext uri="{BB962C8B-B14F-4D97-AF65-F5344CB8AC3E}">
        <p14:creationId xmlns:p14="http://schemas.microsoft.com/office/powerpoint/2010/main" val="4018299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Overzicht</a:t>
            </a:r>
            <a:r>
              <a:rPr lang="nl-NL" baseline="0" dirty="0"/>
              <a:t> van wat we hebben behandeld</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endParaRPr lang="nl-NL" baseline="0"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26</a:t>
            </a:fld>
            <a:endParaRPr lang="nl-NL"/>
          </a:p>
        </p:txBody>
      </p:sp>
    </p:spTree>
    <p:extLst>
      <p:ext uri="{BB962C8B-B14F-4D97-AF65-F5344CB8AC3E}">
        <p14:creationId xmlns:p14="http://schemas.microsoft.com/office/powerpoint/2010/main" val="801328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8% van</a:t>
            </a:r>
            <a:r>
              <a:rPr lang="nl-NL" baseline="0" dirty="0"/>
              <a:t> de kinderen wel eens buikpijn, 11-14/jaar in huisartsenpraktijk en daarvan 10/jaar functionele buikpijn (</a:t>
            </a:r>
            <a:r>
              <a:rPr lang="nl-NL" baseline="0" dirty="0" err="1"/>
              <a:t>nhg</a:t>
            </a:r>
            <a:r>
              <a:rPr lang="nl-NL" baseline="0" dirty="0"/>
              <a:t> standaard buikpijn bij kinderen)</a:t>
            </a: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27</a:t>
            </a:fld>
            <a:endParaRPr lang="nl-NL"/>
          </a:p>
        </p:txBody>
      </p:sp>
    </p:spTree>
    <p:extLst>
      <p:ext uri="{BB962C8B-B14F-4D97-AF65-F5344CB8AC3E}">
        <p14:creationId xmlns:p14="http://schemas.microsoft.com/office/powerpoint/2010/main" val="1828453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3</a:t>
            </a:fld>
            <a:endParaRPr lang="nl-NL"/>
          </a:p>
        </p:txBody>
      </p:sp>
    </p:spTree>
    <p:extLst>
      <p:ext uri="{BB962C8B-B14F-4D97-AF65-F5344CB8AC3E}">
        <p14:creationId xmlns:p14="http://schemas.microsoft.com/office/powerpoint/2010/main" val="3004712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Antwoord is c: </a:t>
            </a:r>
          </a:p>
          <a:p>
            <a:pPr marL="0" marR="0" indent="0" algn="l" defTabSz="457200" rtl="0" eaLnBrk="1" fontAlgn="auto" latinLnBrk="0" hangingPunct="1">
              <a:lnSpc>
                <a:spcPct val="100000"/>
              </a:lnSpc>
              <a:spcBef>
                <a:spcPts val="0"/>
              </a:spcBef>
              <a:spcAft>
                <a:spcPts val="0"/>
              </a:spcAft>
              <a:buClrTx/>
              <a:buSzTx/>
              <a:buFontTx/>
              <a:buNone/>
              <a:tabLst/>
              <a:defRPr/>
            </a:pPr>
            <a:endParaRPr lang="nl-NL"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Obstipatie is in 90% functioneel op kinderleeftijd (kleine kwalen); 10% is somatisch en wordt meestal voor het 3</a:t>
            </a:r>
            <a:r>
              <a:rPr lang="nl-NL" baseline="30000" dirty="0"/>
              <a:t>e</a:t>
            </a:r>
            <a:r>
              <a:rPr lang="nl-NL" baseline="0" dirty="0"/>
              <a:t> levensjaar ontdekt</a:t>
            </a: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28</a:t>
            </a:fld>
            <a:endParaRPr lang="nl-NL"/>
          </a:p>
        </p:txBody>
      </p:sp>
    </p:spTree>
    <p:extLst>
      <p:ext uri="{BB962C8B-B14F-4D97-AF65-F5344CB8AC3E}">
        <p14:creationId xmlns:p14="http://schemas.microsoft.com/office/powerpoint/2010/main" val="1828453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31</a:t>
            </a:fld>
            <a:endParaRPr lang="nl-NL"/>
          </a:p>
        </p:txBody>
      </p:sp>
    </p:spTree>
    <p:extLst>
      <p:ext uri="{BB962C8B-B14F-4D97-AF65-F5344CB8AC3E}">
        <p14:creationId xmlns:p14="http://schemas.microsoft.com/office/powerpoint/2010/main" val="426516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32</a:t>
            </a:fld>
            <a:endParaRPr lang="nl-NL"/>
          </a:p>
        </p:txBody>
      </p:sp>
    </p:spTree>
    <p:extLst>
      <p:ext uri="{BB962C8B-B14F-4D97-AF65-F5344CB8AC3E}">
        <p14:creationId xmlns:p14="http://schemas.microsoft.com/office/powerpoint/2010/main" val="426516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http://</a:t>
            </a:r>
            <a:r>
              <a:rPr lang="nl-NL" dirty="0" err="1"/>
              <a:t>www.erasmusmc.nl</a:t>
            </a:r>
            <a:r>
              <a:rPr lang="nl-NL" dirty="0"/>
              <a:t>/47445/674532/2253326/sinustrombose</a:t>
            </a:r>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35</a:t>
            </a:fld>
            <a:endParaRPr lang="nl-NL"/>
          </a:p>
        </p:txBody>
      </p:sp>
    </p:spTree>
    <p:extLst>
      <p:ext uri="{BB962C8B-B14F-4D97-AF65-F5344CB8AC3E}">
        <p14:creationId xmlns:p14="http://schemas.microsoft.com/office/powerpoint/2010/main" val="4020751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Virusinfecties: banale verkoudheden, sinusitis,</a:t>
            </a:r>
            <a:r>
              <a:rPr lang="nl-NL" baseline="0" dirty="0"/>
              <a:t> virale infecties</a:t>
            </a:r>
          </a:p>
          <a:p>
            <a:r>
              <a:rPr lang="nl-NL" baseline="0" dirty="0"/>
              <a:t>Dagelijks hoofdpijn: </a:t>
            </a:r>
            <a:r>
              <a:rPr lang="nl-NL" baseline="0" dirty="0" err="1"/>
              <a:t>med</a:t>
            </a:r>
            <a:r>
              <a:rPr lang="nl-NL" baseline="0" dirty="0"/>
              <a:t> afhankelijk, psychische klachten)</a:t>
            </a: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36</a:t>
            </a:fld>
            <a:endParaRPr lang="nl-NL"/>
          </a:p>
        </p:txBody>
      </p:sp>
    </p:spTree>
    <p:extLst>
      <p:ext uri="{BB962C8B-B14F-4D97-AF65-F5344CB8AC3E}">
        <p14:creationId xmlns:p14="http://schemas.microsoft.com/office/powerpoint/2010/main" val="1420162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Lichamelijk</a:t>
            </a:r>
            <a:r>
              <a:rPr lang="nl-NL" baseline="0" dirty="0"/>
              <a:t> onderzoek: tensie, visus</a:t>
            </a:r>
          </a:p>
          <a:p>
            <a:endParaRPr lang="nl-NL" baseline="0" dirty="0"/>
          </a:p>
          <a:p>
            <a:r>
              <a:rPr lang="nl-NL" baseline="0" dirty="0" err="1"/>
              <a:t>Nhg</a:t>
            </a:r>
            <a:r>
              <a:rPr lang="nl-NL" baseline="0" dirty="0"/>
              <a:t> standaard hoofdpijn</a:t>
            </a: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37</a:t>
            </a:fld>
            <a:endParaRPr lang="nl-NL"/>
          </a:p>
        </p:txBody>
      </p:sp>
    </p:spTree>
    <p:extLst>
      <p:ext uri="{BB962C8B-B14F-4D97-AF65-F5344CB8AC3E}">
        <p14:creationId xmlns:p14="http://schemas.microsoft.com/office/powerpoint/2010/main" val="3850236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kleine kwalen bij kinderen</a:t>
            </a:r>
          </a:p>
          <a:p>
            <a:r>
              <a:rPr lang="nl-NL" dirty="0"/>
              <a:t>Migraine bij </a:t>
            </a:r>
            <a:r>
              <a:rPr lang="nl-NL" dirty="0" err="1"/>
              <a:t>prepubers</a:t>
            </a:r>
            <a:r>
              <a:rPr lang="nl-NL" dirty="0"/>
              <a:t> langer</a:t>
            </a:r>
            <a:r>
              <a:rPr lang="nl-NL" baseline="0" dirty="0"/>
              <a:t> dan 48uur is alarmerend</a:t>
            </a: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38</a:t>
            </a:fld>
            <a:endParaRPr lang="nl-NL"/>
          </a:p>
        </p:txBody>
      </p:sp>
    </p:spTree>
    <p:extLst>
      <p:ext uri="{BB962C8B-B14F-4D97-AF65-F5344CB8AC3E}">
        <p14:creationId xmlns:p14="http://schemas.microsoft.com/office/powerpoint/2010/main" val="3702213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Uitleg: kin</a:t>
            </a:r>
            <a:r>
              <a:rPr lang="nl-NL" baseline="0" dirty="0"/>
              <a:t>d met rust laten, laten slapen. </a:t>
            </a:r>
          </a:p>
          <a:p>
            <a:pPr marL="0" marR="0" lvl="1" indent="0" algn="l" defTabSz="457200" rtl="0" eaLnBrk="1" fontAlgn="auto" latinLnBrk="0" hangingPunct="1">
              <a:lnSpc>
                <a:spcPct val="100000"/>
              </a:lnSpc>
              <a:spcBef>
                <a:spcPts val="0"/>
              </a:spcBef>
              <a:spcAft>
                <a:spcPts val="0"/>
              </a:spcAft>
              <a:buClrTx/>
              <a:buSzTx/>
              <a:buFontTx/>
              <a:buNone/>
              <a:tabLst/>
              <a:defRPr/>
            </a:pPr>
            <a:r>
              <a:rPr lang="nl-NL" dirty="0"/>
              <a:t>Preventieve maatregelen: goede nachtrust (Verminderd duur en </a:t>
            </a:r>
            <a:r>
              <a:rPr lang="nl-NL" dirty="0" err="1"/>
              <a:t>freq</a:t>
            </a:r>
            <a:r>
              <a:rPr lang="nl-NL" dirty="0"/>
              <a:t>, niet de ernst), cafeïnebeperking</a:t>
            </a:r>
          </a:p>
          <a:p>
            <a:endParaRPr lang="nl-NL" baseline="0" dirty="0"/>
          </a:p>
          <a:p>
            <a:pPr marL="0" marR="0" lvl="2" indent="0" algn="l" defTabSz="457200" rtl="0" eaLnBrk="1" fontAlgn="auto" latinLnBrk="0" hangingPunct="1">
              <a:lnSpc>
                <a:spcPct val="100000"/>
              </a:lnSpc>
              <a:spcBef>
                <a:spcPts val="0"/>
              </a:spcBef>
              <a:spcAft>
                <a:spcPts val="0"/>
              </a:spcAft>
              <a:buClrTx/>
              <a:buSzTx/>
              <a:buFontTx/>
              <a:buNone/>
              <a:tabLst/>
              <a:defRPr/>
            </a:pPr>
            <a:r>
              <a:rPr lang="nl-NL" baseline="0" dirty="0" err="1"/>
              <a:t>Sumatriptaneusspray</a:t>
            </a:r>
            <a:r>
              <a:rPr lang="nl-NL" baseline="0" dirty="0"/>
              <a:t> </a:t>
            </a:r>
            <a:r>
              <a:rPr lang="nl-NL" baseline="0" dirty="0" err="1"/>
              <a:t>ilijkt</a:t>
            </a:r>
            <a:r>
              <a:rPr lang="nl-NL" baseline="0" dirty="0"/>
              <a:t> als enige te werken; </a:t>
            </a:r>
            <a:r>
              <a:rPr lang="nl-NL" dirty="0"/>
              <a:t>CI: cardiovasculair lijden, nier- of </a:t>
            </a:r>
            <a:r>
              <a:rPr lang="nl-NL" dirty="0" err="1"/>
              <a:t>LFstoornissen</a:t>
            </a:r>
            <a:r>
              <a:rPr lang="nl-NL" dirty="0"/>
              <a:t> en gebruiken van MAO-remmers</a:t>
            </a:r>
          </a:p>
          <a:p>
            <a:endParaRPr lang="nl-NL" baseline="0" dirty="0"/>
          </a:p>
          <a:p>
            <a:r>
              <a:rPr lang="nl-NL" sz="1200" b="1" i="1" kern="1200" dirty="0">
                <a:solidFill>
                  <a:schemeClr val="tx1"/>
                </a:solidFill>
                <a:latin typeface="+mn-lt"/>
                <a:ea typeface="+mn-ea"/>
                <a:cs typeface="+mn-cs"/>
              </a:rPr>
              <a:t>Farmacotherapeutisch</a:t>
            </a:r>
            <a:r>
              <a:rPr lang="nl-NL" sz="1200" b="1" i="1" kern="1200" baseline="0" dirty="0">
                <a:solidFill>
                  <a:schemeClr val="tx1"/>
                </a:solidFill>
                <a:latin typeface="+mn-lt"/>
                <a:ea typeface="+mn-ea"/>
                <a:cs typeface="+mn-cs"/>
              </a:rPr>
              <a:t> kompas: </a:t>
            </a:r>
            <a:r>
              <a:rPr lang="nl-NL" sz="1200" b="1" i="1" kern="1200" baseline="0" dirty="0" err="1">
                <a:solidFill>
                  <a:schemeClr val="tx1"/>
                </a:solidFill>
                <a:latin typeface="+mn-lt"/>
                <a:ea typeface="+mn-ea"/>
                <a:cs typeface="+mn-cs"/>
              </a:rPr>
              <a:t>sumatriptan</a:t>
            </a:r>
            <a:r>
              <a:rPr lang="nl-NL" sz="1200" b="1" i="1" kern="1200" baseline="0" dirty="0">
                <a:solidFill>
                  <a:schemeClr val="tx1"/>
                </a:solidFill>
                <a:latin typeface="+mn-lt"/>
                <a:ea typeface="+mn-ea"/>
                <a:cs typeface="+mn-cs"/>
              </a:rPr>
              <a:t> neusspray </a:t>
            </a:r>
            <a:r>
              <a:rPr lang="nl-NL" sz="1200" b="1" i="1" kern="1200" dirty="0">
                <a:solidFill>
                  <a:schemeClr val="tx1"/>
                </a:solidFill>
                <a:latin typeface="+mn-lt"/>
                <a:ea typeface="+mn-ea"/>
                <a:cs typeface="+mn-cs"/>
              </a:rPr>
              <a:t>Adolescenten 12–17 j.:</a:t>
            </a:r>
          </a:p>
          <a:p>
            <a:r>
              <a:rPr lang="nl-NL" sz="1200" b="0" i="0" kern="1200" dirty="0" err="1">
                <a:solidFill>
                  <a:schemeClr val="tx1"/>
                </a:solidFill>
                <a:latin typeface="+mn-lt"/>
                <a:ea typeface="+mn-ea"/>
                <a:cs typeface="+mn-cs"/>
              </a:rPr>
              <a:t>intranasaal</a:t>
            </a:r>
            <a:r>
              <a:rPr lang="nl-NL" sz="1200" b="0" i="0" kern="1200" dirty="0">
                <a:solidFill>
                  <a:schemeClr val="tx1"/>
                </a:solidFill>
                <a:latin typeface="+mn-lt"/>
                <a:ea typeface="+mn-ea"/>
                <a:cs typeface="+mn-cs"/>
              </a:rPr>
              <a:t>: een dosis van 10 mg in één neusgat, max. twee doses van 10 mg per 24 uur. Oraal gebruik wordt bij adolescenten niet aangeraden omdat de werkzaamheid in klinisch onderzoek niet kon worden aangetoond.</a:t>
            </a:r>
          </a:p>
          <a:p>
            <a:r>
              <a:rPr lang="nl-NL" sz="1200" b="0" i="0" kern="1200" dirty="0">
                <a:solidFill>
                  <a:schemeClr val="tx1"/>
                </a:solidFill>
                <a:latin typeface="+mn-lt"/>
                <a:ea typeface="+mn-ea"/>
                <a:cs typeface="+mn-cs"/>
              </a:rPr>
              <a:t>Paracetamol</a:t>
            </a:r>
            <a:r>
              <a:rPr lang="nl-NL" sz="1200" b="0" i="0" kern="1200" baseline="0" dirty="0">
                <a:solidFill>
                  <a:schemeClr val="tx1"/>
                </a:solidFill>
                <a:latin typeface="+mn-lt"/>
                <a:ea typeface="+mn-ea"/>
                <a:cs typeface="+mn-cs"/>
              </a:rPr>
              <a:t> vanaf 12 jaar volwassendosering (500-1000mg) er vanuit gaand dat gewicht &gt; 50kg</a:t>
            </a: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39</a:t>
            </a:fld>
            <a:endParaRPr lang="nl-NL"/>
          </a:p>
        </p:txBody>
      </p:sp>
    </p:spTree>
    <p:extLst>
      <p:ext uri="{BB962C8B-B14F-4D97-AF65-F5344CB8AC3E}">
        <p14:creationId xmlns:p14="http://schemas.microsoft.com/office/powerpoint/2010/main" val="2569081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Er wordt onderscheid gemaakt tussen frequent en </a:t>
            </a:r>
            <a:r>
              <a:rPr lang="nl-NL" dirty="0" err="1"/>
              <a:t>infrequente</a:t>
            </a:r>
            <a:r>
              <a:rPr lang="nl-NL" dirty="0"/>
              <a:t> spanningshoofdpijn</a:t>
            </a:r>
          </a:p>
          <a:p>
            <a:r>
              <a:rPr lang="nl-NL" dirty="0"/>
              <a:t>http://</a:t>
            </a:r>
            <a:r>
              <a:rPr lang="nl-NL" dirty="0" err="1"/>
              <a:t>www.erasmusmc.nl</a:t>
            </a:r>
            <a:r>
              <a:rPr lang="nl-NL" dirty="0"/>
              <a:t>/47445/674532/2253329/Hoofdpijn</a:t>
            </a:r>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40</a:t>
            </a:fld>
            <a:endParaRPr lang="nl-NL"/>
          </a:p>
        </p:txBody>
      </p:sp>
    </p:spTree>
    <p:extLst>
      <p:ext uri="{BB962C8B-B14F-4D97-AF65-F5344CB8AC3E}">
        <p14:creationId xmlns:p14="http://schemas.microsoft.com/office/powerpoint/2010/main" val="3173896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Er wordt onderscheid gemaakt tussen frequent en </a:t>
            </a:r>
            <a:r>
              <a:rPr lang="nl-NL" dirty="0" err="1"/>
              <a:t>infrequente</a:t>
            </a:r>
            <a:r>
              <a:rPr lang="nl-NL" dirty="0"/>
              <a:t> spanningshoofdpijn</a:t>
            </a:r>
          </a:p>
          <a:p>
            <a:r>
              <a:rPr lang="nl-NL" dirty="0"/>
              <a:t>http://</a:t>
            </a:r>
            <a:r>
              <a:rPr lang="nl-NL" dirty="0" err="1"/>
              <a:t>www.erasmusmc.nl</a:t>
            </a:r>
            <a:r>
              <a:rPr lang="nl-NL" dirty="0"/>
              <a:t>/47445/674532/2253329/Hoofdpijn</a:t>
            </a:r>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43</a:t>
            </a:fld>
            <a:endParaRPr lang="nl-NL"/>
          </a:p>
        </p:txBody>
      </p:sp>
    </p:spTree>
    <p:extLst>
      <p:ext uri="{BB962C8B-B14F-4D97-AF65-F5344CB8AC3E}">
        <p14:creationId xmlns:p14="http://schemas.microsoft.com/office/powerpoint/2010/main" val="3173896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Zijn er nog vragen, </a:t>
            </a:r>
            <a:r>
              <a:rPr lang="nl-NL" baseline="0" dirty="0"/>
              <a:t>willen jullie nog meer weten?</a:t>
            </a: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5</a:t>
            </a:fld>
            <a:endParaRPr lang="nl-NL"/>
          </a:p>
        </p:txBody>
      </p:sp>
    </p:spTree>
    <p:extLst>
      <p:ext uri="{BB962C8B-B14F-4D97-AF65-F5344CB8AC3E}">
        <p14:creationId xmlns:p14="http://schemas.microsoft.com/office/powerpoint/2010/main" val="4195131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LO: visusonderzoek,</a:t>
            </a:r>
            <a:r>
              <a:rPr lang="nl-NL" baseline="0" dirty="0"/>
              <a:t> bloeddruk, intracerebrale pathologie</a:t>
            </a: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44</a:t>
            </a:fld>
            <a:endParaRPr lang="nl-NL"/>
          </a:p>
        </p:txBody>
      </p:sp>
    </p:spTree>
    <p:extLst>
      <p:ext uri="{BB962C8B-B14F-4D97-AF65-F5344CB8AC3E}">
        <p14:creationId xmlns:p14="http://schemas.microsoft.com/office/powerpoint/2010/main" val="3848200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46</a:t>
            </a:fld>
            <a:endParaRPr lang="nl-NL"/>
          </a:p>
        </p:txBody>
      </p:sp>
    </p:spTree>
    <p:extLst>
      <p:ext uri="{BB962C8B-B14F-4D97-AF65-F5344CB8AC3E}">
        <p14:creationId xmlns:p14="http://schemas.microsoft.com/office/powerpoint/2010/main" val="2734681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Virusinfecties: banale verkoudheden, sinusitis,</a:t>
            </a:r>
            <a:r>
              <a:rPr lang="nl-NL" baseline="0" dirty="0"/>
              <a:t> virale infecties</a:t>
            </a: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48</a:t>
            </a:fld>
            <a:endParaRPr lang="nl-NL"/>
          </a:p>
        </p:txBody>
      </p:sp>
    </p:spTree>
    <p:extLst>
      <p:ext uri="{BB962C8B-B14F-4D97-AF65-F5344CB8AC3E}">
        <p14:creationId xmlns:p14="http://schemas.microsoft.com/office/powerpoint/2010/main" val="1420162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Welke</a:t>
            </a:r>
            <a:r>
              <a:rPr lang="nl-NL" baseline="0" dirty="0"/>
              <a:t> afbeelding is luierdermatitis? </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A: luierdermatitis met candida infect</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B: </a:t>
            </a:r>
            <a:r>
              <a:rPr lang="nl-NL" baseline="0" dirty="0" err="1"/>
              <a:t>scabies</a:t>
            </a:r>
            <a:endParaRPr lang="nl-NL"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C: impetigo</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D: </a:t>
            </a:r>
            <a:r>
              <a:rPr lang="nl-NL" dirty="0"/>
              <a:t>juveniele </a:t>
            </a:r>
            <a:r>
              <a:rPr lang="nl-NL" dirty="0" err="1"/>
              <a:t>seborroische</a:t>
            </a:r>
            <a:r>
              <a:rPr lang="nl-NL" dirty="0"/>
              <a:t> dermatitis</a:t>
            </a:r>
          </a:p>
          <a:p>
            <a:pPr marL="0" marR="0" indent="0" algn="l" defTabSz="457200" rtl="0" eaLnBrk="1" fontAlgn="auto" latinLnBrk="0" hangingPunct="1">
              <a:lnSpc>
                <a:spcPct val="100000"/>
              </a:lnSpc>
              <a:spcBef>
                <a:spcPts val="0"/>
              </a:spcBef>
              <a:spcAft>
                <a:spcPts val="0"/>
              </a:spcAft>
              <a:buClrTx/>
              <a:buSzTx/>
              <a:buFontTx/>
              <a:buNone/>
              <a:tabLst/>
              <a:defRPr/>
            </a:pPr>
            <a:r>
              <a:rPr lang="nl-NL" dirty="0"/>
              <a:t>E: luier dermatitis</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dirty="0"/>
              <a:t>Bron</a:t>
            </a:r>
            <a:r>
              <a:rPr lang="nl-NL" baseline="0" dirty="0"/>
              <a:t>vermelding:</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dirty="0"/>
              <a:t>Afbeelding 1 en 2 van </a:t>
            </a:r>
            <a:r>
              <a:rPr lang="nl-NL" dirty="0" err="1"/>
              <a:t>huidziekten.nl</a:t>
            </a:r>
            <a:r>
              <a:rPr lang="nl-NL" dirty="0"/>
              <a:t>: luier</a:t>
            </a:r>
            <a:r>
              <a:rPr lang="nl-NL" baseline="0" dirty="0"/>
              <a:t> candida: http://</a:t>
            </a:r>
            <a:r>
              <a:rPr lang="nl-NL" baseline="0" dirty="0" err="1"/>
              <a:t>www.huidziekten.nl</a:t>
            </a:r>
            <a:r>
              <a:rPr lang="nl-NL" baseline="0" dirty="0"/>
              <a:t>/afbeeldingen/dermatitis-intertriginosa-3.jpg. </a:t>
            </a:r>
            <a:r>
              <a:rPr lang="nl-NL" sz="1200" kern="1200" dirty="0">
                <a:solidFill>
                  <a:schemeClr val="tx1"/>
                </a:solidFill>
                <a:latin typeface="+mn-lt"/>
                <a:ea typeface="+mn-ea"/>
                <a:cs typeface="+mn-cs"/>
              </a:rPr>
              <a:t>Vaak zijn er buiten een tamelijk scherp begrensd huidgebied nog kleine gebiedjes die hier omheen liggen. Dit worden wel “eilandjes voor de kust” genoemd. Dit is tamelijk typisch voor een schimmelinfectie</a:t>
            </a: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latin typeface="+mn-lt"/>
                <a:ea typeface="+mn-ea"/>
                <a:cs typeface="+mn-cs"/>
              </a:rPr>
              <a:t>Afbeelding</a:t>
            </a:r>
            <a:r>
              <a:rPr lang="nl-NL" sz="1200" kern="1200" baseline="0" dirty="0">
                <a:solidFill>
                  <a:schemeClr val="tx1"/>
                </a:solidFill>
                <a:latin typeface="+mn-lt"/>
                <a:ea typeface="+mn-ea"/>
                <a:cs typeface="+mn-cs"/>
              </a:rPr>
              <a:t> 3: </a:t>
            </a:r>
            <a:r>
              <a:rPr lang="nl-NL" sz="1200" kern="1200" baseline="0" dirty="0" err="1">
                <a:solidFill>
                  <a:schemeClr val="tx1"/>
                </a:solidFill>
                <a:latin typeface="+mn-lt"/>
                <a:ea typeface="+mn-ea"/>
                <a:cs typeface="+mn-cs"/>
              </a:rPr>
              <a:t>Australian</a:t>
            </a:r>
            <a:r>
              <a:rPr lang="nl-NL" sz="1200" kern="1200" baseline="0" dirty="0">
                <a:solidFill>
                  <a:schemeClr val="tx1"/>
                </a:solidFill>
                <a:latin typeface="+mn-lt"/>
                <a:ea typeface="+mn-ea"/>
                <a:cs typeface="+mn-cs"/>
              </a:rPr>
              <a:t> Doctor</a:t>
            </a: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baseline="0" dirty="0">
                <a:solidFill>
                  <a:schemeClr val="tx1"/>
                </a:solidFill>
                <a:latin typeface="+mn-lt"/>
                <a:ea typeface="+mn-ea"/>
                <a:cs typeface="+mn-cs"/>
              </a:rPr>
              <a:t>Afbeelding 4: </a:t>
            </a:r>
            <a:r>
              <a:rPr lang="nl-NL" sz="1200" kern="1200" baseline="0" dirty="0" err="1">
                <a:solidFill>
                  <a:schemeClr val="tx1"/>
                </a:solidFill>
                <a:latin typeface="+mn-lt"/>
                <a:ea typeface="+mn-ea"/>
                <a:cs typeface="+mn-cs"/>
              </a:rPr>
              <a:t>https</a:t>
            </a:r>
            <a:r>
              <a:rPr lang="nl-NL" sz="1200" kern="1200" baseline="0" dirty="0">
                <a:solidFill>
                  <a:schemeClr val="tx1"/>
                </a:solidFill>
                <a:latin typeface="+mn-lt"/>
                <a:ea typeface="+mn-ea"/>
                <a:cs typeface="+mn-cs"/>
              </a:rPr>
              <a:t>://</a:t>
            </a:r>
            <a:r>
              <a:rPr lang="nl-NL" sz="1200" kern="1200" baseline="0" dirty="0" err="1">
                <a:solidFill>
                  <a:schemeClr val="tx1"/>
                </a:solidFill>
                <a:latin typeface="+mn-lt"/>
                <a:ea typeface="+mn-ea"/>
                <a:cs typeface="+mn-cs"/>
              </a:rPr>
              <a:t>www.huidarts.com</a:t>
            </a:r>
            <a:r>
              <a:rPr lang="nl-NL" sz="1200" kern="1200" baseline="0" dirty="0">
                <a:solidFill>
                  <a:schemeClr val="tx1"/>
                </a:solidFill>
                <a:latin typeface="+mn-lt"/>
                <a:ea typeface="+mn-ea"/>
                <a:cs typeface="+mn-cs"/>
              </a:rPr>
              <a:t>/huidaandoeningen/</a:t>
            </a:r>
            <a:r>
              <a:rPr lang="nl-NL" sz="1200" kern="1200" baseline="0" dirty="0" err="1">
                <a:solidFill>
                  <a:schemeClr val="tx1"/>
                </a:solidFill>
                <a:latin typeface="+mn-lt"/>
                <a:ea typeface="+mn-ea"/>
                <a:cs typeface="+mn-cs"/>
              </a:rPr>
              <a:t>seborrhoisch</a:t>
            </a:r>
            <a:r>
              <a:rPr lang="nl-NL" sz="1200" kern="1200" baseline="0" dirty="0">
                <a:solidFill>
                  <a:schemeClr val="tx1"/>
                </a:solidFill>
                <a:latin typeface="+mn-lt"/>
                <a:ea typeface="+mn-ea"/>
                <a:cs typeface="+mn-cs"/>
              </a:rPr>
              <a:t>-eczeem-juveniele-vorm/</a:t>
            </a:r>
          </a:p>
          <a:p>
            <a:endParaRPr lang="nl-NL" sz="1200" b="0" i="0" kern="1200" dirty="0">
              <a:solidFill>
                <a:schemeClr val="tx1"/>
              </a:solidFill>
              <a:latin typeface="+mn-lt"/>
              <a:ea typeface="+mn-ea"/>
              <a:cs typeface="+mn-cs"/>
            </a:endParaRPr>
          </a:p>
          <a:p>
            <a:r>
              <a:rPr lang="nl-NL" sz="1200" b="1" i="0" kern="1200" dirty="0">
                <a:solidFill>
                  <a:schemeClr val="tx1"/>
                </a:solidFill>
                <a:latin typeface="+mn-lt"/>
                <a:ea typeface="+mn-ea"/>
                <a:cs typeface="+mn-cs"/>
              </a:rPr>
              <a:t>Candida infect:</a:t>
            </a:r>
          </a:p>
          <a:p>
            <a:r>
              <a:rPr lang="nl-NL" sz="1200" b="0" i="1" kern="1200" dirty="0">
                <a:solidFill>
                  <a:schemeClr val="tx1"/>
                </a:solidFill>
                <a:latin typeface="+mn-lt"/>
                <a:ea typeface="+mn-ea"/>
                <a:cs typeface="+mn-cs"/>
              </a:rPr>
              <a:t>De</a:t>
            </a:r>
            <a:r>
              <a:rPr lang="nl-NL" sz="1200" b="0" i="1" kern="1200" baseline="0" dirty="0">
                <a:solidFill>
                  <a:schemeClr val="tx1"/>
                </a:solidFill>
                <a:latin typeface="+mn-lt"/>
                <a:ea typeface="+mn-ea"/>
                <a:cs typeface="+mn-cs"/>
              </a:rPr>
              <a:t> natte vochtige huid is extra kwetsbaar voor aantasting door gisten, normaal aanwezigheid veroorzaken deze geen klachten maar bij overgroei wel: Candida infect met typisch beeld: </a:t>
            </a:r>
            <a:r>
              <a:rPr lang="nl-NL" sz="1200" b="0" i="0" kern="1200" dirty="0">
                <a:solidFill>
                  <a:schemeClr val="tx1"/>
                </a:solidFill>
                <a:latin typeface="+mn-lt"/>
                <a:ea typeface="+mn-ea"/>
                <a:cs typeface="+mn-cs"/>
              </a:rPr>
              <a:t>roodheid, een schilferende rand die langzaam groter wordt, en buiten die rand vaak ook al ronde schilferende plekjes. De candida gist groeit gemakkelijk op een luiereczeem, omdat de omstandigheden voor de gist ideaal zijn: warm en vochtig</a:t>
            </a:r>
            <a:r>
              <a:rPr lang="nl-NL" sz="1200" b="0" i="0" kern="1200" baseline="0" dirty="0">
                <a:solidFill>
                  <a:schemeClr val="tx1"/>
                </a:solidFill>
                <a:latin typeface="+mn-lt"/>
                <a:ea typeface="+mn-ea"/>
                <a:cs typeface="+mn-cs"/>
              </a:rPr>
              <a:t> en </a:t>
            </a:r>
            <a:r>
              <a:rPr lang="nl-NL" sz="1200" b="0" i="0" kern="1200" dirty="0">
                <a:solidFill>
                  <a:schemeClr val="tx1"/>
                </a:solidFill>
                <a:latin typeface="+mn-lt"/>
                <a:ea typeface="+mn-ea"/>
                <a:cs typeface="+mn-cs"/>
              </a:rPr>
              <a:t>moeten worden bestreden. </a:t>
            </a:r>
          </a:p>
          <a:p>
            <a:endParaRPr lang="nl-NL" sz="1200" b="0" i="0" kern="1200" dirty="0">
              <a:solidFill>
                <a:schemeClr val="tx1"/>
              </a:solidFill>
              <a:latin typeface="+mn-lt"/>
              <a:ea typeface="+mn-ea"/>
              <a:cs typeface="+mn-cs"/>
            </a:endParaRPr>
          </a:p>
          <a:p>
            <a:r>
              <a:rPr lang="nl-NL" sz="1200" b="0" i="0" kern="1200" dirty="0">
                <a:solidFill>
                  <a:schemeClr val="tx1"/>
                </a:solidFill>
                <a:latin typeface="+mn-lt"/>
                <a:ea typeface="+mn-ea"/>
                <a:cs typeface="+mn-cs"/>
              </a:rPr>
              <a:t>Juveniele </a:t>
            </a:r>
            <a:r>
              <a:rPr lang="nl-NL" sz="1200" b="0" i="0" kern="1200" dirty="0" err="1">
                <a:solidFill>
                  <a:schemeClr val="tx1"/>
                </a:solidFill>
                <a:latin typeface="+mn-lt"/>
                <a:ea typeface="+mn-ea"/>
                <a:cs typeface="+mn-cs"/>
              </a:rPr>
              <a:t>seborroische</a:t>
            </a:r>
            <a:r>
              <a:rPr lang="nl-NL" sz="1200" b="0" i="0" kern="1200" dirty="0">
                <a:solidFill>
                  <a:schemeClr val="tx1"/>
                </a:solidFill>
                <a:latin typeface="+mn-lt"/>
                <a:ea typeface="+mn-ea"/>
                <a:cs typeface="+mn-cs"/>
              </a:rPr>
              <a:t> dermatitis: geen jeuk en meerdere plooien </a:t>
            </a:r>
            <a:r>
              <a:rPr lang="nl-NL" sz="1200" b="0" i="0" kern="1200" dirty="0" err="1">
                <a:solidFill>
                  <a:schemeClr val="tx1"/>
                </a:solidFill>
                <a:latin typeface="+mn-lt"/>
                <a:ea typeface="+mn-ea"/>
                <a:cs typeface="+mn-cs"/>
              </a:rPr>
              <a:t>https</a:t>
            </a:r>
            <a:r>
              <a:rPr lang="nl-NL" sz="1200" b="0" i="0" kern="1200" dirty="0">
                <a:solidFill>
                  <a:schemeClr val="tx1"/>
                </a:solidFill>
                <a:latin typeface="+mn-lt"/>
                <a:ea typeface="+mn-ea"/>
                <a:cs typeface="+mn-cs"/>
              </a:rPr>
              <a:t>://</a:t>
            </a:r>
            <a:r>
              <a:rPr lang="nl-NL" sz="1200" b="0" i="0" kern="1200" dirty="0" err="1">
                <a:solidFill>
                  <a:schemeClr val="tx1"/>
                </a:solidFill>
                <a:latin typeface="+mn-lt"/>
                <a:ea typeface="+mn-ea"/>
                <a:cs typeface="+mn-cs"/>
              </a:rPr>
              <a:t>www.huidarts.com</a:t>
            </a:r>
            <a:r>
              <a:rPr lang="nl-NL" sz="1200" b="0" i="0" kern="1200" dirty="0">
                <a:solidFill>
                  <a:schemeClr val="tx1"/>
                </a:solidFill>
                <a:latin typeface="+mn-lt"/>
                <a:ea typeface="+mn-ea"/>
                <a:cs typeface="+mn-cs"/>
              </a:rPr>
              <a:t>/huidaandoeningen/</a:t>
            </a:r>
            <a:r>
              <a:rPr lang="nl-NL" sz="1200" b="0" i="0" kern="1200" dirty="0" err="1">
                <a:solidFill>
                  <a:schemeClr val="tx1"/>
                </a:solidFill>
                <a:latin typeface="+mn-lt"/>
                <a:ea typeface="+mn-ea"/>
                <a:cs typeface="+mn-cs"/>
              </a:rPr>
              <a:t>seborrhoisch</a:t>
            </a:r>
            <a:r>
              <a:rPr lang="nl-NL" sz="1200" b="0" i="0" kern="1200" dirty="0">
                <a:solidFill>
                  <a:schemeClr val="tx1"/>
                </a:solidFill>
                <a:latin typeface="+mn-lt"/>
                <a:ea typeface="+mn-ea"/>
                <a:cs typeface="+mn-cs"/>
              </a:rPr>
              <a:t>-eczeem-juveniele-vorm/</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53</a:t>
            </a:fld>
            <a:endParaRPr lang="nl-NL"/>
          </a:p>
        </p:txBody>
      </p:sp>
    </p:spTree>
    <p:extLst>
      <p:ext uri="{BB962C8B-B14F-4D97-AF65-F5344CB8AC3E}">
        <p14:creationId xmlns:p14="http://schemas.microsoft.com/office/powerpoint/2010/main" val="3858353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Welke</a:t>
            </a:r>
            <a:r>
              <a:rPr lang="nl-NL" baseline="0" dirty="0"/>
              <a:t> afbeelding is luierdermatitis? </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A: luierdermatitis met candida infect</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B: </a:t>
            </a:r>
            <a:r>
              <a:rPr lang="nl-NL" baseline="0" dirty="0" err="1"/>
              <a:t>scabies</a:t>
            </a:r>
            <a:endParaRPr lang="nl-NL"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C: impetigo</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D: </a:t>
            </a:r>
            <a:r>
              <a:rPr lang="nl-NL" dirty="0"/>
              <a:t>juveniele </a:t>
            </a:r>
            <a:r>
              <a:rPr lang="nl-NL" dirty="0" err="1"/>
              <a:t>seborroische</a:t>
            </a:r>
            <a:r>
              <a:rPr lang="nl-NL" dirty="0"/>
              <a:t> dermatitis</a:t>
            </a:r>
          </a:p>
          <a:p>
            <a:pPr marL="0" marR="0" indent="0" algn="l" defTabSz="457200" rtl="0" eaLnBrk="1" fontAlgn="auto" latinLnBrk="0" hangingPunct="1">
              <a:lnSpc>
                <a:spcPct val="100000"/>
              </a:lnSpc>
              <a:spcBef>
                <a:spcPts val="0"/>
              </a:spcBef>
              <a:spcAft>
                <a:spcPts val="0"/>
              </a:spcAft>
              <a:buClrTx/>
              <a:buSzTx/>
              <a:buFontTx/>
              <a:buNone/>
              <a:tabLst/>
              <a:defRPr/>
            </a:pPr>
            <a:r>
              <a:rPr lang="nl-NL" dirty="0"/>
              <a:t>E: luier dermatitis</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dirty="0"/>
              <a:t>Bron</a:t>
            </a:r>
            <a:r>
              <a:rPr lang="nl-NL" baseline="0" dirty="0"/>
              <a:t>vermelding:</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dirty="0"/>
              <a:t>Afbeelding 1 en 2 van </a:t>
            </a:r>
            <a:r>
              <a:rPr lang="nl-NL" dirty="0" err="1"/>
              <a:t>huidziekten.nl</a:t>
            </a:r>
            <a:r>
              <a:rPr lang="nl-NL" dirty="0"/>
              <a:t>: luier</a:t>
            </a:r>
            <a:r>
              <a:rPr lang="nl-NL" baseline="0" dirty="0"/>
              <a:t> candida: http://</a:t>
            </a:r>
            <a:r>
              <a:rPr lang="nl-NL" baseline="0" dirty="0" err="1"/>
              <a:t>www.huidziekten.nl</a:t>
            </a:r>
            <a:r>
              <a:rPr lang="nl-NL" baseline="0" dirty="0"/>
              <a:t>/afbeeldingen/dermatitis-intertriginosa-3.jpg. </a:t>
            </a:r>
            <a:r>
              <a:rPr lang="nl-NL" sz="1200" kern="1200" dirty="0">
                <a:solidFill>
                  <a:schemeClr val="tx1"/>
                </a:solidFill>
                <a:latin typeface="+mn-lt"/>
                <a:ea typeface="+mn-ea"/>
                <a:cs typeface="+mn-cs"/>
              </a:rPr>
              <a:t>Vaak zijn er buiten een tamelijk scherp begrensd huidgebied nog kleine gebiedjes die hier omheen liggen. Dit worden wel “eilandjes voor de kust” genoemd. Dit is tamelijk typisch voor een schimmelinfectie</a:t>
            </a: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latin typeface="+mn-lt"/>
                <a:ea typeface="+mn-ea"/>
                <a:cs typeface="+mn-cs"/>
              </a:rPr>
              <a:t>Afbeelding</a:t>
            </a:r>
            <a:r>
              <a:rPr lang="nl-NL" sz="1200" kern="1200" baseline="0" dirty="0">
                <a:solidFill>
                  <a:schemeClr val="tx1"/>
                </a:solidFill>
                <a:latin typeface="+mn-lt"/>
                <a:ea typeface="+mn-ea"/>
                <a:cs typeface="+mn-cs"/>
              </a:rPr>
              <a:t> 3: </a:t>
            </a:r>
            <a:r>
              <a:rPr lang="nl-NL" sz="1200" kern="1200" baseline="0" dirty="0" err="1">
                <a:solidFill>
                  <a:schemeClr val="tx1"/>
                </a:solidFill>
                <a:latin typeface="+mn-lt"/>
                <a:ea typeface="+mn-ea"/>
                <a:cs typeface="+mn-cs"/>
              </a:rPr>
              <a:t>Australian</a:t>
            </a:r>
            <a:r>
              <a:rPr lang="nl-NL" sz="1200" kern="1200" baseline="0" dirty="0">
                <a:solidFill>
                  <a:schemeClr val="tx1"/>
                </a:solidFill>
                <a:latin typeface="+mn-lt"/>
                <a:ea typeface="+mn-ea"/>
                <a:cs typeface="+mn-cs"/>
              </a:rPr>
              <a:t> Doctor</a:t>
            </a: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baseline="0" dirty="0">
                <a:solidFill>
                  <a:schemeClr val="tx1"/>
                </a:solidFill>
                <a:latin typeface="+mn-lt"/>
                <a:ea typeface="+mn-ea"/>
                <a:cs typeface="+mn-cs"/>
              </a:rPr>
              <a:t>Afbeelding 4: </a:t>
            </a:r>
            <a:r>
              <a:rPr lang="nl-NL" sz="1200" kern="1200" baseline="0" dirty="0" err="1">
                <a:solidFill>
                  <a:schemeClr val="tx1"/>
                </a:solidFill>
                <a:latin typeface="+mn-lt"/>
                <a:ea typeface="+mn-ea"/>
                <a:cs typeface="+mn-cs"/>
              </a:rPr>
              <a:t>https</a:t>
            </a:r>
            <a:r>
              <a:rPr lang="nl-NL" sz="1200" kern="1200" baseline="0" dirty="0">
                <a:solidFill>
                  <a:schemeClr val="tx1"/>
                </a:solidFill>
                <a:latin typeface="+mn-lt"/>
                <a:ea typeface="+mn-ea"/>
                <a:cs typeface="+mn-cs"/>
              </a:rPr>
              <a:t>://</a:t>
            </a:r>
            <a:r>
              <a:rPr lang="nl-NL" sz="1200" kern="1200" baseline="0" dirty="0" err="1">
                <a:solidFill>
                  <a:schemeClr val="tx1"/>
                </a:solidFill>
                <a:latin typeface="+mn-lt"/>
                <a:ea typeface="+mn-ea"/>
                <a:cs typeface="+mn-cs"/>
              </a:rPr>
              <a:t>www.huidarts.com</a:t>
            </a:r>
            <a:r>
              <a:rPr lang="nl-NL" sz="1200" kern="1200" baseline="0" dirty="0">
                <a:solidFill>
                  <a:schemeClr val="tx1"/>
                </a:solidFill>
                <a:latin typeface="+mn-lt"/>
                <a:ea typeface="+mn-ea"/>
                <a:cs typeface="+mn-cs"/>
              </a:rPr>
              <a:t>/huidaandoeningen/</a:t>
            </a:r>
            <a:r>
              <a:rPr lang="nl-NL" sz="1200" kern="1200" baseline="0" dirty="0" err="1">
                <a:solidFill>
                  <a:schemeClr val="tx1"/>
                </a:solidFill>
                <a:latin typeface="+mn-lt"/>
                <a:ea typeface="+mn-ea"/>
                <a:cs typeface="+mn-cs"/>
              </a:rPr>
              <a:t>seborrhoisch</a:t>
            </a:r>
            <a:r>
              <a:rPr lang="nl-NL" sz="1200" kern="1200" baseline="0" dirty="0">
                <a:solidFill>
                  <a:schemeClr val="tx1"/>
                </a:solidFill>
                <a:latin typeface="+mn-lt"/>
                <a:ea typeface="+mn-ea"/>
                <a:cs typeface="+mn-cs"/>
              </a:rPr>
              <a:t>-eczeem-juveniele-vorm/</a:t>
            </a:r>
          </a:p>
          <a:p>
            <a:endParaRPr lang="nl-NL" sz="1200" b="0" i="0" kern="1200" dirty="0">
              <a:solidFill>
                <a:schemeClr val="tx1"/>
              </a:solidFill>
              <a:latin typeface="+mn-lt"/>
              <a:ea typeface="+mn-ea"/>
              <a:cs typeface="+mn-cs"/>
            </a:endParaRPr>
          </a:p>
          <a:p>
            <a:r>
              <a:rPr lang="nl-NL" sz="1200" b="1" i="0" kern="1200" dirty="0">
                <a:solidFill>
                  <a:schemeClr val="tx1"/>
                </a:solidFill>
                <a:latin typeface="+mn-lt"/>
                <a:ea typeface="+mn-ea"/>
                <a:cs typeface="+mn-cs"/>
              </a:rPr>
              <a:t>Candida infect:</a:t>
            </a:r>
          </a:p>
          <a:p>
            <a:r>
              <a:rPr lang="nl-NL" sz="1200" b="0" i="1" kern="1200" dirty="0">
                <a:solidFill>
                  <a:schemeClr val="tx1"/>
                </a:solidFill>
                <a:latin typeface="+mn-lt"/>
                <a:ea typeface="+mn-ea"/>
                <a:cs typeface="+mn-cs"/>
              </a:rPr>
              <a:t>De</a:t>
            </a:r>
            <a:r>
              <a:rPr lang="nl-NL" sz="1200" b="0" i="1" kern="1200" baseline="0" dirty="0">
                <a:solidFill>
                  <a:schemeClr val="tx1"/>
                </a:solidFill>
                <a:latin typeface="+mn-lt"/>
                <a:ea typeface="+mn-ea"/>
                <a:cs typeface="+mn-cs"/>
              </a:rPr>
              <a:t> natte vochtige huid is extra kwetsbaar voor aantasting door gisten, normaal aanwezigheid veroorzaken deze geen klachten maar bij overgroei wel: Candida infect met typisch beeld: </a:t>
            </a:r>
            <a:r>
              <a:rPr lang="nl-NL" sz="1200" b="0" i="0" kern="1200" dirty="0">
                <a:solidFill>
                  <a:schemeClr val="tx1"/>
                </a:solidFill>
                <a:latin typeface="+mn-lt"/>
                <a:ea typeface="+mn-ea"/>
                <a:cs typeface="+mn-cs"/>
              </a:rPr>
              <a:t>roodheid, een schilferende rand die langzaam groter wordt, en buiten die rand vaak ook al ronde schilferende plekjes. De candida gist groeit gemakkelijk op een luiereczeem, omdat de omstandigheden voor de gist ideaal zijn: warm en vochtig</a:t>
            </a:r>
            <a:r>
              <a:rPr lang="nl-NL" sz="1200" b="0" i="0" kern="1200" baseline="0" dirty="0">
                <a:solidFill>
                  <a:schemeClr val="tx1"/>
                </a:solidFill>
                <a:latin typeface="+mn-lt"/>
                <a:ea typeface="+mn-ea"/>
                <a:cs typeface="+mn-cs"/>
              </a:rPr>
              <a:t> en </a:t>
            </a:r>
            <a:r>
              <a:rPr lang="nl-NL" sz="1200" b="0" i="0" kern="1200" dirty="0">
                <a:solidFill>
                  <a:schemeClr val="tx1"/>
                </a:solidFill>
                <a:latin typeface="+mn-lt"/>
                <a:ea typeface="+mn-ea"/>
                <a:cs typeface="+mn-cs"/>
              </a:rPr>
              <a:t>moeten worden bestreden. </a:t>
            </a:r>
          </a:p>
          <a:p>
            <a:endParaRPr lang="nl-NL" sz="1200" b="0" i="0" kern="1200" dirty="0">
              <a:solidFill>
                <a:schemeClr val="tx1"/>
              </a:solidFill>
              <a:latin typeface="+mn-lt"/>
              <a:ea typeface="+mn-ea"/>
              <a:cs typeface="+mn-cs"/>
            </a:endParaRPr>
          </a:p>
          <a:p>
            <a:r>
              <a:rPr lang="nl-NL" sz="1200" b="0" i="0" kern="1200" dirty="0">
                <a:solidFill>
                  <a:schemeClr val="tx1"/>
                </a:solidFill>
                <a:latin typeface="+mn-lt"/>
                <a:ea typeface="+mn-ea"/>
                <a:cs typeface="+mn-cs"/>
              </a:rPr>
              <a:t>Juveniele </a:t>
            </a:r>
            <a:r>
              <a:rPr lang="nl-NL" sz="1200" b="0" i="0" kern="1200" dirty="0" err="1">
                <a:solidFill>
                  <a:schemeClr val="tx1"/>
                </a:solidFill>
                <a:latin typeface="+mn-lt"/>
                <a:ea typeface="+mn-ea"/>
                <a:cs typeface="+mn-cs"/>
              </a:rPr>
              <a:t>seborroische</a:t>
            </a:r>
            <a:r>
              <a:rPr lang="nl-NL" sz="1200" b="0" i="0" kern="1200" dirty="0">
                <a:solidFill>
                  <a:schemeClr val="tx1"/>
                </a:solidFill>
                <a:latin typeface="+mn-lt"/>
                <a:ea typeface="+mn-ea"/>
                <a:cs typeface="+mn-cs"/>
              </a:rPr>
              <a:t> dermatitis: geen jeuk en meerdere plooien </a:t>
            </a:r>
            <a:r>
              <a:rPr lang="nl-NL" sz="1200" b="0" i="0" kern="1200" dirty="0" err="1">
                <a:solidFill>
                  <a:schemeClr val="tx1"/>
                </a:solidFill>
                <a:latin typeface="+mn-lt"/>
                <a:ea typeface="+mn-ea"/>
                <a:cs typeface="+mn-cs"/>
              </a:rPr>
              <a:t>https</a:t>
            </a:r>
            <a:r>
              <a:rPr lang="nl-NL" sz="1200" b="0" i="0" kern="1200" dirty="0">
                <a:solidFill>
                  <a:schemeClr val="tx1"/>
                </a:solidFill>
                <a:latin typeface="+mn-lt"/>
                <a:ea typeface="+mn-ea"/>
                <a:cs typeface="+mn-cs"/>
              </a:rPr>
              <a:t>://</a:t>
            </a:r>
            <a:r>
              <a:rPr lang="nl-NL" sz="1200" b="0" i="0" kern="1200" dirty="0" err="1">
                <a:solidFill>
                  <a:schemeClr val="tx1"/>
                </a:solidFill>
                <a:latin typeface="+mn-lt"/>
                <a:ea typeface="+mn-ea"/>
                <a:cs typeface="+mn-cs"/>
              </a:rPr>
              <a:t>www.huidarts.com</a:t>
            </a:r>
            <a:r>
              <a:rPr lang="nl-NL" sz="1200" b="0" i="0" kern="1200" dirty="0">
                <a:solidFill>
                  <a:schemeClr val="tx1"/>
                </a:solidFill>
                <a:latin typeface="+mn-lt"/>
                <a:ea typeface="+mn-ea"/>
                <a:cs typeface="+mn-cs"/>
              </a:rPr>
              <a:t>/huidaandoeningen/</a:t>
            </a:r>
            <a:r>
              <a:rPr lang="nl-NL" sz="1200" b="0" i="0" kern="1200" dirty="0" err="1">
                <a:solidFill>
                  <a:schemeClr val="tx1"/>
                </a:solidFill>
                <a:latin typeface="+mn-lt"/>
                <a:ea typeface="+mn-ea"/>
                <a:cs typeface="+mn-cs"/>
              </a:rPr>
              <a:t>seborrhoisch</a:t>
            </a:r>
            <a:r>
              <a:rPr lang="nl-NL" sz="1200" b="0" i="0" kern="1200" dirty="0">
                <a:solidFill>
                  <a:schemeClr val="tx1"/>
                </a:solidFill>
                <a:latin typeface="+mn-lt"/>
                <a:ea typeface="+mn-ea"/>
                <a:cs typeface="+mn-cs"/>
              </a:rPr>
              <a:t>-eczeem-juveniele-vorm/</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54</a:t>
            </a:fld>
            <a:endParaRPr lang="nl-NL"/>
          </a:p>
        </p:txBody>
      </p:sp>
    </p:spTree>
    <p:extLst>
      <p:ext uri="{BB962C8B-B14F-4D97-AF65-F5344CB8AC3E}">
        <p14:creationId xmlns:p14="http://schemas.microsoft.com/office/powerpoint/2010/main" val="3858353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Welke</a:t>
            </a:r>
            <a:r>
              <a:rPr lang="nl-NL" baseline="0" dirty="0"/>
              <a:t> afbeelding is luierdermatitis? </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A: luierdermatitis met candida infect</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B: </a:t>
            </a:r>
            <a:r>
              <a:rPr lang="nl-NL" baseline="0" dirty="0" err="1"/>
              <a:t>scabies</a:t>
            </a:r>
            <a:endParaRPr lang="nl-NL"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C: impetigo</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D: </a:t>
            </a:r>
            <a:r>
              <a:rPr lang="nl-NL" dirty="0"/>
              <a:t>juveniele </a:t>
            </a:r>
            <a:r>
              <a:rPr lang="nl-NL" dirty="0" err="1"/>
              <a:t>seborroische</a:t>
            </a:r>
            <a:r>
              <a:rPr lang="nl-NL" dirty="0"/>
              <a:t> dermatitis</a:t>
            </a:r>
          </a:p>
          <a:p>
            <a:pPr marL="0" marR="0" indent="0" algn="l" defTabSz="457200" rtl="0" eaLnBrk="1" fontAlgn="auto" latinLnBrk="0" hangingPunct="1">
              <a:lnSpc>
                <a:spcPct val="100000"/>
              </a:lnSpc>
              <a:spcBef>
                <a:spcPts val="0"/>
              </a:spcBef>
              <a:spcAft>
                <a:spcPts val="0"/>
              </a:spcAft>
              <a:buClrTx/>
              <a:buSzTx/>
              <a:buFontTx/>
              <a:buNone/>
              <a:tabLst/>
              <a:defRPr/>
            </a:pPr>
            <a:r>
              <a:rPr lang="nl-NL" dirty="0"/>
              <a:t>E: luier dermatitis</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dirty="0"/>
              <a:t>Bron</a:t>
            </a:r>
            <a:r>
              <a:rPr lang="nl-NL" baseline="0" dirty="0"/>
              <a:t>vermelding:</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dirty="0"/>
              <a:t>Afbeelding 1 en 2 van </a:t>
            </a:r>
            <a:r>
              <a:rPr lang="nl-NL" dirty="0" err="1"/>
              <a:t>huidziekten.nl</a:t>
            </a:r>
            <a:r>
              <a:rPr lang="nl-NL" dirty="0"/>
              <a:t>: luier</a:t>
            </a:r>
            <a:r>
              <a:rPr lang="nl-NL" baseline="0" dirty="0"/>
              <a:t> candida: http://</a:t>
            </a:r>
            <a:r>
              <a:rPr lang="nl-NL" baseline="0" dirty="0" err="1"/>
              <a:t>www.huidziekten.nl</a:t>
            </a:r>
            <a:r>
              <a:rPr lang="nl-NL" baseline="0" dirty="0"/>
              <a:t>/afbeeldingen/dermatitis-intertriginosa-3.jpg. </a:t>
            </a:r>
            <a:r>
              <a:rPr lang="nl-NL" sz="1200" kern="1200" dirty="0">
                <a:solidFill>
                  <a:schemeClr val="tx1"/>
                </a:solidFill>
                <a:latin typeface="+mn-lt"/>
                <a:ea typeface="+mn-ea"/>
                <a:cs typeface="+mn-cs"/>
              </a:rPr>
              <a:t>Vaak zijn er buiten een tamelijk scherp begrensd huidgebied nog kleine gebiedjes die hier omheen liggen. Dit worden wel “eilandjes voor de kust” genoemd. Dit is tamelijk typisch voor een schimmelinfectie</a:t>
            </a: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latin typeface="+mn-lt"/>
                <a:ea typeface="+mn-ea"/>
                <a:cs typeface="+mn-cs"/>
              </a:rPr>
              <a:t>Afbeelding</a:t>
            </a:r>
            <a:r>
              <a:rPr lang="nl-NL" sz="1200" kern="1200" baseline="0" dirty="0">
                <a:solidFill>
                  <a:schemeClr val="tx1"/>
                </a:solidFill>
                <a:latin typeface="+mn-lt"/>
                <a:ea typeface="+mn-ea"/>
                <a:cs typeface="+mn-cs"/>
              </a:rPr>
              <a:t> 3: </a:t>
            </a:r>
            <a:r>
              <a:rPr lang="nl-NL" sz="1200" kern="1200" baseline="0" dirty="0" err="1">
                <a:solidFill>
                  <a:schemeClr val="tx1"/>
                </a:solidFill>
                <a:latin typeface="+mn-lt"/>
                <a:ea typeface="+mn-ea"/>
                <a:cs typeface="+mn-cs"/>
              </a:rPr>
              <a:t>Australian</a:t>
            </a:r>
            <a:r>
              <a:rPr lang="nl-NL" sz="1200" kern="1200" baseline="0" dirty="0">
                <a:solidFill>
                  <a:schemeClr val="tx1"/>
                </a:solidFill>
                <a:latin typeface="+mn-lt"/>
                <a:ea typeface="+mn-ea"/>
                <a:cs typeface="+mn-cs"/>
              </a:rPr>
              <a:t> Doctor</a:t>
            </a: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baseline="0" dirty="0">
                <a:solidFill>
                  <a:schemeClr val="tx1"/>
                </a:solidFill>
                <a:latin typeface="+mn-lt"/>
                <a:ea typeface="+mn-ea"/>
                <a:cs typeface="+mn-cs"/>
              </a:rPr>
              <a:t>Afbeelding 4: </a:t>
            </a:r>
            <a:r>
              <a:rPr lang="nl-NL" sz="1200" kern="1200" baseline="0" dirty="0" err="1">
                <a:solidFill>
                  <a:schemeClr val="tx1"/>
                </a:solidFill>
                <a:latin typeface="+mn-lt"/>
                <a:ea typeface="+mn-ea"/>
                <a:cs typeface="+mn-cs"/>
              </a:rPr>
              <a:t>https</a:t>
            </a:r>
            <a:r>
              <a:rPr lang="nl-NL" sz="1200" kern="1200" baseline="0" dirty="0">
                <a:solidFill>
                  <a:schemeClr val="tx1"/>
                </a:solidFill>
                <a:latin typeface="+mn-lt"/>
                <a:ea typeface="+mn-ea"/>
                <a:cs typeface="+mn-cs"/>
              </a:rPr>
              <a:t>://</a:t>
            </a:r>
            <a:r>
              <a:rPr lang="nl-NL" sz="1200" kern="1200" baseline="0" dirty="0" err="1">
                <a:solidFill>
                  <a:schemeClr val="tx1"/>
                </a:solidFill>
                <a:latin typeface="+mn-lt"/>
                <a:ea typeface="+mn-ea"/>
                <a:cs typeface="+mn-cs"/>
              </a:rPr>
              <a:t>www.huidarts.com</a:t>
            </a:r>
            <a:r>
              <a:rPr lang="nl-NL" sz="1200" kern="1200" baseline="0" dirty="0">
                <a:solidFill>
                  <a:schemeClr val="tx1"/>
                </a:solidFill>
                <a:latin typeface="+mn-lt"/>
                <a:ea typeface="+mn-ea"/>
                <a:cs typeface="+mn-cs"/>
              </a:rPr>
              <a:t>/huidaandoeningen/</a:t>
            </a:r>
            <a:r>
              <a:rPr lang="nl-NL" sz="1200" kern="1200" baseline="0" dirty="0" err="1">
                <a:solidFill>
                  <a:schemeClr val="tx1"/>
                </a:solidFill>
                <a:latin typeface="+mn-lt"/>
                <a:ea typeface="+mn-ea"/>
                <a:cs typeface="+mn-cs"/>
              </a:rPr>
              <a:t>seborrhoisch</a:t>
            </a:r>
            <a:r>
              <a:rPr lang="nl-NL" sz="1200" kern="1200" baseline="0" dirty="0">
                <a:solidFill>
                  <a:schemeClr val="tx1"/>
                </a:solidFill>
                <a:latin typeface="+mn-lt"/>
                <a:ea typeface="+mn-ea"/>
                <a:cs typeface="+mn-cs"/>
              </a:rPr>
              <a:t>-eczeem-juveniele-vorm/</a:t>
            </a:r>
          </a:p>
          <a:p>
            <a:endParaRPr lang="nl-NL" sz="1200" b="0" i="0" kern="1200" dirty="0">
              <a:solidFill>
                <a:schemeClr val="tx1"/>
              </a:solidFill>
              <a:latin typeface="+mn-lt"/>
              <a:ea typeface="+mn-ea"/>
              <a:cs typeface="+mn-cs"/>
            </a:endParaRPr>
          </a:p>
          <a:p>
            <a:r>
              <a:rPr lang="nl-NL" sz="1200" b="1" i="0" kern="1200" dirty="0">
                <a:solidFill>
                  <a:schemeClr val="tx1"/>
                </a:solidFill>
                <a:latin typeface="+mn-lt"/>
                <a:ea typeface="+mn-ea"/>
                <a:cs typeface="+mn-cs"/>
              </a:rPr>
              <a:t>Candida infect:</a:t>
            </a:r>
          </a:p>
          <a:p>
            <a:r>
              <a:rPr lang="nl-NL" sz="1200" b="0" i="1" kern="1200" dirty="0">
                <a:solidFill>
                  <a:schemeClr val="tx1"/>
                </a:solidFill>
                <a:latin typeface="+mn-lt"/>
                <a:ea typeface="+mn-ea"/>
                <a:cs typeface="+mn-cs"/>
              </a:rPr>
              <a:t>De</a:t>
            </a:r>
            <a:r>
              <a:rPr lang="nl-NL" sz="1200" b="0" i="1" kern="1200" baseline="0" dirty="0">
                <a:solidFill>
                  <a:schemeClr val="tx1"/>
                </a:solidFill>
                <a:latin typeface="+mn-lt"/>
                <a:ea typeface="+mn-ea"/>
                <a:cs typeface="+mn-cs"/>
              </a:rPr>
              <a:t> natte vochtige huid is extra kwetsbaar voor aantasting door gisten, normaal aanwezigheid veroorzaken deze geen klachten maar bij overgroei wel: Candida infect met typisch beeld: </a:t>
            </a:r>
            <a:r>
              <a:rPr lang="nl-NL" sz="1200" b="0" i="0" kern="1200" dirty="0">
                <a:solidFill>
                  <a:schemeClr val="tx1"/>
                </a:solidFill>
                <a:latin typeface="+mn-lt"/>
                <a:ea typeface="+mn-ea"/>
                <a:cs typeface="+mn-cs"/>
              </a:rPr>
              <a:t>roodheid, een schilferende rand die langzaam groter wordt, en buiten die rand vaak ook al ronde schilferende plekjes. De candida gist groeit gemakkelijk op een luiereczeem, omdat de omstandigheden voor de gist ideaal zijn: warm en vochtig</a:t>
            </a:r>
            <a:r>
              <a:rPr lang="nl-NL" sz="1200" b="0" i="0" kern="1200" baseline="0" dirty="0">
                <a:solidFill>
                  <a:schemeClr val="tx1"/>
                </a:solidFill>
                <a:latin typeface="+mn-lt"/>
                <a:ea typeface="+mn-ea"/>
                <a:cs typeface="+mn-cs"/>
              </a:rPr>
              <a:t> en </a:t>
            </a:r>
            <a:r>
              <a:rPr lang="nl-NL" sz="1200" b="0" i="0" kern="1200" dirty="0">
                <a:solidFill>
                  <a:schemeClr val="tx1"/>
                </a:solidFill>
                <a:latin typeface="+mn-lt"/>
                <a:ea typeface="+mn-ea"/>
                <a:cs typeface="+mn-cs"/>
              </a:rPr>
              <a:t>moeten worden bestreden. </a:t>
            </a:r>
          </a:p>
          <a:p>
            <a:endParaRPr lang="nl-NL" sz="1200" b="0" i="0" kern="1200" dirty="0">
              <a:solidFill>
                <a:schemeClr val="tx1"/>
              </a:solidFill>
              <a:latin typeface="+mn-lt"/>
              <a:ea typeface="+mn-ea"/>
              <a:cs typeface="+mn-cs"/>
            </a:endParaRPr>
          </a:p>
          <a:p>
            <a:r>
              <a:rPr lang="nl-NL" sz="1200" b="0" i="0" kern="1200" dirty="0">
                <a:solidFill>
                  <a:schemeClr val="tx1"/>
                </a:solidFill>
                <a:latin typeface="+mn-lt"/>
                <a:ea typeface="+mn-ea"/>
                <a:cs typeface="+mn-cs"/>
              </a:rPr>
              <a:t>Juveniele </a:t>
            </a:r>
            <a:r>
              <a:rPr lang="nl-NL" sz="1200" b="0" i="0" kern="1200" dirty="0" err="1">
                <a:solidFill>
                  <a:schemeClr val="tx1"/>
                </a:solidFill>
                <a:latin typeface="+mn-lt"/>
                <a:ea typeface="+mn-ea"/>
                <a:cs typeface="+mn-cs"/>
              </a:rPr>
              <a:t>seborroische</a:t>
            </a:r>
            <a:r>
              <a:rPr lang="nl-NL" sz="1200" b="0" i="0" kern="1200" dirty="0">
                <a:solidFill>
                  <a:schemeClr val="tx1"/>
                </a:solidFill>
                <a:latin typeface="+mn-lt"/>
                <a:ea typeface="+mn-ea"/>
                <a:cs typeface="+mn-cs"/>
              </a:rPr>
              <a:t> dermatitis: geen jeuk en meerdere plooien </a:t>
            </a:r>
            <a:r>
              <a:rPr lang="nl-NL" sz="1200" b="0" i="0" kern="1200" dirty="0" err="1">
                <a:solidFill>
                  <a:schemeClr val="tx1"/>
                </a:solidFill>
                <a:latin typeface="+mn-lt"/>
                <a:ea typeface="+mn-ea"/>
                <a:cs typeface="+mn-cs"/>
              </a:rPr>
              <a:t>https</a:t>
            </a:r>
            <a:r>
              <a:rPr lang="nl-NL" sz="1200" b="0" i="0" kern="1200" dirty="0">
                <a:solidFill>
                  <a:schemeClr val="tx1"/>
                </a:solidFill>
                <a:latin typeface="+mn-lt"/>
                <a:ea typeface="+mn-ea"/>
                <a:cs typeface="+mn-cs"/>
              </a:rPr>
              <a:t>://</a:t>
            </a:r>
            <a:r>
              <a:rPr lang="nl-NL" sz="1200" b="0" i="0" kern="1200" dirty="0" err="1">
                <a:solidFill>
                  <a:schemeClr val="tx1"/>
                </a:solidFill>
                <a:latin typeface="+mn-lt"/>
                <a:ea typeface="+mn-ea"/>
                <a:cs typeface="+mn-cs"/>
              </a:rPr>
              <a:t>www.huidarts.com</a:t>
            </a:r>
            <a:r>
              <a:rPr lang="nl-NL" sz="1200" b="0" i="0" kern="1200" dirty="0">
                <a:solidFill>
                  <a:schemeClr val="tx1"/>
                </a:solidFill>
                <a:latin typeface="+mn-lt"/>
                <a:ea typeface="+mn-ea"/>
                <a:cs typeface="+mn-cs"/>
              </a:rPr>
              <a:t>/huidaandoeningen/</a:t>
            </a:r>
            <a:r>
              <a:rPr lang="nl-NL" sz="1200" b="0" i="0" kern="1200" dirty="0" err="1">
                <a:solidFill>
                  <a:schemeClr val="tx1"/>
                </a:solidFill>
                <a:latin typeface="+mn-lt"/>
                <a:ea typeface="+mn-ea"/>
                <a:cs typeface="+mn-cs"/>
              </a:rPr>
              <a:t>seborrhoisch</a:t>
            </a:r>
            <a:r>
              <a:rPr lang="nl-NL" sz="1200" b="0" i="0" kern="1200" dirty="0">
                <a:solidFill>
                  <a:schemeClr val="tx1"/>
                </a:solidFill>
                <a:latin typeface="+mn-lt"/>
                <a:ea typeface="+mn-ea"/>
                <a:cs typeface="+mn-cs"/>
              </a:rPr>
              <a:t>-eczeem-juveniele-vorm/</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55</a:t>
            </a:fld>
            <a:endParaRPr lang="nl-NL"/>
          </a:p>
        </p:txBody>
      </p:sp>
    </p:spTree>
    <p:extLst>
      <p:ext uri="{BB962C8B-B14F-4D97-AF65-F5344CB8AC3E}">
        <p14:creationId xmlns:p14="http://schemas.microsoft.com/office/powerpoint/2010/main" val="3858353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Welke</a:t>
            </a:r>
            <a:r>
              <a:rPr lang="nl-NL" baseline="0" dirty="0"/>
              <a:t> afbeelding is luierdermatitis? </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A: luierdermatitis met candida infect</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B: </a:t>
            </a:r>
            <a:r>
              <a:rPr lang="nl-NL" baseline="0" dirty="0" err="1"/>
              <a:t>scabies</a:t>
            </a:r>
            <a:endParaRPr lang="nl-NL"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C: impetigo</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D: </a:t>
            </a:r>
            <a:r>
              <a:rPr lang="nl-NL" dirty="0"/>
              <a:t>juveniele </a:t>
            </a:r>
            <a:r>
              <a:rPr lang="nl-NL" dirty="0" err="1"/>
              <a:t>seborroische</a:t>
            </a:r>
            <a:r>
              <a:rPr lang="nl-NL" dirty="0"/>
              <a:t> dermatitis</a:t>
            </a:r>
          </a:p>
          <a:p>
            <a:pPr marL="0" marR="0" indent="0" algn="l" defTabSz="457200" rtl="0" eaLnBrk="1" fontAlgn="auto" latinLnBrk="0" hangingPunct="1">
              <a:lnSpc>
                <a:spcPct val="100000"/>
              </a:lnSpc>
              <a:spcBef>
                <a:spcPts val="0"/>
              </a:spcBef>
              <a:spcAft>
                <a:spcPts val="0"/>
              </a:spcAft>
              <a:buClrTx/>
              <a:buSzTx/>
              <a:buFontTx/>
              <a:buNone/>
              <a:tabLst/>
              <a:defRPr/>
            </a:pPr>
            <a:r>
              <a:rPr lang="nl-NL" dirty="0"/>
              <a:t>E: luier dermatitis</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dirty="0"/>
              <a:t>Bron</a:t>
            </a:r>
            <a:r>
              <a:rPr lang="nl-NL" baseline="0" dirty="0"/>
              <a:t>vermelding:</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dirty="0"/>
              <a:t>Afbeelding 1 en 2 van </a:t>
            </a:r>
            <a:r>
              <a:rPr lang="nl-NL" dirty="0" err="1"/>
              <a:t>huidziekten.nl</a:t>
            </a:r>
            <a:r>
              <a:rPr lang="nl-NL" dirty="0"/>
              <a:t>: luier</a:t>
            </a:r>
            <a:r>
              <a:rPr lang="nl-NL" baseline="0" dirty="0"/>
              <a:t> candida: http://</a:t>
            </a:r>
            <a:r>
              <a:rPr lang="nl-NL" baseline="0" dirty="0" err="1"/>
              <a:t>www.huidziekten.nl</a:t>
            </a:r>
            <a:r>
              <a:rPr lang="nl-NL" baseline="0" dirty="0"/>
              <a:t>/afbeeldingen/dermatitis-intertriginosa-3.jpg. </a:t>
            </a:r>
            <a:r>
              <a:rPr lang="nl-NL" sz="1200" kern="1200" dirty="0">
                <a:solidFill>
                  <a:schemeClr val="tx1"/>
                </a:solidFill>
                <a:latin typeface="+mn-lt"/>
                <a:ea typeface="+mn-ea"/>
                <a:cs typeface="+mn-cs"/>
              </a:rPr>
              <a:t>Vaak zijn er buiten een tamelijk scherp begrensd huidgebied nog kleine gebiedjes die hier omheen liggen. Dit worden wel “eilandjes voor de kust” genoemd. Dit is tamelijk typisch voor een schimmelinfectie</a:t>
            </a: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latin typeface="+mn-lt"/>
                <a:ea typeface="+mn-ea"/>
                <a:cs typeface="+mn-cs"/>
              </a:rPr>
              <a:t>Afbeelding</a:t>
            </a:r>
            <a:r>
              <a:rPr lang="nl-NL" sz="1200" kern="1200" baseline="0" dirty="0">
                <a:solidFill>
                  <a:schemeClr val="tx1"/>
                </a:solidFill>
                <a:latin typeface="+mn-lt"/>
                <a:ea typeface="+mn-ea"/>
                <a:cs typeface="+mn-cs"/>
              </a:rPr>
              <a:t> 3: </a:t>
            </a:r>
            <a:r>
              <a:rPr lang="nl-NL" sz="1200" kern="1200" baseline="0" dirty="0" err="1">
                <a:solidFill>
                  <a:schemeClr val="tx1"/>
                </a:solidFill>
                <a:latin typeface="+mn-lt"/>
                <a:ea typeface="+mn-ea"/>
                <a:cs typeface="+mn-cs"/>
              </a:rPr>
              <a:t>Australian</a:t>
            </a:r>
            <a:r>
              <a:rPr lang="nl-NL" sz="1200" kern="1200" baseline="0" dirty="0">
                <a:solidFill>
                  <a:schemeClr val="tx1"/>
                </a:solidFill>
                <a:latin typeface="+mn-lt"/>
                <a:ea typeface="+mn-ea"/>
                <a:cs typeface="+mn-cs"/>
              </a:rPr>
              <a:t> Doctor</a:t>
            </a: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baseline="0" dirty="0">
                <a:solidFill>
                  <a:schemeClr val="tx1"/>
                </a:solidFill>
                <a:latin typeface="+mn-lt"/>
                <a:ea typeface="+mn-ea"/>
                <a:cs typeface="+mn-cs"/>
              </a:rPr>
              <a:t>Afbeelding 4: </a:t>
            </a:r>
            <a:r>
              <a:rPr lang="nl-NL" sz="1200" kern="1200" baseline="0" dirty="0" err="1">
                <a:solidFill>
                  <a:schemeClr val="tx1"/>
                </a:solidFill>
                <a:latin typeface="+mn-lt"/>
                <a:ea typeface="+mn-ea"/>
                <a:cs typeface="+mn-cs"/>
              </a:rPr>
              <a:t>https</a:t>
            </a:r>
            <a:r>
              <a:rPr lang="nl-NL" sz="1200" kern="1200" baseline="0" dirty="0">
                <a:solidFill>
                  <a:schemeClr val="tx1"/>
                </a:solidFill>
                <a:latin typeface="+mn-lt"/>
                <a:ea typeface="+mn-ea"/>
                <a:cs typeface="+mn-cs"/>
              </a:rPr>
              <a:t>://</a:t>
            </a:r>
            <a:r>
              <a:rPr lang="nl-NL" sz="1200" kern="1200" baseline="0" dirty="0" err="1">
                <a:solidFill>
                  <a:schemeClr val="tx1"/>
                </a:solidFill>
                <a:latin typeface="+mn-lt"/>
                <a:ea typeface="+mn-ea"/>
                <a:cs typeface="+mn-cs"/>
              </a:rPr>
              <a:t>www.huidarts.com</a:t>
            </a:r>
            <a:r>
              <a:rPr lang="nl-NL" sz="1200" kern="1200" baseline="0" dirty="0">
                <a:solidFill>
                  <a:schemeClr val="tx1"/>
                </a:solidFill>
                <a:latin typeface="+mn-lt"/>
                <a:ea typeface="+mn-ea"/>
                <a:cs typeface="+mn-cs"/>
              </a:rPr>
              <a:t>/huidaandoeningen/</a:t>
            </a:r>
            <a:r>
              <a:rPr lang="nl-NL" sz="1200" kern="1200" baseline="0" dirty="0" err="1">
                <a:solidFill>
                  <a:schemeClr val="tx1"/>
                </a:solidFill>
                <a:latin typeface="+mn-lt"/>
                <a:ea typeface="+mn-ea"/>
                <a:cs typeface="+mn-cs"/>
              </a:rPr>
              <a:t>seborrhoisch</a:t>
            </a:r>
            <a:r>
              <a:rPr lang="nl-NL" sz="1200" kern="1200" baseline="0" dirty="0">
                <a:solidFill>
                  <a:schemeClr val="tx1"/>
                </a:solidFill>
                <a:latin typeface="+mn-lt"/>
                <a:ea typeface="+mn-ea"/>
                <a:cs typeface="+mn-cs"/>
              </a:rPr>
              <a:t>-eczeem-juveniele-vorm/</a:t>
            </a:r>
          </a:p>
          <a:p>
            <a:endParaRPr lang="nl-NL" sz="1200" b="0" i="0" kern="1200" dirty="0">
              <a:solidFill>
                <a:schemeClr val="tx1"/>
              </a:solidFill>
              <a:latin typeface="+mn-lt"/>
              <a:ea typeface="+mn-ea"/>
              <a:cs typeface="+mn-cs"/>
            </a:endParaRPr>
          </a:p>
          <a:p>
            <a:r>
              <a:rPr lang="nl-NL" sz="1200" b="1" i="0" kern="1200" dirty="0">
                <a:solidFill>
                  <a:schemeClr val="tx1"/>
                </a:solidFill>
                <a:latin typeface="+mn-lt"/>
                <a:ea typeface="+mn-ea"/>
                <a:cs typeface="+mn-cs"/>
              </a:rPr>
              <a:t>Candida infect:</a:t>
            </a:r>
          </a:p>
          <a:p>
            <a:r>
              <a:rPr lang="nl-NL" sz="1200" b="0" i="1" kern="1200" dirty="0">
                <a:solidFill>
                  <a:schemeClr val="tx1"/>
                </a:solidFill>
                <a:latin typeface="+mn-lt"/>
                <a:ea typeface="+mn-ea"/>
                <a:cs typeface="+mn-cs"/>
              </a:rPr>
              <a:t>De</a:t>
            </a:r>
            <a:r>
              <a:rPr lang="nl-NL" sz="1200" b="0" i="1" kern="1200" baseline="0" dirty="0">
                <a:solidFill>
                  <a:schemeClr val="tx1"/>
                </a:solidFill>
                <a:latin typeface="+mn-lt"/>
                <a:ea typeface="+mn-ea"/>
                <a:cs typeface="+mn-cs"/>
              </a:rPr>
              <a:t> natte vochtige huid is extra kwetsbaar voor aantasting door gisten, normaal aanwezigheid veroorzaken deze geen klachten maar bij overgroei wel: Candida infect met typisch beeld: </a:t>
            </a:r>
            <a:r>
              <a:rPr lang="nl-NL" sz="1200" b="0" i="0" kern="1200" dirty="0">
                <a:solidFill>
                  <a:schemeClr val="tx1"/>
                </a:solidFill>
                <a:latin typeface="+mn-lt"/>
                <a:ea typeface="+mn-ea"/>
                <a:cs typeface="+mn-cs"/>
              </a:rPr>
              <a:t>roodheid, een schilferende rand die langzaam groter wordt, en buiten die rand vaak ook al ronde schilferende plekjes. De candida gist groeit gemakkelijk op een luiereczeem, omdat de omstandigheden voor de gist ideaal zijn: warm en vochtig</a:t>
            </a:r>
            <a:r>
              <a:rPr lang="nl-NL" sz="1200" b="0" i="0" kern="1200" baseline="0" dirty="0">
                <a:solidFill>
                  <a:schemeClr val="tx1"/>
                </a:solidFill>
                <a:latin typeface="+mn-lt"/>
                <a:ea typeface="+mn-ea"/>
                <a:cs typeface="+mn-cs"/>
              </a:rPr>
              <a:t> en </a:t>
            </a:r>
            <a:r>
              <a:rPr lang="nl-NL" sz="1200" b="0" i="0" kern="1200" dirty="0">
                <a:solidFill>
                  <a:schemeClr val="tx1"/>
                </a:solidFill>
                <a:latin typeface="+mn-lt"/>
                <a:ea typeface="+mn-ea"/>
                <a:cs typeface="+mn-cs"/>
              </a:rPr>
              <a:t>moeten worden bestreden. </a:t>
            </a:r>
          </a:p>
          <a:p>
            <a:endParaRPr lang="nl-NL" sz="1200" b="0" i="0" kern="1200" dirty="0">
              <a:solidFill>
                <a:schemeClr val="tx1"/>
              </a:solidFill>
              <a:latin typeface="+mn-lt"/>
              <a:ea typeface="+mn-ea"/>
              <a:cs typeface="+mn-cs"/>
            </a:endParaRPr>
          </a:p>
          <a:p>
            <a:r>
              <a:rPr lang="nl-NL" sz="1200" b="0" i="0" kern="1200" dirty="0">
                <a:solidFill>
                  <a:schemeClr val="tx1"/>
                </a:solidFill>
                <a:latin typeface="+mn-lt"/>
                <a:ea typeface="+mn-ea"/>
                <a:cs typeface="+mn-cs"/>
              </a:rPr>
              <a:t>Juveniele </a:t>
            </a:r>
            <a:r>
              <a:rPr lang="nl-NL" sz="1200" b="0" i="0" kern="1200" dirty="0" err="1">
                <a:solidFill>
                  <a:schemeClr val="tx1"/>
                </a:solidFill>
                <a:latin typeface="+mn-lt"/>
                <a:ea typeface="+mn-ea"/>
                <a:cs typeface="+mn-cs"/>
              </a:rPr>
              <a:t>seborroische</a:t>
            </a:r>
            <a:r>
              <a:rPr lang="nl-NL" sz="1200" b="0" i="0" kern="1200" dirty="0">
                <a:solidFill>
                  <a:schemeClr val="tx1"/>
                </a:solidFill>
                <a:latin typeface="+mn-lt"/>
                <a:ea typeface="+mn-ea"/>
                <a:cs typeface="+mn-cs"/>
              </a:rPr>
              <a:t> dermatitis: geen jeuk en meerdere plooien </a:t>
            </a:r>
            <a:r>
              <a:rPr lang="nl-NL" sz="1200" b="0" i="0" kern="1200" dirty="0" err="1">
                <a:solidFill>
                  <a:schemeClr val="tx1"/>
                </a:solidFill>
                <a:latin typeface="+mn-lt"/>
                <a:ea typeface="+mn-ea"/>
                <a:cs typeface="+mn-cs"/>
              </a:rPr>
              <a:t>https</a:t>
            </a:r>
            <a:r>
              <a:rPr lang="nl-NL" sz="1200" b="0" i="0" kern="1200" dirty="0">
                <a:solidFill>
                  <a:schemeClr val="tx1"/>
                </a:solidFill>
                <a:latin typeface="+mn-lt"/>
                <a:ea typeface="+mn-ea"/>
                <a:cs typeface="+mn-cs"/>
              </a:rPr>
              <a:t>://</a:t>
            </a:r>
            <a:r>
              <a:rPr lang="nl-NL" sz="1200" b="0" i="0" kern="1200" dirty="0" err="1">
                <a:solidFill>
                  <a:schemeClr val="tx1"/>
                </a:solidFill>
                <a:latin typeface="+mn-lt"/>
                <a:ea typeface="+mn-ea"/>
                <a:cs typeface="+mn-cs"/>
              </a:rPr>
              <a:t>www.huidarts.com</a:t>
            </a:r>
            <a:r>
              <a:rPr lang="nl-NL" sz="1200" b="0" i="0" kern="1200" dirty="0">
                <a:solidFill>
                  <a:schemeClr val="tx1"/>
                </a:solidFill>
                <a:latin typeface="+mn-lt"/>
                <a:ea typeface="+mn-ea"/>
                <a:cs typeface="+mn-cs"/>
              </a:rPr>
              <a:t>/huidaandoeningen/</a:t>
            </a:r>
            <a:r>
              <a:rPr lang="nl-NL" sz="1200" b="0" i="0" kern="1200" dirty="0" err="1">
                <a:solidFill>
                  <a:schemeClr val="tx1"/>
                </a:solidFill>
                <a:latin typeface="+mn-lt"/>
                <a:ea typeface="+mn-ea"/>
                <a:cs typeface="+mn-cs"/>
              </a:rPr>
              <a:t>seborrhoisch</a:t>
            </a:r>
            <a:r>
              <a:rPr lang="nl-NL" sz="1200" b="0" i="0" kern="1200" dirty="0">
                <a:solidFill>
                  <a:schemeClr val="tx1"/>
                </a:solidFill>
                <a:latin typeface="+mn-lt"/>
                <a:ea typeface="+mn-ea"/>
                <a:cs typeface="+mn-cs"/>
              </a:rPr>
              <a:t>-eczeem-juveniele-vorm/</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56</a:t>
            </a:fld>
            <a:endParaRPr lang="nl-NL"/>
          </a:p>
        </p:txBody>
      </p:sp>
    </p:spTree>
    <p:extLst>
      <p:ext uri="{BB962C8B-B14F-4D97-AF65-F5344CB8AC3E}">
        <p14:creationId xmlns:p14="http://schemas.microsoft.com/office/powerpoint/2010/main" val="3858353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Welke</a:t>
            </a:r>
            <a:r>
              <a:rPr lang="nl-NL" baseline="0" dirty="0"/>
              <a:t> afbeelding is luierdermatitis? </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A: luierdermatitis met candida infect</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B: </a:t>
            </a:r>
            <a:r>
              <a:rPr lang="nl-NL" baseline="0" dirty="0" err="1"/>
              <a:t>scabies</a:t>
            </a:r>
            <a:endParaRPr lang="nl-NL"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C: impetigo</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D: </a:t>
            </a:r>
            <a:r>
              <a:rPr lang="nl-NL" dirty="0"/>
              <a:t>juveniele </a:t>
            </a:r>
            <a:r>
              <a:rPr lang="nl-NL" dirty="0" err="1"/>
              <a:t>seborroische</a:t>
            </a:r>
            <a:r>
              <a:rPr lang="nl-NL" dirty="0"/>
              <a:t> dermatitis</a:t>
            </a:r>
          </a:p>
          <a:p>
            <a:pPr marL="0" marR="0" indent="0" algn="l" defTabSz="457200" rtl="0" eaLnBrk="1" fontAlgn="auto" latinLnBrk="0" hangingPunct="1">
              <a:lnSpc>
                <a:spcPct val="100000"/>
              </a:lnSpc>
              <a:spcBef>
                <a:spcPts val="0"/>
              </a:spcBef>
              <a:spcAft>
                <a:spcPts val="0"/>
              </a:spcAft>
              <a:buClrTx/>
              <a:buSzTx/>
              <a:buFontTx/>
              <a:buNone/>
              <a:tabLst/>
              <a:defRPr/>
            </a:pPr>
            <a:r>
              <a:rPr lang="nl-NL" dirty="0"/>
              <a:t>E: luier dermatitis</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dirty="0"/>
              <a:t>Bron</a:t>
            </a:r>
            <a:r>
              <a:rPr lang="nl-NL" baseline="0" dirty="0"/>
              <a:t>vermelding:</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dirty="0"/>
              <a:t>Afbeelding 1 en 2 van </a:t>
            </a:r>
            <a:r>
              <a:rPr lang="nl-NL" dirty="0" err="1"/>
              <a:t>huidziekten.nl</a:t>
            </a:r>
            <a:r>
              <a:rPr lang="nl-NL" dirty="0"/>
              <a:t>: luier</a:t>
            </a:r>
            <a:r>
              <a:rPr lang="nl-NL" baseline="0" dirty="0"/>
              <a:t> candida: http://</a:t>
            </a:r>
            <a:r>
              <a:rPr lang="nl-NL" baseline="0" dirty="0" err="1"/>
              <a:t>www.huidziekten.nl</a:t>
            </a:r>
            <a:r>
              <a:rPr lang="nl-NL" baseline="0" dirty="0"/>
              <a:t>/afbeeldingen/dermatitis-intertriginosa-3.jpg. </a:t>
            </a:r>
            <a:r>
              <a:rPr lang="nl-NL" sz="1200" kern="1200" dirty="0">
                <a:solidFill>
                  <a:schemeClr val="tx1"/>
                </a:solidFill>
                <a:latin typeface="+mn-lt"/>
                <a:ea typeface="+mn-ea"/>
                <a:cs typeface="+mn-cs"/>
              </a:rPr>
              <a:t>Vaak zijn er buiten een tamelijk scherp begrensd huidgebied nog kleine gebiedjes die hier omheen liggen. Dit worden wel “eilandjes voor de kust” genoemd. Dit is tamelijk typisch voor een schimmelinfectie</a:t>
            </a: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latin typeface="+mn-lt"/>
                <a:ea typeface="+mn-ea"/>
                <a:cs typeface="+mn-cs"/>
              </a:rPr>
              <a:t>Afbeelding</a:t>
            </a:r>
            <a:r>
              <a:rPr lang="nl-NL" sz="1200" kern="1200" baseline="0" dirty="0">
                <a:solidFill>
                  <a:schemeClr val="tx1"/>
                </a:solidFill>
                <a:latin typeface="+mn-lt"/>
                <a:ea typeface="+mn-ea"/>
                <a:cs typeface="+mn-cs"/>
              </a:rPr>
              <a:t> 3: </a:t>
            </a:r>
            <a:r>
              <a:rPr lang="nl-NL" sz="1200" kern="1200" baseline="0" dirty="0" err="1">
                <a:solidFill>
                  <a:schemeClr val="tx1"/>
                </a:solidFill>
                <a:latin typeface="+mn-lt"/>
                <a:ea typeface="+mn-ea"/>
                <a:cs typeface="+mn-cs"/>
              </a:rPr>
              <a:t>Australian</a:t>
            </a:r>
            <a:r>
              <a:rPr lang="nl-NL" sz="1200" kern="1200" baseline="0" dirty="0">
                <a:solidFill>
                  <a:schemeClr val="tx1"/>
                </a:solidFill>
                <a:latin typeface="+mn-lt"/>
                <a:ea typeface="+mn-ea"/>
                <a:cs typeface="+mn-cs"/>
              </a:rPr>
              <a:t> Doctor</a:t>
            </a: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baseline="0" dirty="0">
                <a:solidFill>
                  <a:schemeClr val="tx1"/>
                </a:solidFill>
                <a:latin typeface="+mn-lt"/>
                <a:ea typeface="+mn-ea"/>
                <a:cs typeface="+mn-cs"/>
              </a:rPr>
              <a:t>Afbeelding 4: </a:t>
            </a:r>
            <a:r>
              <a:rPr lang="nl-NL" sz="1200" kern="1200" baseline="0" dirty="0" err="1">
                <a:solidFill>
                  <a:schemeClr val="tx1"/>
                </a:solidFill>
                <a:latin typeface="+mn-lt"/>
                <a:ea typeface="+mn-ea"/>
                <a:cs typeface="+mn-cs"/>
              </a:rPr>
              <a:t>https</a:t>
            </a:r>
            <a:r>
              <a:rPr lang="nl-NL" sz="1200" kern="1200" baseline="0" dirty="0">
                <a:solidFill>
                  <a:schemeClr val="tx1"/>
                </a:solidFill>
                <a:latin typeface="+mn-lt"/>
                <a:ea typeface="+mn-ea"/>
                <a:cs typeface="+mn-cs"/>
              </a:rPr>
              <a:t>://</a:t>
            </a:r>
            <a:r>
              <a:rPr lang="nl-NL" sz="1200" kern="1200" baseline="0" dirty="0" err="1">
                <a:solidFill>
                  <a:schemeClr val="tx1"/>
                </a:solidFill>
                <a:latin typeface="+mn-lt"/>
                <a:ea typeface="+mn-ea"/>
                <a:cs typeface="+mn-cs"/>
              </a:rPr>
              <a:t>www.huidarts.com</a:t>
            </a:r>
            <a:r>
              <a:rPr lang="nl-NL" sz="1200" kern="1200" baseline="0" dirty="0">
                <a:solidFill>
                  <a:schemeClr val="tx1"/>
                </a:solidFill>
                <a:latin typeface="+mn-lt"/>
                <a:ea typeface="+mn-ea"/>
                <a:cs typeface="+mn-cs"/>
              </a:rPr>
              <a:t>/huidaandoeningen/</a:t>
            </a:r>
            <a:r>
              <a:rPr lang="nl-NL" sz="1200" kern="1200" baseline="0" dirty="0" err="1">
                <a:solidFill>
                  <a:schemeClr val="tx1"/>
                </a:solidFill>
                <a:latin typeface="+mn-lt"/>
                <a:ea typeface="+mn-ea"/>
                <a:cs typeface="+mn-cs"/>
              </a:rPr>
              <a:t>seborrhoisch</a:t>
            </a:r>
            <a:r>
              <a:rPr lang="nl-NL" sz="1200" kern="1200" baseline="0" dirty="0">
                <a:solidFill>
                  <a:schemeClr val="tx1"/>
                </a:solidFill>
                <a:latin typeface="+mn-lt"/>
                <a:ea typeface="+mn-ea"/>
                <a:cs typeface="+mn-cs"/>
              </a:rPr>
              <a:t>-eczeem-juveniele-vorm/</a:t>
            </a:r>
          </a:p>
          <a:p>
            <a:endParaRPr lang="nl-NL" sz="1200" b="0" i="0" kern="1200" dirty="0">
              <a:solidFill>
                <a:schemeClr val="tx1"/>
              </a:solidFill>
              <a:latin typeface="+mn-lt"/>
              <a:ea typeface="+mn-ea"/>
              <a:cs typeface="+mn-cs"/>
            </a:endParaRPr>
          </a:p>
          <a:p>
            <a:r>
              <a:rPr lang="nl-NL" sz="1200" b="1" i="0" kern="1200" dirty="0">
                <a:solidFill>
                  <a:schemeClr val="tx1"/>
                </a:solidFill>
                <a:latin typeface="+mn-lt"/>
                <a:ea typeface="+mn-ea"/>
                <a:cs typeface="+mn-cs"/>
              </a:rPr>
              <a:t>Candida infect:</a:t>
            </a:r>
          </a:p>
          <a:p>
            <a:r>
              <a:rPr lang="nl-NL" sz="1200" b="0" i="1" kern="1200" dirty="0">
                <a:solidFill>
                  <a:schemeClr val="tx1"/>
                </a:solidFill>
                <a:latin typeface="+mn-lt"/>
                <a:ea typeface="+mn-ea"/>
                <a:cs typeface="+mn-cs"/>
              </a:rPr>
              <a:t>De</a:t>
            </a:r>
            <a:r>
              <a:rPr lang="nl-NL" sz="1200" b="0" i="1" kern="1200" baseline="0" dirty="0">
                <a:solidFill>
                  <a:schemeClr val="tx1"/>
                </a:solidFill>
                <a:latin typeface="+mn-lt"/>
                <a:ea typeface="+mn-ea"/>
                <a:cs typeface="+mn-cs"/>
              </a:rPr>
              <a:t> natte vochtige huid is extra kwetsbaar voor aantasting door gisten, normaal aanwezigheid veroorzaken deze geen klachten maar bij overgroei wel: Candida infect met typisch beeld: </a:t>
            </a:r>
            <a:r>
              <a:rPr lang="nl-NL" sz="1200" b="0" i="0" kern="1200" dirty="0">
                <a:solidFill>
                  <a:schemeClr val="tx1"/>
                </a:solidFill>
                <a:latin typeface="+mn-lt"/>
                <a:ea typeface="+mn-ea"/>
                <a:cs typeface="+mn-cs"/>
              </a:rPr>
              <a:t>roodheid, een schilferende rand die langzaam groter wordt, en buiten die rand vaak ook al ronde schilferende plekjes. De candida gist groeit gemakkelijk op een luiereczeem, omdat de omstandigheden voor de gist ideaal zijn: warm en vochtig</a:t>
            </a:r>
            <a:r>
              <a:rPr lang="nl-NL" sz="1200" b="0" i="0" kern="1200" baseline="0" dirty="0">
                <a:solidFill>
                  <a:schemeClr val="tx1"/>
                </a:solidFill>
                <a:latin typeface="+mn-lt"/>
                <a:ea typeface="+mn-ea"/>
                <a:cs typeface="+mn-cs"/>
              </a:rPr>
              <a:t> en </a:t>
            </a:r>
            <a:r>
              <a:rPr lang="nl-NL" sz="1200" b="0" i="0" kern="1200" dirty="0">
                <a:solidFill>
                  <a:schemeClr val="tx1"/>
                </a:solidFill>
                <a:latin typeface="+mn-lt"/>
                <a:ea typeface="+mn-ea"/>
                <a:cs typeface="+mn-cs"/>
              </a:rPr>
              <a:t>moeten worden bestreden. </a:t>
            </a:r>
          </a:p>
          <a:p>
            <a:endParaRPr lang="nl-NL" sz="1200" b="0" i="0" kern="1200" dirty="0">
              <a:solidFill>
                <a:schemeClr val="tx1"/>
              </a:solidFill>
              <a:latin typeface="+mn-lt"/>
              <a:ea typeface="+mn-ea"/>
              <a:cs typeface="+mn-cs"/>
            </a:endParaRPr>
          </a:p>
          <a:p>
            <a:r>
              <a:rPr lang="nl-NL" sz="1200" b="0" i="0" kern="1200" dirty="0">
                <a:solidFill>
                  <a:schemeClr val="tx1"/>
                </a:solidFill>
                <a:latin typeface="+mn-lt"/>
                <a:ea typeface="+mn-ea"/>
                <a:cs typeface="+mn-cs"/>
              </a:rPr>
              <a:t>Juveniele </a:t>
            </a:r>
            <a:r>
              <a:rPr lang="nl-NL" sz="1200" b="0" i="0" kern="1200" dirty="0" err="1">
                <a:solidFill>
                  <a:schemeClr val="tx1"/>
                </a:solidFill>
                <a:latin typeface="+mn-lt"/>
                <a:ea typeface="+mn-ea"/>
                <a:cs typeface="+mn-cs"/>
              </a:rPr>
              <a:t>seborroische</a:t>
            </a:r>
            <a:r>
              <a:rPr lang="nl-NL" sz="1200" b="0" i="0" kern="1200" dirty="0">
                <a:solidFill>
                  <a:schemeClr val="tx1"/>
                </a:solidFill>
                <a:latin typeface="+mn-lt"/>
                <a:ea typeface="+mn-ea"/>
                <a:cs typeface="+mn-cs"/>
              </a:rPr>
              <a:t> dermatitis: geen jeuk en meerdere plooien </a:t>
            </a:r>
            <a:r>
              <a:rPr lang="nl-NL" sz="1200" b="0" i="0" kern="1200" dirty="0" err="1">
                <a:solidFill>
                  <a:schemeClr val="tx1"/>
                </a:solidFill>
                <a:latin typeface="+mn-lt"/>
                <a:ea typeface="+mn-ea"/>
                <a:cs typeface="+mn-cs"/>
              </a:rPr>
              <a:t>https</a:t>
            </a:r>
            <a:r>
              <a:rPr lang="nl-NL" sz="1200" b="0" i="0" kern="1200" dirty="0">
                <a:solidFill>
                  <a:schemeClr val="tx1"/>
                </a:solidFill>
                <a:latin typeface="+mn-lt"/>
                <a:ea typeface="+mn-ea"/>
                <a:cs typeface="+mn-cs"/>
              </a:rPr>
              <a:t>://</a:t>
            </a:r>
            <a:r>
              <a:rPr lang="nl-NL" sz="1200" b="0" i="0" kern="1200" dirty="0" err="1">
                <a:solidFill>
                  <a:schemeClr val="tx1"/>
                </a:solidFill>
                <a:latin typeface="+mn-lt"/>
                <a:ea typeface="+mn-ea"/>
                <a:cs typeface="+mn-cs"/>
              </a:rPr>
              <a:t>www.huidarts.com</a:t>
            </a:r>
            <a:r>
              <a:rPr lang="nl-NL" sz="1200" b="0" i="0" kern="1200" dirty="0">
                <a:solidFill>
                  <a:schemeClr val="tx1"/>
                </a:solidFill>
                <a:latin typeface="+mn-lt"/>
                <a:ea typeface="+mn-ea"/>
                <a:cs typeface="+mn-cs"/>
              </a:rPr>
              <a:t>/huidaandoeningen/</a:t>
            </a:r>
            <a:r>
              <a:rPr lang="nl-NL" sz="1200" b="0" i="0" kern="1200" dirty="0" err="1">
                <a:solidFill>
                  <a:schemeClr val="tx1"/>
                </a:solidFill>
                <a:latin typeface="+mn-lt"/>
                <a:ea typeface="+mn-ea"/>
                <a:cs typeface="+mn-cs"/>
              </a:rPr>
              <a:t>seborrhoisch</a:t>
            </a:r>
            <a:r>
              <a:rPr lang="nl-NL" sz="1200" b="0" i="0" kern="1200" dirty="0">
                <a:solidFill>
                  <a:schemeClr val="tx1"/>
                </a:solidFill>
                <a:latin typeface="+mn-lt"/>
                <a:ea typeface="+mn-ea"/>
                <a:cs typeface="+mn-cs"/>
              </a:rPr>
              <a:t>-eczeem-juveniele-vorm/</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57</a:t>
            </a:fld>
            <a:endParaRPr lang="nl-NL"/>
          </a:p>
        </p:txBody>
      </p:sp>
    </p:spTree>
    <p:extLst>
      <p:ext uri="{BB962C8B-B14F-4D97-AF65-F5344CB8AC3E}">
        <p14:creationId xmlns:p14="http://schemas.microsoft.com/office/powerpoint/2010/main" val="3858353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a:t>
            </a:r>
            <a:r>
              <a:rPr lang="nl-NL" baseline="0" dirty="0"/>
              <a:t> afbeelding: </a:t>
            </a:r>
            <a:r>
              <a:rPr lang="nl-NL" baseline="0" dirty="0" err="1"/>
              <a:t>https</a:t>
            </a:r>
            <a:r>
              <a:rPr lang="nl-NL" baseline="0" dirty="0"/>
              <a:t>://</a:t>
            </a:r>
            <a:r>
              <a:rPr lang="nl-NL" baseline="0" dirty="0" err="1"/>
              <a:t>www.huidhuis.nl</a:t>
            </a:r>
            <a:r>
              <a:rPr lang="nl-NL" baseline="0" dirty="0"/>
              <a:t>/huidaandoening/luierdermatitis</a:t>
            </a: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58</a:t>
            </a:fld>
            <a:endParaRPr lang="nl-NL"/>
          </a:p>
        </p:txBody>
      </p:sp>
    </p:spTree>
    <p:extLst>
      <p:ext uri="{BB962C8B-B14F-4D97-AF65-F5344CB8AC3E}">
        <p14:creationId xmlns:p14="http://schemas.microsoft.com/office/powerpoint/2010/main" val="3233041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farmacotherapeutische richtlijn</a:t>
            </a:r>
          </a:p>
          <a:p>
            <a:endParaRPr lang="nl-NL" dirty="0"/>
          </a:p>
          <a:p>
            <a:r>
              <a:rPr lang="nl-NL" sz="1200" b="1" i="1" kern="1200" dirty="0">
                <a:solidFill>
                  <a:schemeClr val="tx1"/>
                </a:solidFill>
                <a:latin typeface="+mn-lt"/>
                <a:ea typeface="+mn-ea"/>
                <a:cs typeface="+mn-cs"/>
              </a:rPr>
              <a:t>Oorzaak: Natte luier is de grootste boosdoener; </a:t>
            </a:r>
            <a:r>
              <a:rPr lang="nl-NL" sz="1200" b="0" i="0" kern="1200" dirty="0">
                <a:solidFill>
                  <a:schemeClr val="tx1"/>
                </a:solidFill>
                <a:latin typeface="+mn-lt"/>
                <a:ea typeface="+mn-ea"/>
                <a:cs typeface="+mn-cs"/>
              </a:rPr>
              <a:t>weliswaar zitten in urine en ontlasting irriterende stoffen zoals ammoniak en chemicaliën, maar de grootste schade wordt aangericht door de vochtige omstandigheden. De moderne luiers worden als ze verzadig</a:t>
            </a:r>
            <a:r>
              <a:rPr lang="nl-NL" sz="1200" b="0" i="0" kern="1200" baseline="0" dirty="0">
                <a:solidFill>
                  <a:schemeClr val="tx1"/>
                </a:solidFill>
                <a:latin typeface="+mn-lt"/>
                <a:ea typeface="+mn-ea"/>
                <a:cs typeface="+mn-cs"/>
              </a:rPr>
              <a:t>d zijn toch gewoon </a:t>
            </a:r>
            <a:r>
              <a:rPr lang="nl-NL" sz="1200" b="0" i="0" kern="1200" dirty="0">
                <a:solidFill>
                  <a:schemeClr val="tx1"/>
                </a:solidFill>
                <a:latin typeface="+mn-lt"/>
                <a:ea typeface="+mn-ea"/>
                <a:cs typeface="+mn-cs"/>
              </a:rPr>
              <a:t>een natte lap onder een plastic buitenkant</a:t>
            </a:r>
            <a:r>
              <a:rPr lang="nl-NL" sz="1200" b="0" i="0" kern="1200" baseline="0" dirty="0">
                <a:solidFill>
                  <a:schemeClr val="tx1"/>
                </a:solidFill>
                <a:latin typeface="+mn-lt"/>
                <a:ea typeface="+mn-ea"/>
                <a:cs typeface="+mn-cs"/>
              </a:rPr>
              <a:t> en bij</a:t>
            </a:r>
            <a:r>
              <a:rPr lang="nl-NL" sz="1200" b="0" i="0" kern="1200" dirty="0">
                <a:solidFill>
                  <a:schemeClr val="tx1"/>
                </a:solidFill>
                <a:latin typeface="+mn-lt"/>
                <a:ea typeface="+mn-ea"/>
                <a:cs typeface="+mn-cs"/>
              </a:rPr>
              <a:t> langdurig contact met vocht wordt de huid week en dit is al voldoende om een eczeem te veroorzaken. In ontlastingen zitten diverse spijsverteringsenzymen en</a:t>
            </a:r>
            <a:r>
              <a:rPr lang="nl-NL" sz="1200" kern="1200" dirty="0">
                <a:solidFill>
                  <a:schemeClr val="tx1"/>
                </a:solidFill>
                <a:latin typeface="+mn-lt"/>
                <a:ea typeface="+mn-ea"/>
                <a:cs typeface="+mn-cs"/>
              </a:rPr>
              <a:t> mede</a:t>
            </a:r>
            <a:r>
              <a:rPr lang="nl-NL" sz="1200" kern="1200" baseline="0" dirty="0">
                <a:solidFill>
                  <a:schemeClr val="tx1"/>
                </a:solidFill>
                <a:latin typeface="+mn-lt"/>
                <a:ea typeface="+mn-ea"/>
                <a:cs typeface="+mn-cs"/>
              </a:rPr>
              <a:t> door </a:t>
            </a:r>
            <a:r>
              <a:rPr lang="nl-NL" sz="1200" kern="1200" dirty="0">
                <a:solidFill>
                  <a:schemeClr val="tx1"/>
                </a:solidFill>
                <a:latin typeface="+mn-lt"/>
                <a:ea typeface="+mn-ea"/>
                <a:cs typeface="+mn-cs"/>
              </a:rPr>
              <a:t>een lage zuurgraad raakt</a:t>
            </a:r>
            <a:r>
              <a:rPr lang="nl-NL" sz="1200" kern="1200" baseline="0" dirty="0">
                <a:solidFill>
                  <a:schemeClr val="tx1"/>
                </a:solidFill>
                <a:latin typeface="+mn-lt"/>
                <a:ea typeface="+mn-ea"/>
                <a:cs typeface="+mn-cs"/>
              </a:rPr>
              <a:t> d</a:t>
            </a:r>
            <a:r>
              <a:rPr lang="nl-NL" sz="1200" kern="1200" dirty="0">
                <a:solidFill>
                  <a:schemeClr val="tx1"/>
                </a:solidFill>
                <a:latin typeface="+mn-lt"/>
                <a:ea typeface="+mn-ea"/>
                <a:cs typeface="+mn-cs"/>
              </a:rPr>
              <a:t>e huid extra beschadigen.</a:t>
            </a:r>
            <a:endParaRPr lang="nl-NL" sz="1200" b="0" i="0" kern="1200" dirty="0">
              <a:solidFill>
                <a:schemeClr val="tx1"/>
              </a:solidFill>
              <a:latin typeface="+mn-lt"/>
              <a:ea typeface="+mn-ea"/>
              <a:cs typeface="+mn-cs"/>
            </a:endParaRPr>
          </a:p>
          <a:p>
            <a:endParaRPr lang="nl-NL" sz="1200" b="0" i="0" kern="1200" dirty="0">
              <a:solidFill>
                <a:schemeClr val="tx1"/>
              </a:solidFill>
              <a:latin typeface="+mn-lt"/>
              <a:ea typeface="+mn-ea"/>
              <a:cs typeface="+mn-cs"/>
            </a:endParaRPr>
          </a:p>
          <a:p>
            <a:r>
              <a:rPr lang="nl-NL" sz="1200" b="1" i="0" kern="1200" dirty="0">
                <a:solidFill>
                  <a:schemeClr val="tx1"/>
                </a:solidFill>
                <a:latin typeface="+mn-lt"/>
                <a:ea typeface="+mn-ea"/>
                <a:cs typeface="+mn-cs"/>
              </a:rPr>
              <a:t>Candida infect:</a:t>
            </a:r>
          </a:p>
          <a:p>
            <a:r>
              <a:rPr lang="nl-NL" sz="1200" b="0" i="1" kern="1200" dirty="0">
                <a:solidFill>
                  <a:schemeClr val="tx1"/>
                </a:solidFill>
                <a:latin typeface="+mn-lt"/>
                <a:ea typeface="+mn-ea"/>
                <a:cs typeface="+mn-cs"/>
              </a:rPr>
              <a:t>De</a:t>
            </a:r>
            <a:r>
              <a:rPr lang="nl-NL" sz="1200" b="0" i="1" kern="1200" baseline="0" dirty="0">
                <a:solidFill>
                  <a:schemeClr val="tx1"/>
                </a:solidFill>
                <a:latin typeface="+mn-lt"/>
                <a:ea typeface="+mn-ea"/>
                <a:cs typeface="+mn-cs"/>
              </a:rPr>
              <a:t> natte vochtige huid is extra kwetsbaar voor aantasting door gisten, normaal aanwezigheid veroorzaken deze geen klachten maar bij overgroei wel: Candida infect met typisch beeld: </a:t>
            </a:r>
            <a:r>
              <a:rPr lang="nl-NL" sz="1200" b="0" i="0" kern="1200" dirty="0">
                <a:solidFill>
                  <a:schemeClr val="tx1"/>
                </a:solidFill>
                <a:latin typeface="+mn-lt"/>
                <a:ea typeface="+mn-ea"/>
                <a:cs typeface="+mn-cs"/>
              </a:rPr>
              <a:t>roodheid, een schilferende rand die langzaam groter wordt, en buiten die rand vaak ook al ronde schilferende plekjes. De candida gist groeit gemakkelijk op een luiereczeem, omdat de omstandigheden voor de gist ideaal zijn: warm en vochtig</a:t>
            </a:r>
            <a:r>
              <a:rPr lang="nl-NL" sz="1200" b="0" i="0" kern="1200" baseline="0" dirty="0">
                <a:solidFill>
                  <a:schemeClr val="tx1"/>
                </a:solidFill>
                <a:latin typeface="+mn-lt"/>
                <a:ea typeface="+mn-ea"/>
                <a:cs typeface="+mn-cs"/>
              </a:rPr>
              <a:t> en </a:t>
            </a:r>
            <a:r>
              <a:rPr lang="nl-NL" sz="1200" b="0" i="0" kern="1200" dirty="0">
                <a:solidFill>
                  <a:schemeClr val="tx1"/>
                </a:solidFill>
                <a:latin typeface="+mn-lt"/>
                <a:ea typeface="+mn-ea"/>
                <a:cs typeface="+mn-cs"/>
              </a:rPr>
              <a:t>moeten worden bestreden. </a:t>
            </a:r>
          </a:p>
          <a:p>
            <a:endParaRPr lang="nl-NL" sz="1200" b="0" i="0" kern="1200" dirty="0">
              <a:solidFill>
                <a:schemeClr val="tx1"/>
              </a:solidFill>
              <a:latin typeface="+mn-lt"/>
              <a:ea typeface="+mn-ea"/>
              <a:cs typeface="+mn-cs"/>
            </a:endParaRPr>
          </a:p>
          <a:p>
            <a:r>
              <a:rPr lang="nl-NL" sz="1200" b="0" i="0" kern="1200" dirty="0">
                <a:solidFill>
                  <a:schemeClr val="tx1"/>
                </a:solidFill>
                <a:latin typeface="+mn-lt"/>
                <a:ea typeface="+mn-ea"/>
                <a:cs typeface="+mn-cs"/>
              </a:rPr>
              <a:t>Juveniele </a:t>
            </a:r>
            <a:r>
              <a:rPr lang="nl-NL" sz="1200" b="0" i="0" kern="1200" dirty="0" err="1">
                <a:solidFill>
                  <a:schemeClr val="tx1"/>
                </a:solidFill>
                <a:latin typeface="+mn-lt"/>
                <a:ea typeface="+mn-ea"/>
                <a:cs typeface="+mn-cs"/>
              </a:rPr>
              <a:t>seborroische</a:t>
            </a:r>
            <a:r>
              <a:rPr lang="nl-NL" sz="1200" b="0" i="0" kern="1200" dirty="0">
                <a:solidFill>
                  <a:schemeClr val="tx1"/>
                </a:solidFill>
                <a:latin typeface="+mn-lt"/>
                <a:ea typeface="+mn-ea"/>
                <a:cs typeface="+mn-cs"/>
              </a:rPr>
              <a:t> dermatitis: geen jeuk en meerdere plooien </a:t>
            </a:r>
            <a:r>
              <a:rPr lang="nl-NL" sz="1200" b="0" i="0" kern="1200" dirty="0" err="1">
                <a:solidFill>
                  <a:schemeClr val="tx1"/>
                </a:solidFill>
                <a:latin typeface="+mn-lt"/>
                <a:ea typeface="+mn-ea"/>
                <a:cs typeface="+mn-cs"/>
              </a:rPr>
              <a:t>https</a:t>
            </a:r>
            <a:r>
              <a:rPr lang="nl-NL" sz="1200" b="0" i="0" kern="1200" dirty="0">
                <a:solidFill>
                  <a:schemeClr val="tx1"/>
                </a:solidFill>
                <a:latin typeface="+mn-lt"/>
                <a:ea typeface="+mn-ea"/>
                <a:cs typeface="+mn-cs"/>
              </a:rPr>
              <a:t>://</a:t>
            </a:r>
            <a:r>
              <a:rPr lang="nl-NL" sz="1200" b="0" i="0" kern="1200" dirty="0" err="1">
                <a:solidFill>
                  <a:schemeClr val="tx1"/>
                </a:solidFill>
                <a:latin typeface="+mn-lt"/>
                <a:ea typeface="+mn-ea"/>
                <a:cs typeface="+mn-cs"/>
              </a:rPr>
              <a:t>www.huidarts.com</a:t>
            </a:r>
            <a:r>
              <a:rPr lang="nl-NL" sz="1200" b="0" i="0" kern="1200" dirty="0">
                <a:solidFill>
                  <a:schemeClr val="tx1"/>
                </a:solidFill>
                <a:latin typeface="+mn-lt"/>
                <a:ea typeface="+mn-ea"/>
                <a:cs typeface="+mn-cs"/>
              </a:rPr>
              <a:t>/huidaandoeningen/</a:t>
            </a:r>
            <a:r>
              <a:rPr lang="nl-NL" sz="1200" b="0" i="0" kern="1200" dirty="0" err="1">
                <a:solidFill>
                  <a:schemeClr val="tx1"/>
                </a:solidFill>
                <a:latin typeface="+mn-lt"/>
                <a:ea typeface="+mn-ea"/>
                <a:cs typeface="+mn-cs"/>
              </a:rPr>
              <a:t>seborrhoisch</a:t>
            </a:r>
            <a:r>
              <a:rPr lang="nl-NL" sz="1200" b="0" i="0" kern="1200" dirty="0">
                <a:solidFill>
                  <a:schemeClr val="tx1"/>
                </a:solidFill>
                <a:latin typeface="+mn-lt"/>
                <a:ea typeface="+mn-ea"/>
                <a:cs typeface="+mn-cs"/>
              </a:rPr>
              <a:t>-eczeem-juveniele-vorm/</a:t>
            </a: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59</a:t>
            </a:fld>
            <a:endParaRPr lang="nl-NL"/>
          </a:p>
        </p:txBody>
      </p:sp>
    </p:spTree>
    <p:extLst>
      <p:ext uri="{BB962C8B-B14F-4D97-AF65-F5344CB8AC3E}">
        <p14:creationId xmlns:p14="http://schemas.microsoft.com/office/powerpoint/2010/main" val="71275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spreken we dan wel van obstipatie? -&gt; volgens </a:t>
            </a:r>
            <a:r>
              <a:rPr lang="nl-NL" dirty="0" err="1"/>
              <a:t>rome</a:t>
            </a:r>
            <a:r>
              <a:rPr lang="nl-NL" dirty="0"/>
              <a:t> criteria,  opgesteld</a:t>
            </a:r>
            <a:r>
              <a:rPr lang="nl-NL" baseline="0" dirty="0"/>
              <a:t> in </a:t>
            </a:r>
            <a:r>
              <a:rPr lang="nl-NL" dirty="0"/>
              <a:t>de jaren 80,</a:t>
            </a:r>
            <a:r>
              <a:rPr lang="nl-NL" baseline="0" dirty="0"/>
              <a:t> inmiddels zijn we bij de 3</a:t>
            </a:r>
            <a:r>
              <a:rPr lang="nl-NL" baseline="30000" dirty="0"/>
              <a:t>e</a:t>
            </a:r>
            <a:r>
              <a:rPr lang="nl-NL" baseline="0" dirty="0"/>
              <a:t> update</a:t>
            </a:r>
            <a:endParaRPr lang="nl-NL" dirty="0"/>
          </a:p>
          <a:p>
            <a:r>
              <a:rPr lang="nl-NL" dirty="0"/>
              <a:t>Bron: kleine kwalen</a:t>
            </a:r>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9</a:t>
            </a:fld>
            <a:endParaRPr lang="nl-NL"/>
          </a:p>
        </p:txBody>
      </p:sp>
    </p:spTree>
    <p:extLst>
      <p:ext uri="{BB962C8B-B14F-4D97-AF65-F5344CB8AC3E}">
        <p14:creationId xmlns:p14="http://schemas.microsoft.com/office/powerpoint/2010/main" val="42306622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Katoenenluiers bij voorkeur niet omdat deze weinig absorberen, indien luieruitslag</a:t>
            </a:r>
            <a:r>
              <a:rPr lang="nl-NL" baseline="0" dirty="0"/>
              <a:t> </a:t>
            </a:r>
            <a:r>
              <a:rPr lang="nl-NL" baseline="0" dirty="0" err="1"/>
              <a:t>freq</a:t>
            </a:r>
            <a:r>
              <a:rPr lang="nl-NL" baseline="0" dirty="0"/>
              <a:t> recidiveert toch </a:t>
            </a:r>
            <a:r>
              <a:rPr lang="nl-NL" baseline="0" dirty="0" err="1"/>
              <a:t>wegwerp-luiers</a:t>
            </a:r>
            <a:r>
              <a:rPr lang="nl-NL" baseline="0" dirty="0"/>
              <a:t> adviseren. </a:t>
            </a:r>
          </a:p>
          <a:p>
            <a:r>
              <a:rPr lang="nl-NL" baseline="0" dirty="0"/>
              <a:t>Voorbeelden van </a:t>
            </a:r>
            <a:r>
              <a:rPr lang="nl-NL" baseline="0" dirty="0" err="1"/>
              <a:t>barriere</a:t>
            </a:r>
            <a:r>
              <a:rPr lang="nl-NL" baseline="0" dirty="0"/>
              <a:t> </a:t>
            </a:r>
            <a:r>
              <a:rPr lang="nl-NL" baseline="0" dirty="0" err="1"/>
              <a:t>creme</a:t>
            </a:r>
            <a:r>
              <a:rPr lang="nl-NL" baseline="0" dirty="0"/>
              <a:t> vette </a:t>
            </a:r>
            <a:r>
              <a:rPr lang="nl-NL" baseline="0" dirty="0" err="1"/>
              <a:t>creme</a:t>
            </a:r>
            <a:r>
              <a:rPr lang="nl-NL" baseline="0" dirty="0"/>
              <a:t> of zalf zoals zinkoxide </a:t>
            </a:r>
            <a:r>
              <a:rPr lang="nl-NL" baseline="0" dirty="0" err="1"/>
              <a:t>vaselinecreme</a:t>
            </a:r>
            <a:r>
              <a:rPr lang="nl-NL" baseline="0" dirty="0"/>
              <a:t> of </a:t>
            </a:r>
            <a:r>
              <a:rPr lang="nl-NL" baseline="0" dirty="0" err="1"/>
              <a:t>zinkoli</a:t>
            </a:r>
            <a:r>
              <a:rPr lang="nl-NL" baseline="0" dirty="0"/>
              <a:t> te verwijderen met </a:t>
            </a:r>
            <a:r>
              <a:rPr lang="nl-NL" baseline="0" dirty="0" err="1"/>
              <a:t>arachidisolie</a:t>
            </a:r>
            <a:endParaRPr lang="nl-NL" baseline="0" dirty="0"/>
          </a:p>
          <a:p>
            <a:r>
              <a:rPr lang="nl-NL" baseline="0" dirty="0"/>
              <a:t>Langdurig gebruik van </a:t>
            </a:r>
            <a:r>
              <a:rPr lang="nl-NL" baseline="0" dirty="0" err="1"/>
              <a:t>corticosteroiden</a:t>
            </a:r>
            <a:r>
              <a:rPr lang="nl-NL" baseline="0" dirty="0"/>
              <a:t>  onder occlusie (luier) is er kans op huidatrofie, </a:t>
            </a:r>
            <a:r>
              <a:rPr lang="nl-NL" baseline="0" dirty="0" err="1"/>
              <a:t>teleangiectasieen</a:t>
            </a:r>
            <a:r>
              <a:rPr lang="nl-NL" baseline="0" dirty="0"/>
              <a:t>, </a:t>
            </a:r>
            <a:r>
              <a:rPr lang="nl-NL" baseline="0" dirty="0" err="1"/>
              <a:t>ecchynmose</a:t>
            </a:r>
            <a:r>
              <a:rPr lang="nl-NL" baseline="0" dirty="0"/>
              <a:t> en systemische bijwerkingen verhoogd</a:t>
            </a: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60</a:t>
            </a:fld>
            <a:endParaRPr lang="nl-NL"/>
          </a:p>
        </p:txBody>
      </p:sp>
    </p:spTree>
    <p:extLst>
      <p:ext uri="{BB962C8B-B14F-4D97-AF65-F5344CB8AC3E}">
        <p14:creationId xmlns:p14="http://schemas.microsoft.com/office/powerpoint/2010/main" val="2018677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farmacotherapeutisch</a:t>
            </a:r>
            <a:r>
              <a:rPr lang="nl-NL" baseline="0" dirty="0"/>
              <a:t>e richtlijn, kleine kwalen bij kinderen</a:t>
            </a:r>
          </a:p>
          <a:p>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70</a:t>
            </a:fld>
            <a:endParaRPr lang="nl-NL"/>
          </a:p>
        </p:txBody>
      </p:sp>
    </p:spTree>
    <p:extLst>
      <p:ext uri="{BB962C8B-B14F-4D97-AF65-F5344CB8AC3E}">
        <p14:creationId xmlns:p14="http://schemas.microsoft.com/office/powerpoint/2010/main" val="20606678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Spoelworm: rauw of onvoldoende gewassen groente of fruit die tijdens de teelt bemest zijn met menselijke uitwerpselen</a:t>
            </a:r>
          </a:p>
          <a:p>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71</a:t>
            </a:fld>
            <a:endParaRPr lang="nl-NL"/>
          </a:p>
        </p:txBody>
      </p:sp>
    </p:spTree>
    <p:extLst>
      <p:ext uri="{BB962C8B-B14F-4D97-AF65-F5344CB8AC3E}">
        <p14:creationId xmlns:p14="http://schemas.microsoft.com/office/powerpoint/2010/main" val="42312664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Spoelworm: rauw of onvoldoende gewassen groente of fruit die tijdens de teelt bemest zijn met menselijke uitwerpselen</a:t>
            </a:r>
          </a:p>
          <a:p>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72</a:t>
            </a:fld>
            <a:endParaRPr lang="nl-NL"/>
          </a:p>
        </p:txBody>
      </p:sp>
    </p:spTree>
    <p:extLst>
      <p:ext uri="{BB962C8B-B14F-4D97-AF65-F5344CB8AC3E}">
        <p14:creationId xmlns:p14="http://schemas.microsoft.com/office/powerpoint/2010/main" val="42312664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000" b="0" i="1" dirty="0"/>
              <a:t>Bron: </a:t>
            </a:r>
            <a:r>
              <a:rPr lang="nl-NL" sz="1000" b="0" i="1" kern="1200" dirty="0">
                <a:solidFill>
                  <a:schemeClr val="tx1"/>
                </a:solidFill>
                <a:effectLst/>
                <a:latin typeface="+mn-lt"/>
                <a:ea typeface="+mn-ea"/>
                <a:cs typeface="+mn-cs"/>
              </a:rPr>
              <a:t>C.W. </a:t>
            </a:r>
            <a:r>
              <a:rPr lang="nl-NL" sz="1000" b="0" i="1" kern="1200" dirty="0" err="1">
                <a:solidFill>
                  <a:schemeClr val="tx1"/>
                </a:solidFill>
                <a:effectLst/>
                <a:latin typeface="+mn-lt"/>
                <a:ea typeface="+mn-ea"/>
                <a:cs typeface="+mn-cs"/>
              </a:rPr>
              <a:t>Ang</a:t>
            </a:r>
            <a:r>
              <a:rPr lang="nl-NL" sz="1000" b="0" i="1" kern="1200" dirty="0">
                <a:solidFill>
                  <a:schemeClr val="tx1"/>
                </a:solidFill>
                <a:effectLst/>
                <a:latin typeface="+mn-lt"/>
                <a:ea typeface="+mn-ea"/>
                <a:cs typeface="+mn-cs"/>
              </a:rPr>
              <a:t>, M.P.J. Garssen, M.A. van </a:t>
            </a:r>
            <a:r>
              <a:rPr lang="nl-NL" sz="1000" b="0" i="1" kern="1200" dirty="0" err="1">
                <a:solidFill>
                  <a:schemeClr val="tx1"/>
                </a:solidFill>
                <a:effectLst/>
                <a:latin typeface="+mn-lt"/>
                <a:ea typeface="+mn-ea"/>
                <a:cs typeface="+mn-cs"/>
              </a:rPr>
              <a:t>Agtmael</a:t>
            </a:r>
            <a:r>
              <a:rPr lang="nl-NL" sz="1000" b="0" i="1" kern="1200" dirty="0">
                <a:solidFill>
                  <a:schemeClr val="tx1"/>
                </a:solidFill>
                <a:effectLst/>
                <a:latin typeface="+mn-lt"/>
                <a:ea typeface="+mn-ea"/>
                <a:cs typeface="+mn-cs"/>
              </a:rPr>
              <a:t>, D.W.J. </a:t>
            </a:r>
            <a:r>
              <a:rPr lang="nl-NL" sz="1000" b="0" i="1" kern="1200" dirty="0" err="1">
                <a:solidFill>
                  <a:schemeClr val="tx1"/>
                </a:solidFill>
                <a:effectLst/>
                <a:latin typeface="+mn-lt"/>
                <a:ea typeface="+mn-ea"/>
                <a:cs typeface="+mn-cs"/>
              </a:rPr>
              <a:t>Dippel</a:t>
            </a:r>
            <a:r>
              <a:rPr lang="nl-NL" sz="1000" b="0" i="1" kern="1200" dirty="0">
                <a:solidFill>
                  <a:schemeClr val="tx1"/>
                </a:solidFill>
                <a:effectLst/>
                <a:latin typeface="+mn-lt"/>
                <a:ea typeface="+mn-ea"/>
                <a:cs typeface="+mn-cs"/>
              </a:rPr>
              <a:t> </a:t>
            </a:r>
            <a:r>
              <a:rPr lang="nl-NL" sz="1000" b="0" i="1" kern="1200" dirty="0" err="1">
                <a:solidFill>
                  <a:schemeClr val="tx1"/>
                </a:solidFill>
                <a:effectLst/>
                <a:latin typeface="+mn-lt"/>
                <a:ea typeface="+mn-ea"/>
                <a:cs typeface="+mn-cs"/>
              </a:rPr>
              <a:t>em</a:t>
            </a:r>
            <a:r>
              <a:rPr lang="nl-NL" sz="1000" b="0" i="1" kern="1200" dirty="0">
                <a:solidFill>
                  <a:schemeClr val="tx1"/>
                </a:solidFill>
                <a:effectLst/>
                <a:latin typeface="+mn-lt"/>
                <a:ea typeface="+mn-ea"/>
                <a:cs typeface="+mn-cs"/>
              </a:rPr>
              <a:t> J.F. Sluiters</a:t>
            </a:r>
            <a:r>
              <a:rPr lang="nl-NL" sz="1000" b="0" i="1" kern="1200" baseline="0" dirty="0">
                <a:solidFill>
                  <a:schemeClr val="tx1"/>
                </a:solidFill>
                <a:effectLst/>
                <a:latin typeface="+mn-lt"/>
                <a:ea typeface="+mn-ea"/>
                <a:cs typeface="+mn-cs"/>
              </a:rPr>
              <a:t> - </a:t>
            </a:r>
            <a:r>
              <a:rPr lang="nl-NL" sz="1000" b="0" i="1" dirty="0"/>
              <a:t> </a:t>
            </a:r>
            <a:r>
              <a:rPr lang="nl-NL" sz="1000" b="0" i="1" kern="1200" dirty="0">
                <a:solidFill>
                  <a:schemeClr val="tx1"/>
                </a:solidFill>
                <a:effectLst/>
                <a:latin typeface="+mn-lt"/>
                <a:ea typeface="+mn-ea"/>
                <a:cs typeface="+mn-cs"/>
              </a:rPr>
              <a:t>Diagnostiek en therapie van neuro- </a:t>
            </a:r>
            <a:r>
              <a:rPr lang="nl-NL" sz="1000" b="0" i="1" kern="1200" dirty="0" err="1">
                <a:solidFill>
                  <a:schemeClr val="tx1"/>
                </a:solidFill>
                <a:effectLst/>
                <a:latin typeface="+mn-lt"/>
                <a:ea typeface="+mn-ea"/>
                <a:cs typeface="+mn-cs"/>
              </a:rPr>
              <a:t>cysticercose</a:t>
            </a:r>
            <a:r>
              <a:rPr lang="nl-NL" sz="1000" b="0" i="1" kern="1200" dirty="0">
                <a:solidFill>
                  <a:schemeClr val="tx1"/>
                </a:solidFill>
                <a:effectLst/>
                <a:latin typeface="+mn-lt"/>
                <a:ea typeface="+mn-ea"/>
                <a:cs typeface="+mn-cs"/>
              </a:rPr>
              <a:t>  </a:t>
            </a:r>
            <a:r>
              <a:rPr lang="nl-NL" sz="1000" b="0" i="1" kern="1200" dirty="0" err="1">
                <a:solidFill>
                  <a:schemeClr val="tx1"/>
                </a:solidFill>
                <a:effectLst/>
                <a:latin typeface="+mn-lt"/>
                <a:ea typeface="+mn-ea"/>
                <a:cs typeface="+mn-cs"/>
              </a:rPr>
              <a:t>Tijdschr</a:t>
            </a:r>
            <a:r>
              <a:rPr lang="nl-NL" sz="1000" b="0" i="1" kern="1200" dirty="0">
                <a:solidFill>
                  <a:schemeClr val="tx1"/>
                </a:solidFill>
                <a:effectLst/>
                <a:latin typeface="+mn-lt"/>
                <a:ea typeface="+mn-ea"/>
                <a:cs typeface="+mn-cs"/>
              </a:rPr>
              <a:t> Infect 2006;1:55-63) </a:t>
            </a:r>
            <a:endParaRPr lang="nl-NL" sz="1000" b="0" i="1" dirty="0"/>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73</a:t>
            </a:fld>
            <a:endParaRPr lang="nl-NL"/>
          </a:p>
        </p:txBody>
      </p:sp>
    </p:spTree>
    <p:extLst>
      <p:ext uri="{BB962C8B-B14F-4D97-AF65-F5344CB8AC3E}">
        <p14:creationId xmlns:p14="http://schemas.microsoft.com/office/powerpoint/2010/main" val="14973182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Therapierichtlijn Parasitaire infecties 2016 </a:t>
            </a:r>
            <a:r>
              <a:rPr lang="nl-NL" sz="1200" kern="1200" baseline="0" dirty="0">
                <a:solidFill>
                  <a:schemeClr val="tx1"/>
                </a:solidFill>
                <a:effectLst/>
                <a:latin typeface="+mn-lt"/>
                <a:ea typeface="+mn-ea"/>
                <a:cs typeface="+mn-cs"/>
              </a:rPr>
              <a:t> Nederlandse Vereniging voor Parasitologie, kinderformularium en farmacotherapeutisch kompas</a:t>
            </a: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baseline="0" dirty="0" err="1">
                <a:solidFill>
                  <a:schemeClr val="tx1"/>
                </a:solidFill>
                <a:effectLst/>
                <a:latin typeface="+mn-lt"/>
                <a:ea typeface="+mn-ea"/>
                <a:cs typeface="+mn-cs"/>
              </a:rPr>
              <a:t>Vermox</a:t>
            </a:r>
            <a:r>
              <a:rPr lang="nl-NL" sz="1200" kern="1200" baseline="0" dirty="0">
                <a:solidFill>
                  <a:schemeClr val="tx1"/>
                </a:solidFill>
                <a:effectLst/>
                <a:latin typeface="+mn-lt"/>
                <a:ea typeface="+mn-ea"/>
                <a:cs typeface="+mn-cs"/>
              </a:rPr>
              <a:t> vrij verkrijgbaar</a:t>
            </a:r>
            <a:endParaRPr lang="nl-NL" dirty="0"/>
          </a:p>
          <a:p>
            <a:r>
              <a:rPr lang="nl-NL" sz="1200" kern="1200" dirty="0" err="1">
                <a:solidFill>
                  <a:schemeClr val="tx1"/>
                </a:solidFill>
                <a:effectLst/>
                <a:latin typeface="+mn-lt"/>
                <a:ea typeface="+mn-ea"/>
                <a:cs typeface="+mn-cs"/>
              </a:rPr>
              <a:t>Niclosamide</a:t>
            </a:r>
            <a:r>
              <a:rPr lang="nl-NL" sz="1200" kern="1200" baseline="0" dirty="0">
                <a:solidFill>
                  <a:schemeClr val="tx1"/>
                </a:solidFill>
                <a:effectLst/>
                <a:latin typeface="+mn-lt"/>
                <a:ea typeface="+mn-ea"/>
                <a:cs typeface="+mn-cs"/>
              </a:rPr>
              <a:t> werkt niet tegen eitjes dus goed laxeren anders is </a:t>
            </a:r>
            <a:r>
              <a:rPr lang="nl-NL" sz="1200" kern="1200" baseline="0" dirty="0" err="1">
                <a:solidFill>
                  <a:schemeClr val="tx1"/>
                </a:solidFill>
                <a:effectLst/>
                <a:latin typeface="+mn-lt"/>
                <a:ea typeface="+mn-ea"/>
                <a:cs typeface="+mn-cs"/>
              </a:rPr>
              <a:t>herinfectie</a:t>
            </a:r>
            <a:r>
              <a:rPr lang="nl-NL" sz="1200" kern="1200" baseline="0" dirty="0">
                <a:solidFill>
                  <a:schemeClr val="tx1"/>
                </a:solidFill>
                <a:effectLst/>
                <a:latin typeface="+mn-lt"/>
                <a:ea typeface="+mn-ea"/>
                <a:cs typeface="+mn-cs"/>
              </a:rPr>
              <a:t> mogelijk</a:t>
            </a:r>
          </a:p>
          <a:p>
            <a:r>
              <a:rPr lang="nl-NL" sz="1200" kern="1200" baseline="0" dirty="0">
                <a:solidFill>
                  <a:schemeClr val="tx1"/>
                </a:solidFill>
                <a:effectLst/>
                <a:latin typeface="+mn-lt"/>
                <a:ea typeface="+mn-ea"/>
                <a:cs typeface="+mn-cs"/>
              </a:rPr>
              <a:t>Nieuw is behandeling met </a:t>
            </a:r>
            <a:r>
              <a:rPr lang="nl-NL" sz="1200" kern="1200" baseline="0" dirty="0" err="1">
                <a:solidFill>
                  <a:schemeClr val="tx1"/>
                </a:solidFill>
                <a:effectLst/>
                <a:latin typeface="+mn-lt"/>
                <a:ea typeface="+mn-ea"/>
                <a:cs typeface="+mn-cs"/>
              </a:rPr>
              <a:t>niclosamide</a:t>
            </a:r>
            <a:r>
              <a:rPr lang="nl-NL" sz="1200" kern="1200" baseline="0" dirty="0">
                <a:solidFill>
                  <a:schemeClr val="tx1"/>
                </a:solidFill>
                <a:effectLst/>
                <a:latin typeface="+mn-lt"/>
                <a:ea typeface="+mn-ea"/>
                <a:cs typeface="+mn-cs"/>
              </a:rPr>
              <a:t> voor alle Taenia infecties (voorheen voor T </a:t>
            </a:r>
            <a:r>
              <a:rPr lang="nl-NL" sz="1200" kern="1200" baseline="0" dirty="0" err="1">
                <a:solidFill>
                  <a:schemeClr val="tx1"/>
                </a:solidFill>
                <a:effectLst/>
                <a:latin typeface="+mn-lt"/>
                <a:ea typeface="+mn-ea"/>
                <a:cs typeface="+mn-cs"/>
              </a:rPr>
              <a:t>solium</a:t>
            </a:r>
            <a:r>
              <a:rPr lang="nl-NL" sz="1200" kern="1200" baseline="0" dirty="0">
                <a:solidFill>
                  <a:schemeClr val="tx1"/>
                </a:solidFill>
                <a:effectLst/>
                <a:latin typeface="+mn-lt"/>
                <a:ea typeface="+mn-ea"/>
                <a:cs typeface="+mn-cs"/>
              </a:rPr>
              <a:t> </a:t>
            </a:r>
            <a:r>
              <a:rPr lang="nl-NL" sz="1200" kern="1200" baseline="0" dirty="0" err="1">
                <a:solidFill>
                  <a:schemeClr val="tx1"/>
                </a:solidFill>
                <a:effectLst/>
                <a:latin typeface="+mn-lt"/>
                <a:ea typeface="+mn-ea"/>
                <a:cs typeface="+mn-cs"/>
              </a:rPr>
              <a:t>mebendazol</a:t>
            </a:r>
            <a:r>
              <a:rPr lang="nl-NL" sz="1200" kern="1200" baseline="0" dirty="0">
                <a:solidFill>
                  <a:schemeClr val="tx1"/>
                </a:solidFill>
                <a:effectLst/>
                <a:latin typeface="+mn-lt"/>
                <a:ea typeface="+mn-ea"/>
                <a:cs typeface="+mn-cs"/>
              </a:rPr>
              <a:t> 1</a:t>
            </a:r>
            <a:r>
              <a:rPr lang="nl-NL" sz="1200" kern="1200" baseline="30000" dirty="0">
                <a:solidFill>
                  <a:schemeClr val="tx1"/>
                </a:solidFill>
                <a:effectLst/>
                <a:latin typeface="+mn-lt"/>
                <a:ea typeface="+mn-ea"/>
                <a:cs typeface="+mn-cs"/>
              </a:rPr>
              <a:t>e</a:t>
            </a:r>
            <a:r>
              <a:rPr lang="nl-NL" sz="1200" kern="1200" baseline="0" dirty="0">
                <a:solidFill>
                  <a:schemeClr val="tx1"/>
                </a:solidFill>
                <a:effectLst/>
                <a:latin typeface="+mn-lt"/>
                <a:ea typeface="+mn-ea"/>
                <a:cs typeface="+mn-cs"/>
              </a:rPr>
              <a:t> keus volgens kleine kwalen, kinderformularium al aangepast</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74</a:t>
            </a:fld>
            <a:endParaRPr lang="nl-NL"/>
          </a:p>
        </p:txBody>
      </p:sp>
    </p:spTree>
    <p:extLst>
      <p:ext uri="{BB962C8B-B14F-4D97-AF65-F5344CB8AC3E}">
        <p14:creationId xmlns:p14="http://schemas.microsoft.com/office/powerpoint/2010/main" val="41550244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Urine</a:t>
            </a:r>
            <a:r>
              <a:rPr lang="nl-NL" baseline="0" dirty="0"/>
              <a:t> opvangen clean catch of </a:t>
            </a:r>
            <a:r>
              <a:rPr lang="nl-NL" baseline="0" dirty="0" err="1"/>
              <a:t>evt</a:t>
            </a:r>
            <a:r>
              <a:rPr lang="nl-NL" baseline="0" dirty="0"/>
              <a:t> plaszakje</a:t>
            </a: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81</a:t>
            </a:fld>
            <a:endParaRPr lang="nl-NL"/>
          </a:p>
        </p:txBody>
      </p:sp>
    </p:spTree>
    <p:extLst>
      <p:ext uri="{BB962C8B-B14F-4D97-AF65-F5344CB8AC3E}">
        <p14:creationId xmlns:p14="http://schemas.microsoft.com/office/powerpoint/2010/main" val="40669021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82</a:t>
            </a:fld>
            <a:endParaRPr lang="nl-NL"/>
          </a:p>
        </p:txBody>
      </p:sp>
    </p:spTree>
    <p:extLst>
      <p:ext uri="{BB962C8B-B14F-4D97-AF65-F5344CB8AC3E}">
        <p14:creationId xmlns:p14="http://schemas.microsoft.com/office/powerpoint/2010/main" val="40669021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Catheter</a:t>
            </a:r>
            <a:r>
              <a:rPr lang="nl-NL" baseline="0" dirty="0"/>
              <a:t> indicatie: niet zindelijke kinderen met </a:t>
            </a:r>
            <a:r>
              <a:rPr lang="nl-NL" baseline="0" dirty="0" err="1"/>
              <a:t>postieve</a:t>
            </a:r>
            <a:r>
              <a:rPr lang="nl-NL" baseline="0" dirty="0"/>
              <a:t> nitriet of </a:t>
            </a:r>
            <a:r>
              <a:rPr lang="nl-NL" baseline="0" dirty="0" err="1"/>
              <a:t>leucotest</a:t>
            </a:r>
            <a:r>
              <a:rPr lang="nl-NL" baseline="0" dirty="0"/>
              <a:t> uit plaszakje waarbij clean catch niet lukt</a:t>
            </a:r>
          </a:p>
          <a:p>
            <a:r>
              <a:rPr lang="nl-NL" baseline="0" dirty="0"/>
              <a:t>Tekenen van restrictie:  slappe straal of palpabele massa</a:t>
            </a: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83</a:t>
            </a:fld>
            <a:endParaRPr lang="nl-NL"/>
          </a:p>
        </p:txBody>
      </p:sp>
    </p:spTree>
    <p:extLst>
      <p:ext uri="{BB962C8B-B14F-4D97-AF65-F5344CB8AC3E}">
        <p14:creationId xmlns:p14="http://schemas.microsoft.com/office/powerpoint/2010/main" val="40669021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84</a:t>
            </a:fld>
            <a:endParaRPr lang="nl-NL"/>
          </a:p>
        </p:txBody>
      </p:sp>
    </p:spTree>
    <p:extLst>
      <p:ext uri="{BB962C8B-B14F-4D97-AF65-F5344CB8AC3E}">
        <p14:creationId xmlns:p14="http://schemas.microsoft.com/office/powerpoint/2010/main" val="4066902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bel 1.3: Klinische presentatie van obstipatie: </a:t>
            </a:r>
            <a:endParaRPr lang="nl-NL" dirty="0"/>
          </a:p>
          <a:p>
            <a:r>
              <a:rPr lang="nl-NL" sz="1200" b="1" kern="1200" dirty="0">
                <a:solidFill>
                  <a:schemeClr val="tx1"/>
                </a:solidFill>
                <a:effectLst/>
                <a:latin typeface="+mn-lt"/>
                <a:ea typeface="+mn-ea"/>
                <a:cs typeface="+mn-cs"/>
              </a:rPr>
              <a:t>Symptoom </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Fecale incontinentie</a:t>
            </a:r>
            <a:r>
              <a:rPr lang="nl-NL" sz="1200" kern="1200" baseline="0" dirty="0">
                <a:solidFill>
                  <a:schemeClr val="tx1"/>
                </a:solidFill>
                <a:effectLst/>
                <a:latin typeface="+mn-lt"/>
                <a:ea typeface="+mn-ea"/>
                <a:cs typeface="+mn-cs"/>
              </a:rPr>
              <a:t> 75-90%</a:t>
            </a: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Defecatiefrequentie &lt;3/week 75%</a:t>
            </a:r>
            <a:endParaRPr lang="nl-NL" dirty="0"/>
          </a:p>
          <a:p>
            <a:r>
              <a:rPr lang="nl-NL" sz="1200" kern="1200" dirty="0">
                <a:solidFill>
                  <a:schemeClr val="tx1"/>
                </a:solidFill>
                <a:effectLst/>
                <a:latin typeface="+mn-lt"/>
                <a:ea typeface="+mn-ea"/>
                <a:cs typeface="+mn-cs"/>
              </a:rPr>
              <a:t>Grote hoeveelheid feces 75%</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Persen tijdens defecatie</a:t>
            </a:r>
            <a:r>
              <a:rPr lang="nl-NL" sz="1200" kern="1200" baseline="0" dirty="0">
                <a:solidFill>
                  <a:schemeClr val="tx1"/>
                </a:solidFill>
                <a:effectLst/>
                <a:latin typeface="+mn-lt"/>
                <a:ea typeface="+mn-ea"/>
                <a:cs typeface="+mn-cs"/>
              </a:rPr>
              <a:t> 35</a:t>
            </a:r>
          </a:p>
          <a:p>
            <a:r>
              <a:rPr lang="nl-NL" sz="1200" kern="1200" dirty="0">
                <a:solidFill>
                  <a:schemeClr val="tx1"/>
                </a:solidFill>
                <a:effectLst/>
                <a:latin typeface="+mn-lt"/>
                <a:ea typeface="+mn-ea"/>
                <a:cs typeface="+mn-cs"/>
              </a:rPr>
              <a:t>Pijnlijke defecatie</a:t>
            </a:r>
            <a:r>
              <a:rPr lang="nl-NL" sz="1200" kern="1200" baseline="0" dirty="0">
                <a:solidFill>
                  <a:schemeClr val="tx1"/>
                </a:solidFill>
                <a:effectLst/>
                <a:latin typeface="+mn-lt"/>
                <a:ea typeface="+mn-ea"/>
                <a:cs typeface="+mn-cs"/>
              </a:rPr>
              <a:t> 50-80</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Benen kruisen/aanspannen 35-45</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Buikpijn 10-70</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Opgezette buik 20-40</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Anorexia 10</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Overgeven 25</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Slechte eetlust 30</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Urine- incontinentie/urineweginfectie ‘‘Psychologische problemen’’  20</a:t>
            </a:r>
            <a:endParaRPr lang="nl-NL" dirty="0"/>
          </a:p>
          <a:p>
            <a:r>
              <a:rPr lang="nl-NL" sz="1200" b="1" kern="1200" dirty="0">
                <a:solidFill>
                  <a:schemeClr val="tx1"/>
                </a:solidFill>
                <a:effectLst/>
                <a:latin typeface="+mn-lt"/>
                <a:ea typeface="+mn-ea"/>
                <a:cs typeface="+mn-cs"/>
              </a:rPr>
              <a:t>Percentage (%) </a:t>
            </a:r>
            <a:endParaRPr lang="nl-NL" dirty="0"/>
          </a:p>
          <a:p>
            <a:r>
              <a:rPr lang="nl-NL" sz="1200" kern="1200" dirty="0">
                <a:solidFill>
                  <a:schemeClr val="tx1"/>
                </a:solidFill>
                <a:effectLst/>
                <a:latin typeface="+mn-lt"/>
                <a:ea typeface="+mn-ea"/>
                <a:cs typeface="+mn-cs"/>
              </a:rPr>
              <a:t>75–90 75 75 35 50–80 35–45 10–70 20–40 10–25 10 25 30 20 </a:t>
            </a:r>
            <a:endParaRPr lang="nl-NL" dirty="0"/>
          </a:p>
          <a:p>
            <a:r>
              <a:rPr lang="nl-NL" sz="1200" i="1" kern="1200" dirty="0">
                <a:solidFill>
                  <a:schemeClr val="tx1"/>
                </a:solidFill>
                <a:effectLst/>
                <a:latin typeface="+mn-lt"/>
                <a:ea typeface="+mn-ea"/>
                <a:cs typeface="+mn-cs"/>
              </a:rPr>
              <a:t>Richtlijn Obstipatie bij kinderen 2009 </a:t>
            </a:r>
            <a:endParaRPr lang="nl-NL" dirty="0"/>
          </a:p>
          <a:p>
            <a:r>
              <a:rPr lang="nl-NL" sz="1200" i="1" kern="1200" dirty="0">
                <a:solidFill>
                  <a:schemeClr val="tx1"/>
                </a:solidFill>
                <a:effectLst/>
                <a:latin typeface="+mn-lt"/>
                <a:ea typeface="+mn-ea"/>
                <a:cs typeface="+mn-cs"/>
              </a:rPr>
              <a:t> </a:t>
            </a:r>
            <a:endParaRPr lang="nl-NL" dirty="0"/>
          </a:p>
          <a:p>
            <a:r>
              <a:rPr lang="nl-NL" sz="1200" b="1" kern="1200" dirty="0">
                <a:solidFill>
                  <a:schemeClr val="tx1"/>
                </a:solidFill>
                <a:effectLst/>
                <a:latin typeface="+mn-lt"/>
                <a:ea typeface="+mn-ea"/>
                <a:cs typeface="+mn-cs"/>
              </a:rPr>
              <a:t>Bevindingen bij lichamelijk onderzoek </a:t>
            </a:r>
            <a:endParaRPr lang="nl-NL" dirty="0"/>
          </a:p>
          <a:p>
            <a:r>
              <a:rPr lang="nl-NL" sz="1200" kern="1200" dirty="0">
                <a:solidFill>
                  <a:schemeClr val="tx1"/>
                </a:solidFill>
                <a:effectLst/>
                <a:latin typeface="+mn-lt"/>
                <a:ea typeface="+mn-ea"/>
                <a:cs typeface="+mn-cs"/>
              </a:rPr>
              <a:t>Abdominale feces massa 30–50 </a:t>
            </a:r>
          </a:p>
          <a:p>
            <a:r>
              <a:rPr lang="nl-NL" sz="1200" kern="1200" dirty="0">
                <a:solidFill>
                  <a:schemeClr val="tx1"/>
                </a:solidFill>
                <a:effectLst/>
                <a:latin typeface="+mn-lt"/>
                <a:ea typeface="+mn-ea"/>
                <a:cs typeface="+mn-cs"/>
              </a:rPr>
              <a:t>Anale </a:t>
            </a:r>
            <a:r>
              <a:rPr lang="nl-NL" sz="1200" kern="1200" dirty="0" err="1">
                <a:solidFill>
                  <a:schemeClr val="tx1"/>
                </a:solidFill>
                <a:effectLst/>
                <a:latin typeface="+mn-lt"/>
                <a:ea typeface="+mn-ea"/>
                <a:cs typeface="+mn-cs"/>
              </a:rPr>
              <a:t>prolaps</a:t>
            </a:r>
            <a:r>
              <a:rPr lang="nl-NL" sz="1200" kern="1200" dirty="0">
                <a:solidFill>
                  <a:schemeClr val="tx1"/>
                </a:solidFill>
                <a:effectLst/>
                <a:latin typeface="+mn-lt"/>
                <a:ea typeface="+mn-ea"/>
                <a:cs typeface="+mn-cs"/>
              </a:rPr>
              <a:t> 3 </a:t>
            </a:r>
          </a:p>
          <a:p>
            <a:r>
              <a:rPr lang="nl-NL" sz="1200" kern="1200" dirty="0">
                <a:solidFill>
                  <a:schemeClr val="tx1"/>
                </a:solidFill>
                <a:effectLst/>
                <a:latin typeface="+mn-lt"/>
                <a:ea typeface="+mn-ea"/>
                <a:cs typeface="+mn-cs"/>
              </a:rPr>
              <a:t>Fissuren/</a:t>
            </a:r>
            <a:r>
              <a:rPr lang="nl-NL" sz="1200" kern="1200" dirty="0" err="1">
                <a:solidFill>
                  <a:schemeClr val="tx1"/>
                </a:solidFill>
                <a:effectLst/>
                <a:latin typeface="+mn-lt"/>
                <a:ea typeface="+mn-ea"/>
                <a:cs typeface="+mn-cs"/>
              </a:rPr>
              <a:t>hemorrhoїden</a:t>
            </a:r>
            <a:r>
              <a:rPr lang="nl-NL" sz="1200" kern="1200" dirty="0">
                <a:solidFill>
                  <a:schemeClr val="tx1"/>
                </a:solidFill>
                <a:effectLst/>
                <a:latin typeface="+mn-lt"/>
                <a:ea typeface="+mn-ea"/>
                <a:cs typeface="+mn-cs"/>
              </a:rPr>
              <a:t> 5–25 </a:t>
            </a:r>
          </a:p>
          <a:p>
            <a:r>
              <a:rPr lang="nl-NL" sz="1200" kern="1200" dirty="0">
                <a:solidFill>
                  <a:schemeClr val="tx1"/>
                </a:solidFill>
                <a:effectLst/>
                <a:latin typeface="+mn-lt"/>
                <a:ea typeface="+mn-ea"/>
                <a:cs typeface="+mn-cs"/>
              </a:rPr>
              <a:t>Rectale fecale </a:t>
            </a:r>
            <a:r>
              <a:rPr lang="nl-NL" sz="1200" kern="1200" dirty="0" err="1">
                <a:solidFill>
                  <a:schemeClr val="tx1"/>
                </a:solidFill>
                <a:effectLst/>
                <a:latin typeface="+mn-lt"/>
                <a:ea typeface="+mn-ea"/>
                <a:cs typeface="+mn-cs"/>
              </a:rPr>
              <a:t>impactie</a:t>
            </a:r>
            <a:r>
              <a:rPr lang="nl-NL" sz="1200" kern="1200" dirty="0">
                <a:solidFill>
                  <a:schemeClr val="tx1"/>
                </a:solidFill>
                <a:effectLst/>
                <a:latin typeface="+mn-lt"/>
                <a:ea typeface="+mn-ea"/>
                <a:cs typeface="+mn-cs"/>
              </a:rPr>
              <a:t> 40-100 </a:t>
            </a:r>
            <a:endParaRPr lang="nl-NL" dirty="0"/>
          </a:p>
          <a:p>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10</a:t>
            </a:fld>
            <a:endParaRPr lang="nl-NL"/>
          </a:p>
        </p:txBody>
      </p:sp>
    </p:spTree>
    <p:extLst>
      <p:ext uri="{BB962C8B-B14F-4D97-AF65-F5344CB8AC3E}">
        <p14:creationId xmlns:p14="http://schemas.microsoft.com/office/powerpoint/2010/main" val="4230662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Gedragsfactoren</a:t>
            </a:r>
            <a:r>
              <a:rPr lang="nl-NL" baseline="0" dirty="0"/>
              <a:t> zoals o</a:t>
            </a:r>
            <a:r>
              <a:rPr lang="nl-NL" dirty="0"/>
              <a:t>phoudgedrag: ophoping</a:t>
            </a:r>
            <a:r>
              <a:rPr lang="nl-NL" baseline="0" dirty="0"/>
              <a:t> van ontlasting in het rectum leidt tot onbewuste contractie van de externe kringspier tijdens een </a:t>
            </a:r>
            <a:r>
              <a:rPr lang="nl-NL" baseline="0" dirty="0" err="1"/>
              <a:t>defaecatiepoging</a:t>
            </a:r>
            <a:endParaRPr lang="nl-NL" baseline="0" dirty="0"/>
          </a:p>
          <a:p>
            <a:r>
              <a:rPr lang="nl-NL" baseline="0" dirty="0"/>
              <a:t>Emotionele factoren zijn </a:t>
            </a:r>
            <a:r>
              <a:rPr lang="nl-NL" baseline="0" dirty="0" err="1"/>
              <a:t>oa</a:t>
            </a:r>
            <a:r>
              <a:rPr lang="nl-NL" baseline="0" dirty="0"/>
              <a:t> zindelijkheidstraining, verhuizing, starten van school</a:t>
            </a:r>
          </a:p>
          <a:p>
            <a:r>
              <a:rPr lang="nl-NL" baseline="0" dirty="0"/>
              <a:t>Ziekte van </a:t>
            </a:r>
            <a:r>
              <a:rPr lang="nl-NL" baseline="0" dirty="0" err="1"/>
              <a:t>hirsprung</a:t>
            </a:r>
            <a:r>
              <a:rPr lang="nl-NL" baseline="0" dirty="0"/>
              <a:t>: chronische obstipatie, voortdurend opgezette buik en leef rectum bij RT</a:t>
            </a: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11</a:t>
            </a:fld>
            <a:endParaRPr lang="nl-NL"/>
          </a:p>
        </p:txBody>
      </p:sp>
    </p:spTree>
    <p:extLst>
      <p:ext uri="{BB962C8B-B14F-4D97-AF65-F5344CB8AC3E}">
        <p14:creationId xmlns:p14="http://schemas.microsoft.com/office/powerpoint/2010/main" val="2644864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Gedragsfactoren</a:t>
            </a:r>
            <a:r>
              <a:rPr lang="nl-NL" baseline="0" dirty="0"/>
              <a:t> zoals o</a:t>
            </a:r>
            <a:r>
              <a:rPr lang="nl-NL" dirty="0"/>
              <a:t>phoudgedrag: ophoping</a:t>
            </a:r>
            <a:r>
              <a:rPr lang="nl-NL" baseline="0" dirty="0"/>
              <a:t> van ontlasting in het rectum leidt tot onbewuste contractie van de externe kringspier tijdens een </a:t>
            </a:r>
            <a:r>
              <a:rPr lang="nl-NL" baseline="0" dirty="0" err="1"/>
              <a:t>defaecatiepoging</a:t>
            </a:r>
            <a:endParaRPr lang="nl-NL" baseline="0" dirty="0"/>
          </a:p>
          <a:p>
            <a:r>
              <a:rPr lang="nl-NL" baseline="0" dirty="0"/>
              <a:t>Emotionele factoren zijn </a:t>
            </a:r>
            <a:r>
              <a:rPr lang="nl-NL" baseline="0" dirty="0" err="1"/>
              <a:t>oa</a:t>
            </a:r>
            <a:r>
              <a:rPr lang="nl-NL" baseline="0" dirty="0"/>
              <a:t> zindelijkheidstraining, verhuizing, starten van school</a:t>
            </a:r>
          </a:p>
          <a:p>
            <a:r>
              <a:rPr lang="nl-NL" baseline="0" dirty="0"/>
              <a:t>Ziekte van </a:t>
            </a:r>
            <a:r>
              <a:rPr lang="nl-NL" baseline="0" dirty="0" err="1"/>
              <a:t>hirsprung</a:t>
            </a:r>
            <a:r>
              <a:rPr lang="nl-NL" baseline="0" dirty="0"/>
              <a:t>: chronische obstipatie, voortdurend opgezette buik en leef rectum bij RT</a:t>
            </a: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12</a:t>
            </a:fld>
            <a:endParaRPr lang="nl-NL"/>
          </a:p>
        </p:txBody>
      </p:sp>
    </p:spTree>
    <p:extLst>
      <p:ext uri="{BB962C8B-B14F-4D97-AF65-F5344CB8AC3E}">
        <p14:creationId xmlns:p14="http://schemas.microsoft.com/office/powerpoint/2010/main" val="2644864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Overzicht</a:t>
            </a:r>
            <a:r>
              <a:rPr lang="nl-NL" baseline="0" dirty="0"/>
              <a:t> van wat we hebben behandeld</a:t>
            </a:r>
            <a:endParaRPr lang="nl-NL" dirty="0"/>
          </a:p>
          <a:p>
            <a:pPr marL="0" marR="0" indent="0" algn="l" defTabSz="457200" rtl="0" eaLnBrk="1" fontAlgn="auto" latinLnBrk="0" hangingPunct="1">
              <a:lnSpc>
                <a:spcPct val="100000"/>
              </a:lnSpc>
              <a:spcBef>
                <a:spcPts val="0"/>
              </a:spcBef>
              <a:spcAft>
                <a:spcPts val="0"/>
              </a:spcAft>
              <a:buClrTx/>
              <a:buSzTx/>
              <a:buFontTx/>
              <a:buNone/>
              <a:tabLst/>
              <a:defRPr/>
            </a:pPr>
            <a:endParaRPr lang="nl-NL" baseline="0"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13</a:t>
            </a:fld>
            <a:endParaRPr lang="nl-NL"/>
          </a:p>
        </p:txBody>
      </p:sp>
    </p:spTree>
    <p:extLst>
      <p:ext uri="{BB962C8B-B14F-4D97-AF65-F5344CB8AC3E}">
        <p14:creationId xmlns:p14="http://schemas.microsoft.com/office/powerpoint/2010/main" val="801328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Vergeet bij buikpijn dus niet om ook</a:t>
            </a:r>
            <a:r>
              <a:rPr lang="nl-NL" baseline="0" dirty="0"/>
              <a:t> altijd even het kno gebied na te kijken, </a:t>
            </a:r>
          </a:p>
          <a:p>
            <a:r>
              <a:rPr lang="nl-NL" baseline="0" dirty="0"/>
              <a:t>Dit kraaltje had ook in de neus kunnen zitten. Wat doe je dan?</a:t>
            </a:r>
          </a:p>
          <a:p>
            <a:endParaRPr lang="nl-NL" baseline="0" dirty="0"/>
          </a:p>
          <a:p>
            <a:r>
              <a:rPr lang="nl-NL" baseline="0" dirty="0"/>
              <a:t>Incidentie nog opzoeken</a:t>
            </a:r>
            <a:endParaRPr lang="nl-NL" dirty="0"/>
          </a:p>
        </p:txBody>
      </p:sp>
      <p:sp>
        <p:nvSpPr>
          <p:cNvPr id="4" name="Tijdelijke aanduiding voor dianummer 3"/>
          <p:cNvSpPr>
            <a:spLocks noGrp="1"/>
          </p:cNvSpPr>
          <p:nvPr>
            <p:ph type="sldNum" sz="quarter" idx="10"/>
          </p:nvPr>
        </p:nvSpPr>
        <p:spPr/>
        <p:txBody>
          <a:bodyPr/>
          <a:lstStyle/>
          <a:p>
            <a:fld id="{6336B2CA-E5E8-1744-8D83-CC41CDD118E7}" type="slidenum">
              <a:rPr lang="nl-NL" smtClean="0"/>
              <a:t>15</a:t>
            </a:fld>
            <a:endParaRPr lang="nl-NL"/>
          </a:p>
        </p:txBody>
      </p:sp>
    </p:spTree>
    <p:extLst>
      <p:ext uri="{BB962C8B-B14F-4D97-AF65-F5344CB8AC3E}">
        <p14:creationId xmlns:p14="http://schemas.microsoft.com/office/powerpoint/2010/main" val="177592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Titelstijl van model bewerken</a:t>
            </a:r>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p:txBody>
          <a:bodyPr/>
          <a:lstStyle/>
          <a:p>
            <a:fld id="{35A64142-0809-3B44-9F5F-F977BF46516F}" type="datetimeFigureOut">
              <a:rPr lang="nl-NL" smtClean="0"/>
              <a:t>29-5-2017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96189BC-F780-F24D-AB66-A0D5C619EFE8}" type="slidenum">
              <a:rPr lang="nl-NL" smtClean="0"/>
              <a:t>‹nr.›</a:t>
            </a:fld>
            <a:endParaRPr lang="nl-NL"/>
          </a:p>
        </p:txBody>
      </p:sp>
    </p:spTree>
    <p:extLst>
      <p:ext uri="{BB962C8B-B14F-4D97-AF65-F5344CB8AC3E}">
        <p14:creationId xmlns:p14="http://schemas.microsoft.com/office/powerpoint/2010/main" val="697163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5A64142-0809-3B44-9F5F-F977BF46516F}" type="datetimeFigureOut">
              <a:rPr lang="nl-NL" smtClean="0"/>
              <a:t>29-5-2017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96189BC-F780-F24D-AB66-A0D5C619EFE8}" type="slidenum">
              <a:rPr lang="nl-NL" smtClean="0"/>
              <a:t>‹nr.›</a:t>
            </a:fld>
            <a:endParaRPr lang="nl-NL"/>
          </a:p>
        </p:txBody>
      </p:sp>
    </p:spTree>
    <p:extLst>
      <p:ext uri="{BB962C8B-B14F-4D97-AF65-F5344CB8AC3E}">
        <p14:creationId xmlns:p14="http://schemas.microsoft.com/office/powerpoint/2010/main" val="445871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5A64142-0809-3B44-9F5F-F977BF46516F}" type="datetimeFigureOut">
              <a:rPr lang="nl-NL" smtClean="0"/>
              <a:t>29-5-2017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96189BC-F780-F24D-AB66-A0D5C619EFE8}" type="slidenum">
              <a:rPr lang="nl-NL" smtClean="0"/>
              <a:t>‹nr.›</a:t>
            </a:fld>
            <a:endParaRPr lang="nl-NL"/>
          </a:p>
        </p:txBody>
      </p:sp>
    </p:spTree>
    <p:extLst>
      <p:ext uri="{BB962C8B-B14F-4D97-AF65-F5344CB8AC3E}">
        <p14:creationId xmlns:p14="http://schemas.microsoft.com/office/powerpoint/2010/main" val="3391124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5A64142-0809-3B44-9F5F-F977BF46516F}" type="datetimeFigureOut">
              <a:rPr lang="nl-NL" smtClean="0"/>
              <a:t>29-5-2017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96189BC-F780-F24D-AB66-A0D5C619EFE8}" type="slidenum">
              <a:rPr lang="nl-NL" smtClean="0"/>
              <a:t>‹nr.›</a:t>
            </a:fld>
            <a:endParaRPr lang="nl-NL"/>
          </a:p>
        </p:txBody>
      </p:sp>
    </p:spTree>
    <p:extLst>
      <p:ext uri="{BB962C8B-B14F-4D97-AF65-F5344CB8AC3E}">
        <p14:creationId xmlns:p14="http://schemas.microsoft.com/office/powerpoint/2010/main" val="1936944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35A64142-0809-3B44-9F5F-F977BF46516F}" type="datetimeFigureOut">
              <a:rPr lang="nl-NL" smtClean="0"/>
              <a:t>29-5-2017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96189BC-F780-F24D-AB66-A0D5C619EFE8}" type="slidenum">
              <a:rPr lang="nl-NL" smtClean="0"/>
              <a:t>‹nr.›</a:t>
            </a:fld>
            <a:endParaRPr lang="nl-NL"/>
          </a:p>
        </p:txBody>
      </p:sp>
    </p:spTree>
    <p:extLst>
      <p:ext uri="{BB962C8B-B14F-4D97-AF65-F5344CB8AC3E}">
        <p14:creationId xmlns:p14="http://schemas.microsoft.com/office/powerpoint/2010/main" val="1501419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5A64142-0809-3B44-9F5F-F977BF46516F}" type="datetimeFigureOut">
              <a:rPr lang="nl-NL" smtClean="0"/>
              <a:t>29-5-2017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96189BC-F780-F24D-AB66-A0D5C619EFE8}" type="slidenum">
              <a:rPr lang="nl-NL" smtClean="0"/>
              <a:t>‹nr.›</a:t>
            </a:fld>
            <a:endParaRPr lang="nl-NL"/>
          </a:p>
        </p:txBody>
      </p:sp>
    </p:spTree>
    <p:extLst>
      <p:ext uri="{BB962C8B-B14F-4D97-AF65-F5344CB8AC3E}">
        <p14:creationId xmlns:p14="http://schemas.microsoft.com/office/powerpoint/2010/main" val="35941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5A64142-0809-3B44-9F5F-F977BF46516F}" type="datetimeFigureOut">
              <a:rPr lang="nl-NL" smtClean="0"/>
              <a:t>29-5-2017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96189BC-F780-F24D-AB66-A0D5C619EFE8}" type="slidenum">
              <a:rPr lang="nl-NL" smtClean="0"/>
              <a:t>‹nr.›</a:t>
            </a:fld>
            <a:endParaRPr lang="nl-NL"/>
          </a:p>
        </p:txBody>
      </p:sp>
    </p:spTree>
    <p:extLst>
      <p:ext uri="{BB962C8B-B14F-4D97-AF65-F5344CB8AC3E}">
        <p14:creationId xmlns:p14="http://schemas.microsoft.com/office/powerpoint/2010/main" val="3284677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35A64142-0809-3B44-9F5F-F977BF46516F}" type="datetimeFigureOut">
              <a:rPr lang="nl-NL" smtClean="0"/>
              <a:t>29-5-2017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96189BC-F780-F24D-AB66-A0D5C619EFE8}" type="slidenum">
              <a:rPr lang="nl-NL" smtClean="0"/>
              <a:t>‹nr.›</a:t>
            </a:fld>
            <a:endParaRPr lang="nl-NL"/>
          </a:p>
        </p:txBody>
      </p:sp>
    </p:spTree>
    <p:extLst>
      <p:ext uri="{BB962C8B-B14F-4D97-AF65-F5344CB8AC3E}">
        <p14:creationId xmlns:p14="http://schemas.microsoft.com/office/powerpoint/2010/main" val="2883656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5A64142-0809-3B44-9F5F-F977BF46516F}" type="datetimeFigureOut">
              <a:rPr lang="nl-NL" smtClean="0"/>
              <a:t>29-5-2017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96189BC-F780-F24D-AB66-A0D5C619EFE8}" type="slidenum">
              <a:rPr lang="nl-NL" smtClean="0"/>
              <a:t>‹nr.›</a:t>
            </a:fld>
            <a:endParaRPr lang="nl-NL"/>
          </a:p>
        </p:txBody>
      </p:sp>
    </p:spTree>
    <p:extLst>
      <p:ext uri="{BB962C8B-B14F-4D97-AF65-F5344CB8AC3E}">
        <p14:creationId xmlns:p14="http://schemas.microsoft.com/office/powerpoint/2010/main" val="1534380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35A64142-0809-3B44-9F5F-F977BF46516F}" type="datetimeFigureOut">
              <a:rPr lang="nl-NL" smtClean="0"/>
              <a:t>29-5-2017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96189BC-F780-F24D-AB66-A0D5C619EFE8}" type="slidenum">
              <a:rPr lang="nl-NL" smtClean="0"/>
              <a:t>‹nr.›</a:t>
            </a:fld>
            <a:endParaRPr lang="nl-NL"/>
          </a:p>
        </p:txBody>
      </p:sp>
    </p:spTree>
    <p:extLst>
      <p:ext uri="{BB962C8B-B14F-4D97-AF65-F5344CB8AC3E}">
        <p14:creationId xmlns:p14="http://schemas.microsoft.com/office/powerpoint/2010/main" val="4225317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35A64142-0809-3B44-9F5F-F977BF46516F}" type="datetimeFigureOut">
              <a:rPr lang="nl-NL" smtClean="0"/>
              <a:t>29-5-2017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96189BC-F780-F24D-AB66-A0D5C619EFE8}" type="slidenum">
              <a:rPr lang="nl-NL" smtClean="0"/>
              <a:t>‹nr.›</a:t>
            </a:fld>
            <a:endParaRPr lang="nl-NL"/>
          </a:p>
        </p:txBody>
      </p:sp>
    </p:spTree>
    <p:extLst>
      <p:ext uri="{BB962C8B-B14F-4D97-AF65-F5344CB8AC3E}">
        <p14:creationId xmlns:p14="http://schemas.microsoft.com/office/powerpoint/2010/main" val="3077512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A64142-0809-3B44-9F5F-F977BF46516F}" type="datetimeFigureOut">
              <a:rPr lang="nl-NL" smtClean="0"/>
              <a:t>29-5-2017</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6189BC-F780-F24D-AB66-A0D5C619EFE8}" type="slidenum">
              <a:rPr lang="nl-NL" smtClean="0"/>
              <a:t>‹nr.›</a:t>
            </a:fld>
            <a:endParaRPr lang="nl-NL"/>
          </a:p>
        </p:txBody>
      </p:sp>
    </p:spTree>
    <p:extLst>
      <p:ext uri="{BB962C8B-B14F-4D97-AF65-F5344CB8AC3E}">
        <p14:creationId xmlns:p14="http://schemas.microsoft.com/office/powerpoint/2010/main" val="2627516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399537"/>
            <a:ext cx="7772400" cy="3038176"/>
          </a:xfrm>
        </p:spPr>
        <p:txBody>
          <a:bodyPr>
            <a:normAutofit/>
          </a:bodyPr>
          <a:lstStyle/>
          <a:p>
            <a:r>
              <a:rPr lang="nl-NL" dirty="0"/>
              <a:t>Capita </a:t>
            </a:r>
            <a:r>
              <a:rPr lang="nl-NL" dirty="0" err="1"/>
              <a:t>selecta</a:t>
            </a:r>
            <a:r>
              <a:rPr lang="nl-NL" dirty="0"/>
              <a:t>:</a:t>
            </a:r>
            <a:br>
              <a:rPr lang="nl-NL" dirty="0"/>
            </a:br>
            <a:br>
              <a:rPr lang="nl-NL" dirty="0"/>
            </a:br>
            <a:r>
              <a:rPr lang="nl-NL" dirty="0"/>
              <a:t>Kleine kwalen in de huisartsenpraktijk</a:t>
            </a:r>
          </a:p>
        </p:txBody>
      </p:sp>
      <p:sp>
        <p:nvSpPr>
          <p:cNvPr id="3" name="Subtitel 2"/>
          <p:cNvSpPr>
            <a:spLocks noGrp="1"/>
          </p:cNvSpPr>
          <p:nvPr>
            <p:ph type="subTitle" idx="1"/>
          </p:nvPr>
        </p:nvSpPr>
        <p:spPr>
          <a:xfrm>
            <a:off x="1371600" y="3619141"/>
            <a:ext cx="6400800" cy="1752600"/>
          </a:xfrm>
        </p:spPr>
        <p:txBody>
          <a:bodyPr>
            <a:normAutofit/>
          </a:bodyPr>
          <a:lstStyle/>
          <a:p>
            <a:r>
              <a:rPr lang="nl-NL" sz="2800" dirty="0">
                <a:solidFill>
                  <a:schemeClr val="tx1"/>
                </a:solidFill>
              </a:rPr>
              <a:t>Pauline Vinken</a:t>
            </a:r>
          </a:p>
          <a:p>
            <a:r>
              <a:rPr lang="nl-NL" sz="2800" dirty="0">
                <a:solidFill>
                  <a:schemeClr val="tx1"/>
                </a:solidFill>
              </a:rPr>
              <a:t>Huisarts</a:t>
            </a:r>
          </a:p>
        </p:txBody>
      </p:sp>
      <p:pic>
        <p:nvPicPr>
          <p:cNvPr id="5" name="Afbeelding 4"/>
          <p:cNvPicPr>
            <a:picLocks noChangeAspect="1"/>
          </p:cNvPicPr>
          <p:nvPr/>
        </p:nvPicPr>
        <p:blipFill rotWithShape="1">
          <a:blip r:embed="rId3"/>
          <a:srcRect l="3284"/>
          <a:stretch/>
        </p:blipFill>
        <p:spPr>
          <a:xfrm>
            <a:off x="703169" y="4612377"/>
            <a:ext cx="7737662" cy="2195286"/>
          </a:xfrm>
          <a:prstGeom prst="rect">
            <a:avLst/>
          </a:prstGeom>
        </p:spPr>
      </p:pic>
    </p:spTree>
    <p:extLst>
      <p:ext uri="{BB962C8B-B14F-4D97-AF65-F5344CB8AC3E}">
        <p14:creationId xmlns:p14="http://schemas.microsoft.com/office/powerpoint/2010/main" val="4244519909"/>
      </p:ext>
    </p:extLst>
  </p:cSld>
  <p:clrMapOvr>
    <a:masterClrMapping/>
  </p:clrMapOvr>
  <mc:AlternateContent xmlns:mc="http://schemas.openxmlformats.org/markup-compatibility/2006" xmlns:p14="http://schemas.microsoft.com/office/powerpoint/2010/main">
    <mc:Choice Requires="p14">
      <p:transition spd="slow" p14:dur="2000" advTm="4859"/>
    </mc:Choice>
    <mc:Fallback xmlns="">
      <p:transition xmlns:p14="http://schemas.microsoft.com/office/powerpoint/2010/main" spd="slow" advTm="485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1 buikpijn</a:t>
            </a:r>
            <a:br>
              <a:rPr lang="nl-NL" dirty="0"/>
            </a:br>
            <a:r>
              <a:rPr lang="nl-NL" dirty="0"/>
              <a:t>obstipatie</a:t>
            </a:r>
          </a:p>
        </p:txBody>
      </p:sp>
      <p:sp>
        <p:nvSpPr>
          <p:cNvPr id="3" name="Tijdelijke aanduiding voor inhoud 2"/>
          <p:cNvSpPr>
            <a:spLocks noGrp="1"/>
          </p:cNvSpPr>
          <p:nvPr>
            <p:ph idx="1"/>
          </p:nvPr>
        </p:nvSpPr>
        <p:spPr/>
        <p:txBody>
          <a:bodyPr>
            <a:normAutofit fontScale="77500" lnSpcReduction="20000"/>
          </a:bodyPr>
          <a:lstStyle/>
          <a:p>
            <a:pPr marL="0" indent="0">
              <a:buNone/>
            </a:pPr>
            <a:r>
              <a:rPr lang="nl-NL" dirty="0"/>
              <a:t>Rome-III-criteria obstipatie bij kinderen &gt; 4 </a:t>
            </a:r>
            <a:r>
              <a:rPr lang="nl-NL" dirty="0" err="1"/>
              <a:t>jr</a:t>
            </a:r>
            <a:endParaRPr lang="nl-NL" dirty="0"/>
          </a:p>
          <a:p>
            <a:pPr marL="0" indent="0">
              <a:buNone/>
            </a:pPr>
            <a:r>
              <a:rPr lang="nl-NL" dirty="0"/>
              <a:t>Minimaal 2 maanden klachten van alle volgende symptomen: </a:t>
            </a:r>
          </a:p>
          <a:p>
            <a:r>
              <a:rPr lang="nl-NL" dirty="0"/>
              <a:t>Abdominale discomfort of pijn samen met ≥ 2 van de volgende symptomen gedurende </a:t>
            </a:r>
          </a:p>
          <a:p>
            <a:r>
              <a:rPr lang="nl-NL" dirty="0"/>
              <a:t>minimaal 25% van de tijd:</a:t>
            </a:r>
            <a:br>
              <a:rPr lang="nl-NL" dirty="0"/>
            </a:br>
            <a:r>
              <a:rPr lang="nl-NL" dirty="0"/>
              <a:t>a. Symptomen verbeteren na defecatie</a:t>
            </a:r>
            <a:br>
              <a:rPr lang="nl-NL" dirty="0"/>
            </a:br>
            <a:r>
              <a:rPr lang="nl-NL" dirty="0"/>
              <a:t>b. Start symptomen gaat samen met verandering in defecatiefrequentie</a:t>
            </a:r>
            <a:br>
              <a:rPr lang="nl-NL" dirty="0"/>
            </a:br>
            <a:r>
              <a:rPr lang="nl-NL" dirty="0"/>
              <a:t>c. Start symptomen gaat samen met verandering in vorm van de ontlasting </a:t>
            </a:r>
          </a:p>
          <a:p>
            <a:r>
              <a:rPr lang="nl-NL" dirty="0"/>
              <a:t>Geen aanwijzingen voor inflammatoire, anatomische, </a:t>
            </a:r>
            <a:r>
              <a:rPr lang="nl-NL" dirty="0" err="1"/>
              <a:t>metabole</a:t>
            </a:r>
            <a:r>
              <a:rPr lang="nl-NL" dirty="0"/>
              <a:t>, of neoplastische ziekten die de symptomen verklaren. </a:t>
            </a:r>
          </a:p>
          <a:p>
            <a:pPr marL="0" indent="0">
              <a:buNone/>
            </a:pPr>
            <a:endParaRPr lang="nl-NL" dirty="0"/>
          </a:p>
        </p:txBody>
      </p:sp>
      <p:pic>
        <p:nvPicPr>
          <p:cNvPr id="5" name="Afbeelding 4"/>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861328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1 buikpijn</a:t>
            </a:r>
            <a:br>
              <a:rPr lang="nl-NL" dirty="0"/>
            </a:br>
            <a:r>
              <a:rPr lang="nl-NL" dirty="0"/>
              <a:t>obstipatie</a:t>
            </a:r>
          </a:p>
        </p:txBody>
      </p:sp>
      <p:sp>
        <p:nvSpPr>
          <p:cNvPr id="3" name="Tijdelijke aanduiding voor inhoud 2"/>
          <p:cNvSpPr>
            <a:spLocks noGrp="1"/>
          </p:cNvSpPr>
          <p:nvPr>
            <p:ph idx="1"/>
          </p:nvPr>
        </p:nvSpPr>
        <p:spPr>
          <a:xfrm>
            <a:off x="457200" y="1617841"/>
            <a:ext cx="8229600" cy="4525963"/>
          </a:xfrm>
        </p:spPr>
        <p:txBody>
          <a:bodyPr>
            <a:normAutofit/>
          </a:bodyPr>
          <a:lstStyle/>
          <a:p>
            <a:r>
              <a:rPr lang="nl-NL" dirty="0"/>
              <a:t>Onderverdeling: </a:t>
            </a:r>
          </a:p>
          <a:p>
            <a:pPr lvl="1"/>
            <a:r>
              <a:rPr lang="nl-NL" dirty="0"/>
              <a:t>Trage darmpassage: te weinig vocht en te weinig plantaardige vezels </a:t>
            </a:r>
          </a:p>
          <a:p>
            <a:pPr lvl="2"/>
            <a:r>
              <a:rPr lang="nl-NL" dirty="0"/>
              <a:t>zuigelingen: flesvoeding teveel poeder of borstvoeding</a:t>
            </a:r>
          </a:p>
          <a:p>
            <a:pPr lvl="2"/>
            <a:r>
              <a:rPr lang="nl-NL" dirty="0"/>
              <a:t>schoolkinderen: voedingspatronen gezin</a:t>
            </a:r>
          </a:p>
          <a:p>
            <a:pPr lvl="2"/>
            <a:r>
              <a:rPr lang="nl-NL" dirty="0"/>
              <a:t>pubers: eenzijdige voeding</a:t>
            </a:r>
          </a:p>
          <a:p>
            <a:pPr marL="457200" lvl="1" indent="0">
              <a:buNone/>
            </a:pPr>
            <a:endParaRPr lang="nl-NL" dirty="0"/>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922603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1 buikpijn</a:t>
            </a:r>
            <a:br>
              <a:rPr lang="nl-NL" dirty="0"/>
            </a:br>
            <a:r>
              <a:rPr lang="nl-NL" dirty="0"/>
              <a:t>obstipatie</a:t>
            </a:r>
          </a:p>
        </p:txBody>
      </p:sp>
      <p:sp>
        <p:nvSpPr>
          <p:cNvPr id="3" name="Tijdelijke aanduiding voor inhoud 2"/>
          <p:cNvSpPr>
            <a:spLocks noGrp="1"/>
          </p:cNvSpPr>
          <p:nvPr>
            <p:ph idx="1"/>
          </p:nvPr>
        </p:nvSpPr>
        <p:spPr>
          <a:xfrm>
            <a:off x="457200" y="1617841"/>
            <a:ext cx="8229600" cy="4525963"/>
          </a:xfrm>
        </p:spPr>
        <p:txBody>
          <a:bodyPr>
            <a:normAutofit/>
          </a:bodyPr>
          <a:lstStyle/>
          <a:p>
            <a:r>
              <a:rPr lang="nl-NL" dirty="0"/>
              <a:t>Onderverdeling: </a:t>
            </a:r>
          </a:p>
          <a:p>
            <a:pPr lvl="1"/>
            <a:r>
              <a:rPr lang="nl-NL" dirty="0"/>
              <a:t>Trage darmpassage: te weinig vocht en te weinig plantaardige vezels </a:t>
            </a:r>
          </a:p>
          <a:p>
            <a:pPr lvl="2"/>
            <a:r>
              <a:rPr lang="nl-NL" dirty="0"/>
              <a:t>zuigelingen: flesvoeding teveel poeder of borstvoeding</a:t>
            </a:r>
          </a:p>
          <a:p>
            <a:pPr lvl="2"/>
            <a:r>
              <a:rPr lang="nl-NL" dirty="0"/>
              <a:t>schoolkinderen: voedingspatronen gezin</a:t>
            </a:r>
          </a:p>
          <a:p>
            <a:pPr lvl="2"/>
            <a:r>
              <a:rPr lang="nl-NL" dirty="0"/>
              <a:t>pubers: eenzijdige voeding</a:t>
            </a:r>
          </a:p>
          <a:p>
            <a:pPr lvl="1"/>
            <a:r>
              <a:rPr lang="nl-NL" dirty="0"/>
              <a:t>Bekkenbodemdisfunctie: ophoudgedrag</a:t>
            </a:r>
          </a:p>
          <a:p>
            <a:pPr lvl="2"/>
            <a:r>
              <a:rPr lang="nl-NL" dirty="0"/>
              <a:t>zuigelingen: kleine anale fissuren</a:t>
            </a:r>
          </a:p>
          <a:p>
            <a:pPr lvl="2"/>
            <a:r>
              <a:rPr lang="nl-NL" dirty="0"/>
              <a:t>oudere kinderen: emotionele of gedragsfactoren</a:t>
            </a:r>
          </a:p>
          <a:p>
            <a:pPr marL="457200" lvl="1" indent="0">
              <a:buNone/>
            </a:pPr>
            <a:endParaRPr lang="nl-NL" dirty="0"/>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2344310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kind met stethosco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222" y="1020172"/>
            <a:ext cx="1923143" cy="2865483"/>
          </a:xfrm>
          <a:prstGeom prst="rect">
            <a:avLst/>
          </a:prstGeom>
        </p:spPr>
      </p:pic>
      <p:sp>
        <p:nvSpPr>
          <p:cNvPr id="2" name="Titel 1"/>
          <p:cNvSpPr>
            <a:spLocks noGrp="1"/>
          </p:cNvSpPr>
          <p:nvPr>
            <p:ph type="title"/>
          </p:nvPr>
        </p:nvSpPr>
        <p:spPr/>
        <p:txBody>
          <a:bodyPr/>
          <a:lstStyle/>
          <a:p>
            <a:r>
              <a:rPr lang="nl-NL" dirty="0"/>
              <a:t>Overzicht buikpijn bij kinderen</a:t>
            </a:r>
          </a:p>
        </p:txBody>
      </p:sp>
      <p:sp>
        <p:nvSpPr>
          <p:cNvPr id="3" name="Tijdelijke aanduiding voor inhoud 2"/>
          <p:cNvSpPr>
            <a:spLocks noGrp="1"/>
          </p:cNvSpPr>
          <p:nvPr>
            <p:ph idx="1"/>
          </p:nvPr>
        </p:nvSpPr>
        <p:spPr/>
        <p:txBody>
          <a:bodyPr>
            <a:normAutofit/>
          </a:bodyPr>
          <a:lstStyle/>
          <a:p>
            <a:r>
              <a:rPr lang="nl-NL" dirty="0"/>
              <a:t>Somatische oorzaak: </a:t>
            </a:r>
          </a:p>
          <a:p>
            <a:pPr lvl="1"/>
            <a:r>
              <a:rPr lang="nl-NL" dirty="0"/>
              <a:t>Abdominaal: obstipatie, gastro-enteritis,           </a:t>
            </a:r>
            <a:r>
              <a:rPr lang="nl-NL" dirty="0" err="1"/>
              <a:t>uwi</a:t>
            </a:r>
            <a:r>
              <a:rPr lang="nl-NL" dirty="0"/>
              <a:t>, aangeboren afwijkingen,                             </a:t>
            </a:r>
            <a:r>
              <a:rPr lang="nl-NL" dirty="0" err="1"/>
              <a:t>inflam</a:t>
            </a:r>
            <a:r>
              <a:rPr lang="nl-NL" dirty="0"/>
              <a:t>. darmziektes, buiktrauma, reflux</a:t>
            </a:r>
          </a:p>
          <a:p>
            <a:pPr lvl="1"/>
            <a:r>
              <a:rPr lang="nl-NL" dirty="0"/>
              <a:t>KNO/luchtwegen</a:t>
            </a:r>
          </a:p>
          <a:p>
            <a:pPr lvl="1"/>
            <a:r>
              <a:rPr lang="nl-NL" dirty="0"/>
              <a:t>Corpus </a:t>
            </a:r>
            <a:r>
              <a:rPr lang="nl-NL" dirty="0" err="1"/>
              <a:t>alienum</a:t>
            </a:r>
            <a:endParaRPr lang="nl-NL" dirty="0"/>
          </a:p>
          <a:p>
            <a:pPr lvl="1"/>
            <a:r>
              <a:rPr lang="nl-NL" dirty="0"/>
              <a:t>Diabetes mellitus</a:t>
            </a:r>
          </a:p>
          <a:p>
            <a:r>
              <a:rPr lang="nl-NL" dirty="0"/>
              <a:t>Functionele buikpijn, lastige eters </a:t>
            </a:r>
          </a:p>
        </p:txBody>
      </p:sp>
      <p:pic>
        <p:nvPicPr>
          <p:cNvPr id="5" name="Afbeelding 4"/>
          <p:cNvPicPr>
            <a:picLocks noChangeAspect="1"/>
          </p:cNvPicPr>
          <p:nvPr/>
        </p:nvPicPr>
        <p:blipFill rotWithShape="1">
          <a:blip r:embed="rId4"/>
          <a:srcRect l="3284"/>
          <a:stretch/>
        </p:blipFill>
        <p:spPr>
          <a:xfrm>
            <a:off x="6143079" y="5969000"/>
            <a:ext cx="2892063" cy="820520"/>
          </a:xfrm>
          <a:prstGeom prst="rect">
            <a:avLst/>
          </a:prstGeom>
        </p:spPr>
      </p:pic>
    </p:spTree>
    <p:extLst>
      <p:ext uri="{BB962C8B-B14F-4D97-AF65-F5344CB8AC3E}">
        <p14:creationId xmlns:p14="http://schemas.microsoft.com/office/powerpoint/2010/main" val="607004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2 buikpijn</a:t>
            </a:r>
          </a:p>
        </p:txBody>
      </p:sp>
      <p:sp>
        <p:nvSpPr>
          <p:cNvPr id="3" name="Tijdelijke aanduiding voor inhoud 2"/>
          <p:cNvSpPr>
            <a:spLocks noGrp="1"/>
          </p:cNvSpPr>
          <p:nvPr>
            <p:ph idx="1"/>
          </p:nvPr>
        </p:nvSpPr>
        <p:spPr/>
        <p:txBody>
          <a:bodyPr/>
          <a:lstStyle/>
          <a:p>
            <a:r>
              <a:rPr lang="nl-NL" dirty="0"/>
              <a:t>Meisje, 5 jaar</a:t>
            </a:r>
          </a:p>
          <a:p>
            <a:r>
              <a:rPr lang="nl-NL" dirty="0"/>
              <a:t>Buikpijn sinds enkele weken, geen andere klachten</a:t>
            </a:r>
          </a:p>
          <a:p>
            <a:endParaRPr lang="nl-NL" dirty="0"/>
          </a:p>
          <a:p>
            <a:r>
              <a:rPr lang="nl-NL" dirty="0"/>
              <a:t>Voorgeschiedenis: bovenste luchtweginfect, impetigo, veder geen bijzonderheden</a:t>
            </a:r>
          </a:p>
          <a:p>
            <a:r>
              <a:rPr lang="nl-NL" dirty="0"/>
              <a:t>Medicatie: geen</a:t>
            </a:r>
          </a:p>
        </p:txBody>
      </p:sp>
      <p:pic>
        <p:nvPicPr>
          <p:cNvPr id="5" name="Afbeelding 4"/>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3363745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2 buikpijn</a:t>
            </a:r>
            <a:br>
              <a:rPr lang="nl-NL" dirty="0"/>
            </a:br>
            <a:r>
              <a:rPr lang="nl-NL" dirty="0"/>
              <a:t>corpus </a:t>
            </a:r>
            <a:r>
              <a:rPr lang="nl-NL" dirty="0" err="1"/>
              <a:t>alienum</a:t>
            </a:r>
            <a:endParaRPr lang="nl-NL" dirty="0"/>
          </a:p>
        </p:txBody>
      </p:sp>
      <p:sp>
        <p:nvSpPr>
          <p:cNvPr id="3" name="Tijdelijke aanduiding voor inhoud 2"/>
          <p:cNvSpPr>
            <a:spLocks noGrp="1"/>
          </p:cNvSpPr>
          <p:nvPr>
            <p:ph idx="1"/>
          </p:nvPr>
        </p:nvSpPr>
        <p:spPr/>
        <p:txBody>
          <a:bodyPr>
            <a:normAutofit/>
          </a:bodyPr>
          <a:lstStyle/>
          <a:p>
            <a:r>
              <a:rPr lang="nl-NL" dirty="0"/>
              <a:t>Tijdens lichamelijk onderzoek zie je dit:</a:t>
            </a:r>
          </a:p>
        </p:txBody>
      </p:sp>
      <p:pic>
        <p:nvPicPr>
          <p:cNvPr id="5" name="Afbeelding 4"/>
          <p:cNvPicPr>
            <a:picLocks noChangeAspect="1"/>
          </p:cNvPicPr>
          <p:nvPr/>
        </p:nvPicPr>
        <p:blipFill>
          <a:blip r:embed="rId3"/>
          <a:stretch>
            <a:fillRect/>
          </a:stretch>
        </p:blipFill>
        <p:spPr>
          <a:xfrm>
            <a:off x="1743498" y="2576198"/>
            <a:ext cx="3301467" cy="2641174"/>
          </a:xfrm>
          <a:prstGeom prst="rect">
            <a:avLst/>
          </a:prstGeom>
        </p:spPr>
      </p:pic>
      <p:pic>
        <p:nvPicPr>
          <p:cNvPr id="10" name="Afbeelding 9" descr="be25cfa41d7aff55c80b3841f83c5506f3c55188.jpg"/>
          <p:cNvPicPr>
            <a:picLocks noChangeAspect="1"/>
          </p:cNvPicPr>
          <p:nvPr/>
        </p:nvPicPr>
        <p:blipFill rotWithShape="1">
          <a:blip r:embed="rId4">
            <a:alphaModFix/>
            <a:extLst>
              <a:ext uri="{BEBA8EAE-BF5A-486C-A8C5-ECC9F3942E4B}">
                <a14:imgProps xmlns:a14="http://schemas.microsoft.com/office/drawing/2010/main">
                  <a14:imgLayer r:embed="rId5">
                    <a14:imgEffect>
                      <a14:backgroundRemoval t="36277" b="63852" l="40307" r="65549"/>
                    </a14:imgEffect>
                  </a14:imgLayer>
                </a14:imgProps>
              </a:ext>
              <a:ext uri="{28A0092B-C50C-407E-A947-70E740481C1C}">
                <a14:useLocalDpi xmlns:a14="http://schemas.microsoft.com/office/drawing/2010/main" val="0"/>
              </a:ext>
            </a:extLst>
          </a:blip>
          <a:srcRect l="37152" t="32830" r="31296" b="32701"/>
          <a:stretch/>
        </p:blipFill>
        <p:spPr>
          <a:xfrm>
            <a:off x="2663600" y="3859002"/>
            <a:ext cx="1398807" cy="1358370"/>
          </a:xfrm>
          <a:prstGeom prst="rect">
            <a:avLst/>
          </a:prstGeom>
        </p:spPr>
      </p:pic>
      <p:pic>
        <p:nvPicPr>
          <p:cNvPr id="7" name="Afbeelding 6"/>
          <p:cNvPicPr>
            <a:picLocks noChangeAspect="1"/>
          </p:cNvPicPr>
          <p:nvPr/>
        </p:nvPicPr>
        <p:blipFill rotWithShape="1">
          <a:blip r:embed="rId6"/>
          <a:srcRect l="3284"/>
          <a:stretch/>
        </p:blipFill>
        <p:spPr>
          <a:xfrm>
            <a:off x="6143079" y="5969000"/>
            <a:ext cx="2892063" cy="820520"/>
          </a:xfrm>
          <a:prstGeom prst="rect">
            <a:avLst/>
          </a:prstGeom>
        </p:spPr>
      </p:pic>
    </p:spTree>
    <p:extLst>
      <p:ext uri="{BB962C8B-B14F-4D97-AF65-F5344CB8AC3E}">
        <p14:creationId xmlns:p14="http://schemas.microsoft.com/office/powerpoint/2010/main" val="1316661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Casus 3 buikpijn</a:t>
            </a:r>
          </a:p>
        </p:txBody>
      </p:sp>
      <p:sp>
        <p:nvSpPr>
          <p:cNvPr id="3" name="Tijdelijke aanduiding voor inhoud 2"/>
          <p:cNvSpPr>
            <a:spLocks noGrp="1"/>
          </p:cNvSpPr>
          <p:nvPr>
            <p:ph idx="1"/>
          </p:nvPr>
        </p:nvSpPr>
        <p:spPr/>
        <p:txBody>
          <a:bodyPr>
            <a:normAutofit fontScale="92500"/>
          </a:bodyPr>
          <a:lstStyle/>
          <a:p>
            <a:r>
              <a:rPr lang="nl-NL" dirty="0"/>
              <a:t>Jongen, 3 jaar, komt met vader</a:t>
            </a:r>
          </a:p>
          <a:p>
            <a:r>
              <a:rPr lang="nl-NL" dirty="0"/>
              <a:t>Buikpijn, wilt niet eten, ‘alles geprobeerd’ </a:t>
            </a:r>
          </a:p>
          <a:p>
            <a:r>
              <a:rPr lang="nl-NL" dirty="0"/>
              <a:t>Defecatie en mictie normaal</a:t>
            </a:r>
          </a:p>
          <a:p>
            <a:r>
              <a:rPr lang="nl-NL" dirty="0"/>
              <a:t>Allochtoon gezin, woont sinds 2 jaar in Nederland</a:t>
            </a:r>
          </a:p>
          <a:p>
            <a:r>
              <a:rPr lang="nl-NL" dirty="0"/>
              <a:t>Fam. niet belast</a:t>
            </a:r>
          </a:p>
          <a:p>
            <a:pPr marL="0" indent="0">
              <a:buNone/>
            </a:pPr>
            <a:endParaRPr lang="nl-NL" dirty="0"/>
          </a:p>
          <a:p>
            <a:r>
              <a:rPr lang="nl-NL" dirty="0"/>
              <a:t>Lichamelijk onderzoek: geen afwijkingen</a:t>
            </a:r>
          </a:p>
          <a:p>
            <a:r>
              <a:rPr lang="nl-NL" dirty="0" err="1"/>
              <a:t>Tno</a:t>
            </a:r>
            <a:r>
              <a:rPr lang="nl-NL" dirty="0"/>
              <a:t> groeicurve: volgt de p=0 lijn</a:t>
            </a:r>
          </a:p>
          <a:p>
            <a:pPr marL="457200" lvl="1" indent="0">
              <a:buNone/>
            </a:pPr>
            <a:endParaRPr lang="nl-NL" dirty="0"/>
          </a:p>
          <a:p>
            <a:endParaRPr lang="nl-NL" dirty="0"/>
          </a:p>
        </p:txBody>
      </p:sp>
      <p:pic>
        <p:nvPicPr>
          <p:cNvPr id="5" name="Afbeelding 4"/>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1853150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3 buikpijn</a:t>
            </a:r>
            <a:br>
              <a:rPr lang="nl-NL" dirty="0"/>
            </a:br>
            <a:r>
              <a:rPr lang="nl-NL" dirty="0"/>
              <a:t>lastige eters</a:t>
            </a:r>
          </a:p>
        </p:txBody>
      </p:sp>
      <p:sp>
        <p:nvSpPr>
          <p:cNvPr id="3" name="Tijdelijke aanduiding voor inhoud 2"/>
          <p:cNvSpPr>
            <a:spLocks noGrp="1"/>
          </p:cNvSpPr>
          <p:nvPr>
            <p:ph idx="1"/>
          </p:nvPr>
        </p:nvSpPr>
        <p:spPr/>
        <p:txBody>
          <a:bodyPr>
            <a:normAutofit fontScale="85000" lnSpcReduction="20000"/>
          </a:bodyPr>
          <a:lstStyle/>
          <a:p>
            <a:r>
              <a:rPr lang="nl-NL" dirty="0"/>
              <a:t>Veel voorkomend probleem </a:t>
            </a:r>
          </a:p>
          <a:p>
            <a:pPr lvl="1"/>
            <a:r>
              <a:rPr lang="nl-NL" dirty="0"/>
              <a:t>0-1 jaar 9,3 en 1-4 jaar 4/1000 kinderen/jaar</a:t>
            </a:r>
          </a:p>
          <a:p>
            <a:pPr lvl="1"/>
            <a:endParaRPr lang="nl-NL" dirty="0"/>
          </a:p>
          <a:p>
            <a:r>
              <a:rPr lang="nl-NL" dirty="0"/>
              <a:t>Oorzaken: </a:t>
            </a:r>
          </a:p>
          <a:p>
            <a:pPr lvl="1"/>
            <a:r>
              <a:rPr lang="nl-NL" dirty="0"/>
              <a:t>Pedagogische aard</a:t>
            </a:r>
          </a:p>
          <a:p>
            <a:pPr lvl="1"/>
            <a:r>
              <a:rPr lang="nl-NL" dirty="0"/>
              <a:t>Ernstige eetstoornissen of pathologische voedselweigering</a:t>
            </a:r>
          </a:p>
          <a:p>
            <a:pPr lvl="1"/>
            <a:r>
              <a:rPr lang="nl-NL" dirty="0"/>
              <a:t>Lichamelijke oorzaken</a:t>
            </a:r>
          </a:p>
          <a:p>
            <a:pPr lvl="1"/>
            <a:endParaRPr lang="nl-NL" dirty="0"/>
          </a:p>
          <a:p>
            <a:r>
              <a:rPr lang="nl-NL" dirty="0"/>
              <a:t>LO: groei lengte en gewicht, bleke slijmvliezen en huid, kno</a:t>
            </a:r>
          </a:p>
          <a:p>
            <a:pPr marL="457200" lvl="1" indent="0">
              <a:buNone/>
            </a:pPr>
            <a:r>
              <a:rPr lang="nl-NL" dirty="0"/>
              <a:t>	op indicaties cor/</a:t>
            </a:r>
            <a:r>
              <a:rPr lang="nl-NL" dirty="0" err="1"/>
              <a:t>pulmones</a:t>
            </a:r>
            <a:r>
              <a:rPr lang="nl-NL" dirty="0"/>
              <a:t>/abdomen</a:t>
            </a:r>
          </a:p>
        </p:txBody>
      </p:sp>
      <p:pic>
        <p:nvPicPr>
          <p:cNvPr id="4" name="Afbeelding 3" descr="lastige eters.png"/>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810250" y="0"/>
            <a:ext cx="3333750" cy="2286000"/>
          </a:xfrm>
          <a:prstGeom prst="rect">
            <a:avLst/>
          </a:prstGeom>
        </p:spPr>
      </p:pic>
      <p:pic>
        <p:nvPicPr>
          <p:cNvPr id="5" name="Afbeelding 4"/>
          <p:cNvPicPr>
            <a:picLocks noChangeAspect="1"/>
          </p:cNvPicPr>
          <p:nvPr/>
        </p:nvPicPr>
        <p:blipFill rotWithShape="1">
          <a:blip r:embed="rId5"/>
          <a:srcRect l="3284"/>
          <a:stretch/>
        </p:blipFill>
        <p:spPr>
          <a:xfrm>
            <a:off x="6143079" y="5969000"/>
            <a:ext cx="2892063" cy="820520"/>
          </a:xfrm>
          <a:prstGeom prst="rect">
            <a:avLst/>
          </a:prstGeom>
        </p:spPr>
      </p:pic>
    </p:spTree>
    <p:extLst>
      <p:ext uri="{BB962C8B-B14F-4D97-AF65-F5344CB8AC3E}">
        <p14:creationId xmlns:p14="http://schemas.microsoft.com/office/powerpoint/2010/main" val="3400599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3 buikpijn</a:t>
            </a:r>
            <a:br>
              <a:rPr lang="nl-NL" dirty="0"/>
            </a:br>
            <a:r>
              <a:rPr lang="nl-NL" dirty="0"/>
              <a:t>lastige eters</a:t>
            </a:r>
          </a:p>
        </p:txBody>
      </p:sp>
      <p:sp>
        <p:nvSpPr>
          <p:cNvPr id="3" name="Tijdelijke aanduiding voor inhoud 2"/>
          <p:cNvSpPr>
            <a:spLocks noGrp="1"/>
          </p:cNvSpPr>
          <p:nvPr>
            <p:ph idx="1"/>
          </p:nvPr>
        </p:nvSpPr>
        <p:spPr/>
        <p:txBody>
          <a:bodyPr>
            <a:normAutofit fontScale="92500" lnSpcReduction="10000"/>
          </a:bodyPr>
          <a:lstStyle/>
          <a:p>
            <a:r>
              <a:rPr lang="nl-NL" dirty="0"/>
              <a:t>Aanpak:</a:t>
            </a:r>
          </a:p>
          <a:p>
            <a:pPr lvl="1"/>
            <a:r>
              <a:rPr lang="nl-NL" dirty="0"/>
              <a:t>Geruststellen</a:t>
            </a:r>
          </a:p>
          <a:p>
            <a:pPr lvl="1"/>
            <a:r>
              <a:rPr lang="nl-NL" dirty="0"/>
              <a:t>Uitleg: sfeer, vast patroon, voorbeeld geven, belonen en straffen vermijden</a:t>
            </a:r>
          </a:p>
          <a:p>
            <a:pPr lvl="1"/>
            <a:endParaRPr lang="nl-NL" dirty="0"/>
          </a:p>
          <a:p>
            <a:r>
              <a:rPr lang="nl-NL" dirty="0"/>
              <a:t>Verwijzing: </a:t>
            </a:r>
          </a:p>
          <a:p>
            <a:pPr lvl="1"/>
            <a:r>
              <a:rPr lang="nl-NL" dirty="0"/>
              <a:t>Ernstige problemen, vermoeden van of achterblijven van lengtegroei of gewicht naar lengte, spugen, pathologische voedselaversie of rumineren</a:t>
            </a:r>
          </a:p>
          <a:p>
            <a:pPr lvl="1"/>
            <a:r>
              <a:rPr lang="nl-NL" dirty="0"/>
              <a:t>kind &gt; 6jaar vaak psychiatrisch of medisch probleem</a:t>
            </a:r>
          </a:p>
        </p:txBody>
      </p:sp>
      <p:pic>
        <p:nvPicPr>
          <p:cNvPr id="4" name="Afbeelding 3" descr="lastige eters.png"/>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810250" y="0"/>
            <a:ext cx="3333750" cy="2286000"/>
          </a:xfrm>
          <a:prstGeom prst="rect">
            <a:avLst/>
          </a:prstGeom>
        </p:spPr>
      </p:pic>
      <p:pic>
        <p:nvPicPr>
          <p:cNvPr id="5" name="Afbeelding 4"/>
          <p:cNvPicPr>
            <a:picLocks noChangeAspect="1"/>
          </p:cNvPicPr>
          <p:nvPr/>
        </p:nvPicPr>
        <p:blipFill rotWithShape="1">
          <a:blip r:embed="rId5"/>
          <a:srcRect l="3284"/>
          <a:stretch/>
        </p:blipFill>
        <p:spPr>
          <a:xfrm>
            <a:off x="6143079" y="5969000"/>
            <a:ext cx="2892063" cy="820520"/>
          </a:xfrm>
          <a:prstGeom prst="rect">
            <a:avLst/>
          </a:prstGeom>
        </p:spPr>
      </p:pic>
    </p:spTree>
    <p:extLst>
      <p:ext uri="{BB962C8B-B14F-4D97-AF65-F5344CB8AC3E}">
        <p14:creationId xmlns:p14="http://schemas.microsoft.com/office/powerpoint/2010/main" val="3398055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4 buikpijn</a:t>
            </a:r>
          </a:p>
        </p:txBody>
      </p:sp>
      <p:sp>
        <p:nvSpPr>
          <p:cNvPr id="3" name="Tijdelijke aanduiding voor inhoud 2"/>
          <p:cNvSpPr>
            <a:spLocks noGrp="1"/>
          </p:cNvSpPr>
          <p:nvPr>
            <p:ph idx="1"/>
          </p:nvPr>
        </p:nvSpPr>
        <p:spPr/>
        <p:txBody>
          <a:bodyPr>
            <a:normAutofit fontScale="92500" lnSpcReduction="10000"/>
          </a:bodyPr>
          <a:lstStyle/>
          <a:p>
            <a:r>
              <a:rPr lang="nl-NL" dirty="0"/>
              <a:t>Meisje, 14 jaar</a:t>
            </a:r>
          </a:p>
          <a:p>
            <a:r>
              <a:rPr lang="nl-NL" dirty="0"/>
              <a:t>Sinds enkele maanden buikpijn</a:t>
            </a:r>
          </a:p>
          <a:p>
            <a:r>
              <a:rPr lang="nl-NL" dirty="0"/>
              <a:t>Sommige dagen veel klachten, andere dagen geen</a:t>
            </a:r>
          </a:p>
          <a:p>
            <a:r>
              <a:rPr lang="nl-NL" dirty="0" err="1"/>
              <a:t>Def</a:t>
            </a:r>
            <a:r>
              <a:rPr lang="nl-NL" dirty="0"/>
              <a:t>: wisselt in frequentie en hardheid</a:t>
            </a:r>
          </a:p>
          <a:p>
            <a:r>
              <a:rPr lang="nl-NL" dirty="0" err="1"/>
              <a:t>Vg</a:t>
            </a:r>
            <a:r>
              <a:rPr lang="nl-NL" dirty="0"/>
              <a:t>: meerdere periodes van buikpijn</a:t>
            </a:r>
          </a:p>
          <a:p>
            <a:endParaRPr lang="nl-NL" dirty="0"/>
          </a:p>
          <a:p>
            <a:r>
              <a:rPr lang="nl-NL" dirty="0"/>
              <a:t>LO: geen afwijkingen</a:t>
            </a:r>
          </a:p>
          <a:p>
            <a:r>
              <a:rPr lang="nl-NL" dirty="0"/>
              <a:t>Behandeling: uitleg, laxans en controle 3 </a:t>
            </a:r>
            <a:r>
              <a:rPr lang="nl-NL" dirty="0" err="1"/>
              <a:t>wkn</a:t>
            </a:r>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1836439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rotWithShape="1">
          <a:blip r:embed="rId2"/>
          <a:srcRect l="3284"/>
          <a:stretch/>
        </p:blipFill>
        <p:spPr>
          <a:xfrm>
            <a:off x="6143079" y="5969000"/>
            <a:ext cx="2892063" cy="820520"/>
          </a:xfrm>
          <a:prstGeom prst="rect">
            <a:avLst/>
          </a:prstGeom>
        </p:spPr>
      </p:pic>
      <p:sp>
        <p:nvSpPr>
          <p:cNvPr id="2" name="Titel 1"/>
          <p:cNvSpPr>
            <a:spLocks noGrp="1"/>
          </p:cNvSpPr>
          <p:nvPr>
            <p:ph type="title"/>
          </p:nvPr>
        </p:nvSpPr>
        <p:spPr/>
        <p:txBody>
          <a:bodyPr>
            <a:normAutofit fontScale="90000"/>
          </a:bodyPr>
          <a:lstStyle/>
          <a:p>
            <a:r>
              <a:rPr lang="nl-NL" dirty="0" err="1"/>
              <a:t>Disclosure</a:t>
            </a:r>
            <a:r>
              <a:rPr lang="nl-NL" dirty="0"/>
              <a:t> belangen spreker </a:t>
            </a:r>
            <a:br>
              <a:rPr lang="nl-NL" dirty="0"/>
            </a:br>
            <a:endParaRPr lang="nl-NL" dirty="0"/>
          </a:p>
        </p:txBody>
      </p:sp>
      <p:sp>
        <p:nvSpPr>
          <p:cNvPr id="3" name="Tijdelijke aanduiding voor inhoud 2"/>
          <p:cNvSpPr>
            <a:spLocks noGrp="1"/>
          </p:cNvSpPr>
          <p:nvPr>
            <p:ph idx="1"/>
          </p:nvPr>
        </p:nvSpPr>
        <p:spPr/>
        <p:txBody>
          <a:bodyPr>
            <a:normAutofit/>
          </a:bodyPr>
          <a:lstStyle/>
          <a:p>
            <a:r>
              <a:rPr lang="nl-NL" dirty="0"/>
              <a:t>Geen (</a:t>
            </a:r>
            <a:r>
              <a:rPr lang="nl-NL" dirty="0" err="1"/>
              <a:t>potentiële</a:t>
            </a:r>
            <a:r>
              <a:rPr lang="nl-NL" dirty="0"/>
              <a:t>) belangenverstrengeling </a:t>
            </a:r>
          </a:p>
          <a:p>
            <a:endParaRPr lang="nl-NL" dirty="0"/>
          </a:p>
          <a:p>
            <a:r>
              <a:rPr lang="nl-NL" dirty="0"/>
              <a:t>Voor bijeenkomst mogelijk relevante relaties:</a:t>
            </a:r>
          </a:p>
          <a:p>
            <a:pPr lvl="1"/>
            <a:r>
              <a:rPr lang="nl-NL" dirty="0"/>
              <a:t>Bedrijfsnamen: </a:t>
            </a:r>
            <a:r>
              <a:rPr lang="nl-NL" dirty="0" err="1"/>
              <a:t>nvt</a:t>
            </a:r>
            <a:endParaRPr lang="nl-NL" dirty="0"/>
          </a:p>
          <a:p>
            <a:pPr lvl="1"/>
            <a:r>
              <a:rPr lang="nl-NL" dirty="0"/>
              <a:t>Sponsoring of onderzoeksgeld: </a:t>
            </a:r>
            <a:r>
              <a:rPr lang="nl-NL" dirty="0" err="1"/>
              <a:t>nvt</a:t>
            </a:r>
            <a:endParaRPr lang="nl-NL" dirty="0"/>
          </a:p>
          <a:p>
            <a:pPr lvl="1"/>
            <a:r>
              <a:rPr lang="nl-NL" dirty="0"/>
              <a:t>Honorarium of andere (</a:t>
            </a:r>
            <a:r>
              <a:rPr lang="nl-NL" dirty="0" err="1"/>
              <a:t>financiële</a:t>
            </a:r>
            <a:r>
              <a:rPr lang="nl-NL" dirty="0"/>
              <a:t>) vergoeding: </a:t>
            </a:r>
            <a:r>
              <a:rPr lang="nl-NL" dirty="0" err="1"/>
              <a:t>nvt</a:t>
            </a:r>
            <a:endParaRPr lang="nl-NL" dirty="0"/>
          </a:p>
          <a:p>
            <a:pPr lvl="1"/>
            <a:r>
              <a:rPr lang="nl-NL" dirty="0"/>
              <a:t>Andere relatie, namelijk: geen</a:t>
            </a:r>
          </a:p>
        </p:txBody>
      </p:sp>
    </p:spTree>
    <p:extLst>
      <p:ext uri="{BB962C8B-B14F-4D97-AF65-F5344CB8AC3E}">
        <p14:creationId xmlns:p14="http://schemas.microsoft.com/office/powerpoint/2010/main" val="2318263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4 buikpijn </a:t>
            </a:r>
            <a:br>
              <a:rPr lang="nl-NL" dirty="0"/>
            </a:br>
            <a:r>
              <a:rPr lang="nl-NL" dirty="0"/>
              <a:t>functionele buikpijn</a:t>
            </a:r>
          </a:p>
        </p:txBody>
      </p:sp>
      <p:sp>
        <p:nvSpPr>
          <p:cNvPr id="3" name="Tijdelijke aanduiding voor inhoud 2"/>
          <p:cNvSpPr>
            <a:spLocks noGrp="1"/>
          </p:cNvSpPr>
          <p:nvPr>
            <p:ph idx="1"/>
          </p:nvPr>
        </p:nvSpPr>
        <p:spPr/>
        <p:txBody>
          <a:bodyPr/>
          <a:lstStyle/>
          <a:p>
            <a:r>
              <a:rPr lang="nl-NL" dirty="0"/>
              <a:t>Beloop</a:t>
            </a:r>
          </a:p>
          <a:p>
            <a:pPr lvl="1"/>
            <a:r>
              <a:rPr lang="nl-NL" dirty="0"/>
              <a:t>Klachten nagenoeg weg met medicatie/uitleg</a:t>
            </a:r>
          </a:p>
          <a:p>
            <a:pPr lvl="1"/>
            <a:endParaRPr lang="nl-NL" dirty="0"/>
          </a:p>
          <a:p>
            <a:pPr lvl="1"/>
            <a:r>
              <a:rPr lang="nl-NL" dirty="0"/>
              <a:t>Na enkele maanden opnieuw klachten na stoppen van medicatie -&gt; verwijzing kinderarts op verzoek</a:t>
            </a:r>
          </a:p>
          <a:p>
            <a:pPr lvl="1"/>
            <a:endParaRPr lang="nl-NL" dirty="0"/>
          </a:p>
          <a:p>
            <a:pPr lvl="1"/>
            <a:r>
              <a:rPr lang="nl-NL" dirty="0"/>
              <a:t>Diagnose: functionele buikpijn</a:t>
            </a:r>
          </a:p>
          <a:p>
            <a:pPr lvl="1"/>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1521406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4 buikpijn</a:t>
            </a:r>
            <a:br>
              <a:rPr lang="nl-NL" dirty="0"/>
            </a:br>
            <a:r>
              <a:rPr lang="nl-NL" dirty="0"/>
              <a:t>functionele buikpijn</a:t>
            </a:r>
          </a:p>
        </p:txBody>
      </p:sp>
      <p:sp>
        <p:nvSpPr>
          <p:cNvPr id="3" name="Tijdelijke aanduiding voor inhoud 2"/>
          <p:cNvSpPr>
            <a:spLocks noGrp="1"/>
          </p:cNvSpPr>
          <p:nvPr>
            <p:ph idx="1"/>
          </p:nvPr>
        </p:nvSpPr>
        <p:spPr/>
        <p:txBody>
          <a:bodyPr/>
          <a:lstStyle/>
          <a:p>
            <a:r>
              <a:rPr lang="nl-NL" dirty="0"/>
              <a:t>Geen beschadiging, ziekte of afwijking als oorzaak</a:t>
            </a:r>
          </a:p>
          <a:p>
            <a:r>
              <a:rPr lang="nl-NL" dirty="0"/>
              <a:t>Darmen gevoelig voor voeding, hormonale verandering, medicijnen of stress</a:t>
            </a:r>
          </a:p>
          <a:p>
            <a:pPr lvl="1"/>
            <a:r>
              <a:rPr lang="nl-NL" dirty="0"/>
              <a:t>Geen voortekenen van een darmziekte!</a:t>
            </a:r>
          </a:p>
          <a:p>
            <a:pPr lvl="1"/>
            <a:endParaRPr lang="nl-NL" dirty="0"/>
          </a:p>
          <a:p>
            <a:r>
              <a:rPr lang="nl-NL" dirty="0"/>
              <a:t>Beleid: voorlichting!</a:t>
            </a:r>
          </a:p>
          <a:p>
            <a:pPr lvl="2"/>
            <a:r>
              <a:rPr lang="nl-NL" dirty="0"/>
              <a:t>Klachten registratie en (eenmalige) controle</a:t>
            </a:r>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868942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5 buikpijn</a:t>
            </a:r>
          </a:p>
        </p:txBody>
      </p:sp>
      <p:sp>
        <p:nvSpPr>
          <p:cNvPr id="3" name="Tijdelijke aanduiding voor inhoud 2"/>
          <p:cNvSpPr>
            <a:spLocks noGrp="1"/>
          </p:cNvSpPr>
          <p:nvPr>
            <p:ph idx="1"/>
          </p:nvPr>
        </p:nvSpPr>
        <p:spPr/>
        <p:txBody>
          <a:bodyPr/>
          <a:lstStyle/>
          <a:p>
            <a:r>
              <a:rPr lang="nl-NL" dirty="0"/>
              <a:t>Jongen, 6 jaar, komt met oma op spreekuur</a:t>
            </a:r>
          </a:p>
          <a:p>
            <a:r>
              <a:rPr lang="nl-NL" dirty="0"/>
              <a:t>Buikpijn sinds paar weken, minder eetlust, urine ruikt vreemd volgens moeder, afgevallen?</a:t>
            </a:r>
          </a:p>
          <a:p>
            <a:endParaRPr lang="nl-NL" dirty="0"/>
          </a:p>
          <a:p>
            <a:r>
              <a:rPr lang="nl-NL" dirty="0"/>
              <a:t>Lichamelijk onderzoek:</a:t>
            </a:r>
          </a:p>
          <a:p>
            <a:pPr lvl="1"/>
            <a:r>
              <a:rPr lang="nl-NL" dirty="0" err="1"/>
              <a:t>Cachectisch</a:t>
            </a:r>
            <a:r>
              <a:rPr lang="nl-NL" dirty="0"/>
              <a:t>, bleek, verder geen afwijkingen</a:t>
            </a:r>
          </a:p>
          <a:p>
            <a:pPr marL="457200" lvl="1" indent="0">
              <a:buNone/>
            </a:pPr>
            <a:endParaRPr lang="nl-NL" dirty="0"/>
          </a:p>
          <a:p>
            <a:endParaRPr lang="nl-NL" dirty="0"/>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3551939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5 buikpijn</a:t>
            </a:r>
          </a:p>
        </p:txBody>
      </p:sp>
      <p:sp>
        <p:nvSpPr>
          <p:cNvPr id="3" name="Tijdelijke aanduiding voor inhoud 2"/>
          <p:cNvSpPr>
            <a:spLocks noGrp="1"/>
          </p:cNvSpPr>
          <p:nvPr>
            <p:ph idx="1"/>
          </p:nvPr>
        </p:nvSpPr>
        <p:spPr/>
        <p:txBody>
          <a:bodyPr/>
          <a:lstStyle/>
          <a:p>
            <a:r>
              <a:rPr lang="nl-NL" dirty="0"/>
              <a:t>Aanvullend onderzoek:</a:t>
            </a:r>
          </a:p>
          <a:p>
            <a:pPr lvl="1"/>
            <a:r>
              <a:rPr lang="nl-NL" dirty="0"/>
              <a:t>Urine: glucose +++</a:t>
            </a:r>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142256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5 buikpijn</a:t>
            </a:r>
          </a:p>
        </p:txBody>
      </p:sp>
      <p:sp>
        <p:nvSpPr>
          <p:cNvPr id="3" name="Tijdelijke aanduiding voor inhoud 2"/>
          <p:cNvSpPr>
            <a:spLocks noGrp="1"/>
          </p:cNvSpPr>
          <p:nvPr>
            <p:ph idx="1"/>
          </p:nvPr>
        </p:nvSpPr>
        <p:spPr/>
        <p:txBody>
          <a:bodyPr/>
          <a:lstStyle/>
          <a:p>
            <a:r>
              <a:rPr lang="nl-NL" dirty="0"/>
              <a:t>Aanvullend onderzoek:</a:t>
            </a:r>
          </a:p>
          <a:p>
            <a:pPr lvl="1"/>
            <a:r>
              <a:rPr lang="nl-NL" dirty="0"/>
              <a:t>Urine: glucose +++</a:t>
            </a:r>
          </a:p>
          <a:p>
            <a:pPr lvl="1"/>
            <a:r>
              <a:rPr lang="nl-NL" dirty="0"/>
              <a:t>Glucose capillair 20.2</a:t>
            </a:r>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68599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5 buikpijn</a:t>
            </a:r>
          </a:p>
        </p:txBody>
      </p:sp>
      <p:sp>
        <p:nvSpPr>
          <p:cNvPr id="3" name="Tijdelijke aanduiding voor inhoud 2"/>
          <p:cNvSpPr>
            <a:spLocks noGrp="1"/>
          </p:cNvSpPr>
          <p:nvPr>
            <p:ph idx="1"/>
          </p:nvPr>
        </p:nvSpPr>
        <p:spPr/>
        <p:txBody>
          <a:bodyPr/>
          <a:lstStyle/>
          <a:p>
            <a:r>
              <a:rPr lang="nl-NL" dirty="0"/>
              <a:t>Aanvullend onderzoek:</a:t>
            </a:r>
          </a:p>
          <a:p>
            <a:pPr lvl="1"/>
            <a:r>
              <a:rPr lang="nl-NL" dirty="0"/>
              <a:t>Urine: glucose +++</a:t>
            </a:r>
          </a:p>
          <a:p>
            <a:pPr lvl="1"/>
            <a:r>
              <a:rPr lang="nl-NL" dirty="0"/>
              <a:t>Glucose capillair 20.2</a:t>
            </a:r>
          </a:p>
          <a:p>
            <a:pPr lvl="1"/>
            <a:endParaRPr lang="nl-NL" dirty="0"/>
          </a:p>
          <a:p>
            <a:pPr lvl="1"/>
            <a:r>
              <a:rPr lang="nl-NL" dirty="0"/>
              <a:t>&gt; Diabetes Mellitus</a:t>
            </a:r>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3236599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kind met stethosco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222" y="1020172"/>
            <a:ext cx="1923143" cy="2865483"/>
          </a:xfrm>
          <a:prstGeom prst="rect">
            <a:avLst/>
          </a:prstGeom>
        </p:spPr>
      </p:pic>
      <p:sp>
        <p:nvSpPr>
          <p:cNvPr id="2" name="Titel 1"/>
          <p:cNvSpPr>
            <a:spLocks noGrp="1"/>
          </p:cNvSpPr>
          <p:nvPr>
            <p:ph type="title"/>
          </p:nvPr>
        </p:nvSpPr>
        <p:spPr/>
        <p:txBody>
          <a:bodyPr/>
          <a:lstStyle/>
          <a:p>
            <a:r>
              <a:rPr lang="nl-NL" dirty="0"/>
              <a:t>Overzicht buikpijn bij kinderen</a:t>
            </a:r>
          </a:p>
        </p:txBody>
      </p:sp>
      <p:sp>
        <p:nvSpPr>
          <p:cNvPr id="3" name="Tijdelijke aanduiding voor inhoud 2"/>
          <p:cNvSpPr>
            <a:spLocks noGrp="1"/>
          </p:cNvSpPr>
          <p:nvPr>
            <p:ph idx="1"/>
          </p:nvPr>
        </p:nvSpPr>
        <p:spPr/>
        <p:txBody>
          <a:bodyPr>
            <a:normAutofit/>
          </a:bodyPr>
          <a:lstStyle/>
          <a:p>
            <a:r>
              <a:rPr lang="nl-NL" dirty="0"/>
              <a:t>somatische oorzaak: </a:t>
            </a:r>
          </a:p>
          <a:p>
            <a:pPr lvl="1"/>
            <a:r>
              <a:rPr lang="nl-NL" dirty="0"/>
              <a:t>Abdominaal: </a:t>
            </a:r>
            <a:r>
              <a:rPr lang="nl-NL" b="1" dirty="0"/>
              <a:t>obstipatie, </a:t>
            </a:r>
            <a:r>
              <a:rPr lang="nl-NL" dirty="0"/>
              <a:t>gastro-enteritis,             </a:t>
            </a:r>
            <a:r>
              <a:rPr lang="nl-NL" dirty="0" err="1"/>
              <a:t>uwi</a:t>
            </a:r>
            <a:r>
              <a:rPr lang="nl-NL" dirty="0"/>
              <a:t>, aangeboren afwijkingen,                           </a:t>
            </a:r>
            <a:r>
              <a:rPr lang="nl-NL" dirty="0" err="1"/>
              <a:t>inflam</a:t>
            </a:r>
            <a:r>
              <a:rPr lang="nl-NL" dirty="0"/>
              <a:t>. darmziektes, buiktrauma, reflux</a:t>
            </a:r>
          </a:p>
          <a:p>
            <a:pPr lvl="1"/>
            <a:r>
              <a:rPr lang="nl-NL" dirty="0"/>
              <a:t>KNO/luchtwegen</a:t>
            </a:r>
          </a:p>
          <a:p>
            <a:pPr lvl="1"/>
            <a:r>
              <a:rPr lang="nl-NL" b="1" dirty="0"/>
              <a:t>Corpus </a:t>
            </a:r>
            <a:r>
              <a:rPr lang="nl-NL" b="1" dirty="0" err="1"/>
              <a:t>alienum</a:t>
            </a:r>
            <a:endParaRPr lang="nl-NL" b="1" dirty="0"/>
          </a:p>
          <a:p>
            <a:pPr lvl="1"/>
            <a:r>
              <a:rPr lang="nl-NL" b="1" dirty="0"/>
              <a:t>Diabetes mellitus</a:t>
            </a:r>
          </a:p>
          <a:p>
            <a:r>
              <a:rPr lang="nl-NL" b="1" dirty="0"/>
              <a:t>Functionele buikpijn, lastige eters </a:t>
            </a:r>
          </a:p>
        </p:txBody>
      </p:sp>
      <p:pic>
        <p:nvPicPr>
          <p:cNvPr id="5" name="Afbeelding 4"/>
          <p:cNvPicPr>
            <a:picLocks noChangeAspect="1"/>
          </p:cNvPicPr>
          <p:nvPr/>
        </p:nvPicPr>
        <p:blipFill rotWithShape="1">
          <a:blip r:embed="rId4"/>
          <a:srcRect l="3284"/>
          <a:stretch/>
        </p:blipFill>
        <p:spPr>
          <a:xfrm>
            <a:off x="6143079" y="5969000"/>
            <a:ext cx="2892063" cy="820520"/>
          </a:xfrm>
          <a:prstGeom prst="rect">
            <a:avLst/>
          </a:prstGeom>
        </p:spPr>
      </p:pic>
    </p:spTree>
    <p:extLst>
      <p:ext uri="{BB962C8B-B14F-4D97-AF65-F5344CB8AC3E}">
        <p14:creationId xmlns:p14="http://schemas.microsoft.com/office/powerpoint/2010/main" val="667856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Overzicht buikpijn bij kinderen</a:t>
            </a:r>
          </a:p>
        </p:txBody>
      </p:sp>
      <p:sp>
        <p:nvSpPr>
          <p:cNvPr id="3" name="Tijdelijke aanduiding voor inhoud 2"/>
          <p:cNvSpPr>
            <a:spLocks noGrp="1"/>
          </p:cNvSpPr>
          <p:nvPr>
            <p:ph idx="1"/>
          </p:nvPr>
        </p:nvSpPr>
        <p:spPr/>
        <p:txBody>
          <a:bodyPr/>
          <a:lstStyle/>
          <a:p>
            <a:r>
              <a:rPr lang="nl-NL" dirty="0"/>
              <a:t>In hoeveel procent is buikpijn bij kinderen somatisch?</a:t>
            </a:r>
          </a:p>
          <a:p>
            <a:pPr marL="0" indent="0">
              <a:buNone/>
            </a:pPr>
            <a:r>
              <a:rPr lang="nl-NL" dirty="0"/>
              <a:t>	A: 10%</a:t>
            </a:r>
          </a:p>
          <a:p>
            <a:pPr marL="0" indent="0">
              <a:buNone/>
            </a:pPr>
            <a:r>
              <a:rPr lang="nl-NL" dirty="0"/>
              <a:t>	B: 25%</a:t>
            </a:r>
          </a:p>
          <a:p>
            <a:pPr marL="0" indent="0">
              <a:buNone/>
            </a:pPr>
            <a:r>
              <a:rPr lang="nl-NL" dirty="0"/>
              <a:t>	C: 33%</a:t>
            </a:r>
          </a:p>
          <a:p>
            <a:pPr marL="0" indent="0">
              <a:buNone/>
            </a:pPr>
            <a:r>
              <a:rPr lang="nl-NL" dirty="0"/>
              <a:t>	D: 40%</a:t>
            </a:r>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1160071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Overzicht buikpijn bij kinderen</a:t>
            </a:r>
          </a:p>
        </p:txBody>
      </p:sp>
      <p:sp>
        <p:nvSpPr>
          <p:cNvPr id="3" name="Tijdelijke aanduiding voor inhoud 2"/>
          <p:cNvSpPr>
            <a:spLocks noGrp="1"/>
          </p:cNvSpPr>
          <p:nvPr>
            <p:ph idx="1"/>
          </p:nvPr>
        </p:nvSpPr>
        <p:spPr/>
        <p:txBody>
          <a:bodyPr/>
          <a:lstStyle/>
          <a:p>
            <a:r>
              <a:rPr lang="nl-NL" dirty="0"/>
              <a:t>In hoeveel procent is </a:t>
            </a:r>
            <a:r>
              <a:rPr lang="nl-NL" u="sng" dirty="0"/>
              <a:t>buikpijn</a:t>
            </a:r>
            <a:r>
              <a:rPr lang="nl-NL" dirty="0"/>
              <a:t> bij kinderen somatisch?</a:t>
            </a:r>
          </a:p>
          <a:p>
            <a:pPr marL="0" indent="0">
              <a:buNone/>
            </a:pPr>
            <a:r>
              <a:rPr lang="nl-NL" dirty="0"/>
              <a:t>	</a:t>
            </a:r>
            <a:r>
              <a:rPr lang="nl-NL" b="1" dirty="0"/>
              <a:t>A: 10%</a:t>
            </a:r>
          </a:p>
          <a:p>
            <a:pPr marL="0" indent="0">
              <a:buNone/>
            </a:pPr>
            <a:r>
              <a:rPr lang="nl-NL" dirty="0"/>
              <a:t>	B: 25%</a:t>
            </a:r>
          </a:p>
          <a:p>
            <a:pPr marL="0" indent="0">
              <a:buNone/>
            </a:pPr>
            <a:r>
              <a:rPr lang="nl-NL" dirty="0"/>
              <a:t>	C: 33%</a:t>
            </a:r>
          </a:p>
          <a:p>
            <a:pPr marL="0" indent="0">
              <a:buNone/>
            </a:pPr>
            <a:r>
              <a:rPr lang="nl-NL" dirty="0"/>
              <a:t>	D: 40%</a:t>
            </a:r>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2395055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nl-NL" dirty="0"/>
          </a:p>
        </p:txBody>
      </p:sp>
      <p:sp>
        <p:nvSpPr>
          <p:cNvPr id="3" name="Tijdelijke aanduiding voor inhoud 2"/>
          <p:cNvSpPr>
            <a:spLocks noGrp="1"/>
          </p:cNvSpPr>
          <p:nvPr>
            <p:ph idx="1"/>
          </p:nvPr>
        </p:nvSpPr>
        <p:spPr/>
        <p:txBody>
          <a:bodyPr/>
          <a:lstStyle/>
          <a:p>
            <a:pPr marL="0" indent="0">
              <a:buNone/>
            </a:pPr>
            <a:endParaRPr lang="nl-NL" dirty="0"/>
          </a:p>
          <a:p>
            <a:pPr marL="0" indent="0">
              <a:buNone/>
            </a:pPr>
            <a:r>
              <a:rPr lang="nl-NL" sz="3600" dirty="0"/>
              <a:t>		</a:t>
            </a:r>
          </a:p>
          <a:p>
            <a:pPr marL="0" indent="0" algn="ctr">
              <a:buNone/>
            </a:pPr>
            <a:r>
              <a:rPr lang="nl-NL" sz="3600" dirty="0"/>
              <a:t>Casuïstiek over hoofdpijn bij kinderen</a:t>
            </a:r>
          </a:p>
          <a:p>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3486439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Inhoud</a:t>
            </a:r>
          </a:p>
        </p:txBody>
      </p:sp>
      <p:sp>
        <p:nvSpPr>
          <p:cNvPr id="3" name="Tijdelijke aanduiding voor inhoud 2"/>
          <p:cNvSpPr>
            <a:spLocks noGrp="1"/>
          </p:cNvSpPr>
          <p:nvPr>
            <p:ph idx="1"/>
          </p:nvPr>
        </p:nvSpPr>
        <p:spPr>
          <a:xfrm>
            <a:off x="457200" y="1600200"/>
            <a:ext cx="8577942" cy="4525963"/>
          </a:xfrm>
        </p:spPr>
        <p:txBody>
          <a:bodyPr/>
          <a:lstStyle/>
          <a:p>
            <a:r>
              <a:rPr lang="nl-NL" dirty="0"/>
              <a:t>Casuïstiek over buikklachten bij kinderen</a:t>
            </a:r>
          </a:p>
          <a:p>
            <a:endParaRPr lang="nl-NL" dirty="0"/>
          </a:p>
          <a:p>
            <a:r>
              <a:rPr lang="nl-NL" dirty="0"/>
              <a:t>Casuïstiek over hoofdpijn bij kinderen</a:t>
            </a:r>
          </a:p>
          <a:p>
            <a:endParaRPr lang="nl-NL" dirty="0"/>
          </a:p>
          <a:p>
            <a:r>
              <a:rPr lang="nl-NL" dirty="0"/>
              <a:t>Casuïstiek over urogenitale klachten bij kinderen</a:t>
            </a:r>
          </a:p>
        </p:txBody>
      </p:sp>
      <p:pic>
        <p:nvPicPr>
          <p:cNvPr id="5" name="Afbeelding 4"/>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4082318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Casus 1 hoofdpijn</a:t>
            </a:r>
          </a:p>
        </p:txBody>
      </p:sp>
      <p:sp>
        <p:nvSpPr>
          <p:cNvPr id="3" name="Tijdelijke aanduiding voor inhoud 2"/>
          <p:cNvSpPr>
            <a:spLocks noGrp="1"/>
          </p:cNvSpPr>
          <p:nvPr>
            <p:ph idx="1"/>
          </p:nvPr>
        </p:nvSpPr>
        <p:spPr/>
        <p:txBody>
          <a:bodyPr>
            <a:normAutofit fontScale="92500" lnSpcReduction="20000"/>
          </a:bodyPr>
          <a:lstStyle/>
          <a:p>
            <a:r>
              <a:rPr lang="nl-NL" dirty="0"/>
              <a:t>Meisje ,17 jaar, op HAP</a:t>
            </a:r>
          </a:p>
          <a:p>
            <a:r>
              <a:rPr lang="nl-NL" dirty="0"/>
              <a:t>Per acuut ontstane hoofdpijn tijdens neussnuiten, continu sinds 1 dag, 2 maal gebraakt, niet houdingsafhankelijk</a:t>
            </a:r>
          </a:p>
          <a:p>
            <a:endParaRPr lang="nl-NL" dirty="0"/>
          </a:p>
          <a:p>
            <a:r>
              <a:rPr lang="nl-NL" dirty="0" err="1"/>
              <a:t>Vg</a:t>
            </a:r>
            <a:r>
              <a:rPr lang="nl-NL" dirty="0"/>
              <a:t>: juveniele reuma, </a:t>
            </a:r>
            <a:r>
              <a:rPr lang="nl-NL" dirty="0" err="1"/>
              <a:t>conversieve</a:t>
            </a:r>
            <a:r>
              <a:rPr lang="nl-NL" dirty="0"/>
              <a:t> parese linker arm</a:t>
            </a:r>
          </a:p>
          <a:p>
            <a:endParaRPr lang="nl-NL" dirty="0"/>
          </a:p>
          <a:p>
            <a:r>
              <a:rPr lang="nl-NL" dirty="0"/>
              <a:t>Nu bij LO: fotofobie en braakneiging, bij palpatie pijnlijke nekspieren, verder geen afwijkingen </a:t>
            </a:r>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1173234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1 hoofdpijn</a:t>
            </a:r>
          </a:p>
        </p:txBody>
      </p:sp>
      <p:sp>
        <p:nvSpPr>
          <p:cNvPr id="3" name="Tijdelijke aanduiding voor inhoud 2"/>
          <p:cNvSpPr>
            <a:spLocks noGrp="1"/>
          </p:cNvSpPr>
          <p:nvPr>
            <p:ph idx="1"/>
          </p:nvPr>
        </p:nvSpPr>
        <p:spPr/>
        <p:txBody>
          <a:bodyPr/>
          <a:lstStyle/>
          <a:p>
            <a:r>
              <a:rPr lang="nl-NL" dirty="0"/>
              <a:t>Wat zou er aan de hand zijn?</a:t>
            </a:r>
          </a:p>
          <a:p>
            <a:pPr marL="971550" lvl="1" indent="-514350">
              <a:buFont typeface="+mj-lt"/>
              <a:buAutoNum type="alphaUcPeriod"/>
            </a:pPr>
            <a:r>
              <a:rPr lang="nl-NL" dirty="0"/>
              <a:t>Migraine</a:t>
            </a:r>
          </a:p>
          <a:p>
            <a:pPr marL="971550" lvl="1" indent="-514350">
              <a:buFont typeface="+mj-lt"/>
              <a:buAutoNum type="alphaUcPeriod"/>
            </a:pPr>
            <a:r>
              <a:rPr lang="nl-NL" dirty="0"/>
              <a:t>SAB/sinustrombose/intracerebrale pathologie</a:t>
            </a:r>
          </a:p>
          <a:p>
            <a:pPr marL="971550" lvl="1" indent="-514350">
              <a:buFont typeface="+mj-lt"/>
              <a:buAutoNum type="alphaUcPeriod"/>
            </a:pPr>
            <a:r>
              <a:rPr lang="nl-NL" dirty="0"/>
              <a:t>Sinusitis of andere virusinfecties</a:t>
            </a:r>
          </a:p>
          <a:p>
            <a:pPr marL="971550" lvl="1" indent="-514350">
              <a:buFont typeface="+mj-lt"/>
              <a:buAutoNum type="alphaUcPeriod"/>
            </a:pPr>
            <a:r>
              <a:rPr lang="nl-NL" dirty="0"/>
              <a:t>Spanningshoofdpijn</a:t>
            </a:r>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144078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1 hoofdpijn</a:t>
            </a:r>
          </a:p>
        </p:txBody>
      </p:sp>
      <p:sp>
        <p:nvSpPr>
          <p:cNvPr id="3" name="Tijdelijke aanduiding voor inhoud 2"/>
          <p:cNvSpPr>
            <a:spLocks noGrp="1"/>
          </p:cNvSpPr>
          <p:nvPr>
            <p:ph idx="1"/>
          </p:nvPr>
        </p:nvSpPr>
        <p:spPr/>
        <p:txBody>
          <a:bodyPr/>
          <a:lstStyle/>
          <a:p>
            <a:r>
              <a:rPr lang="nl-NL" dirty="0"/>
              <a:t>Wat zou er aan de hand zijn?</a:t>
            </a:r>
          </a:p>
          <a:p>
            <a:pPr marL="971550" lvl="1" indent="-514350">
              <a:buFont typeface="+mj-lt"/>
              <a:buAutoNum type="alphaUcPeriod"/>
            </a:pPr>
            <a:r>
              <a:rPr lang="nl-NL" dirty="0"/>
              <a:t>Migraine</a:t>
            </a:r>
          </a:p>
          <a:p>
            <a:pPr marL="971550" lvl="1" indent="-514350">
              <a:buFont typeface="+mj-lt"/>
              <a:buAutoNum type="alphaUcPeriod"/>
            </a:pPr>
            <a:r>
              <a:rPr lang="nl-NL" b="1" dirty="0"/>
              <a:t>SAB/sinustrombose/intracerebrale pathologie</a:t>
            </a:r>
          </a:p>
          <a:p>
            <a:pPr marL="971550" lvl="1" indent="-514350">
              <a:buFont typeface="+mj-lt"/>
              <a:buAutoNum type="alphaUcPeriod"/>
            </a:pPr>
            <a:r>
              <a:rPr lang="nl-NL" dirty="0"/>
              <a:t>Sinusitis of andere virusinfecties</a:t>
            </a:r>
          </a:p>
          <a:p>
            <a:pPr marL="971550" lvl="1" indent="-514350">
              <a:buFont typeface="+mj-lt"/>
              <a:buAutoNum type="alphaUcPeriod"/>
            </a:pPr>
            <a:r>
              <a:rPr lang="nl-NL" dirty="0"/>
              <a:t>Spanningshoofdpijn</a:t>
            </a:r>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4126512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Alarmsymptomen hoofdpijn</a:t>
            </a:r>
          </a:p>
        </p:txBody>
      </p:sp>
      <p:sp>
        <p:nvSpPr>
          <p:cNvPr id="3" name="Tijdelijke aanduiding voor inhoud 2"/>
          <p:cNvSpPr>
            <a:spLocks noGrp="1"/>
          </p:cNvSpPr>
          <p:nvPr>
            <p:ph idx="1"/>
          </p:nvPr>
        </p:nvSpPr>
        <p:spPr>
          <a:xfrm>
            <a:off x="457200" y="1443645"/>
            <a:ext cx="8229600" cy="5062106"/>
          </a:xfrm>
        </p:spPr>
        <p:txBody>
          <a:bodyPr>
            <a:normAutofit fontScale="85000" lnSpcReduction="10000"/>
          </a:bodyPr>
          <a:lstStyle/>
          <a:p>
            <a:r>
              <a:rPr lang="nl-NL" dirty="0"/>
              <a:t>Hoofdpijn &lt; 6 jaar</a:t>
            </a:r>
          </a:p>
          <a:p>
            <a:r>
              <a:rPr lang="nl-NL" dirty="0"/>
              <a:t>Achterstand in groei</a:t>
            </a:r>
          </a:p>
          <a:p>
            <a:r>
              <a:rPr lang="nl-NL" dirty="0" err="1"/>
              <a:t>Peracute</a:t>
            </a:r>
            <a:r>
              <a:rPr lang="nl-NL" dirty="0"/>
              <a:t> hoofdpijn</a:t>
            </a:r>
          </a:p>
          <a:p>
            <a:r>
              <a:rPr lang="nl-NL" dirty="0"/>
              <a:t>Progressieve schedelgroei</a:t>
            </a:r>
          </a:p>
          <a:p>
            <a:r>
              <a:rPr lang="nl-NL" dirty="0"/>
              <a:t>Neurologische uitval</a:t>
            </a:r>
          </a:p>
          <a:p>
            <a:r>
              <a:rPr lang="nl-NL" dirty="0"/>
              <a:t>Ochtendbraken</a:t>
            </a:r>
          </a:p>
          <a:p>
            <a:r>
              <a:rPr lang="nl-NL" dirty="0"/>
              <a:t>Hoofdpijn bij drukverhoging en houdingsverandering</a:t>
            </a:r>
          </a:p>
          <a:p>
            <a:r>
              <a:rPr lang="nl-NL" dirty="0"/>
              <a:t>Uitsluitend </a:t>
            </a:r>
            <a:r>
              <a:rPr lang="nl-NL" dirty="0" err="1"/>
              <a:t>occipitale</a:t>
            </a:r>
            <a:r>
              <a:rPr lang="nl-NL" dirty="0"/>
              <a:t> hoofdpijn</a:t>
            </a:r>
          </a:p>
          <a:p>
            <a:r>
              <a:rPr lang="nl-NL" dirty="0"/>
              <a:t>Progressie van ernst in </a:t>
            </a:r>
            <a:r>
              <a:rPr lang="nl-NL" dirty="0" err="1"/>
              <a:t>wkn</a:t>
            </a:r>
            <a:r>
              <a:rPr lang="nl-NL" dirty="0"/>
              <a:t> tot </a:t>
            </a:r>
            <a:r>
              <a:rPr lang="nl-NL" dirty="0" err="1"/>
              <a:t>mnd</a:t>
            </a:r>
            <a:endParaRPr lang="nl-NL" dirty="0"/>
          </a:p>
          <a:p>
            <a:r>
              <a:rPr lang="nl-NL" dirty="0"/>
              <a:t>Verandering in gedrag en schoolprestaties</a:t>
            </a:r>
          </a:p>
          <a:p>
            <a:r>
              <a:rPr lang="nl-NL" dirty="0"/>
              <a:t>Epileptische insulten</a:t>
            </a:r>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1652318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Alarmsymptomen hoofdpijn</a:t>
            </a:r>
          </a:p>
        </p:txBody>
      </p:sp>
      <p:sp>
        <p:nvSpPr>
          <p:cNvPr id="3" name="Tijdelijke aanduiding voor inhoud 2"/>
          <p:cNvSpPr>
            <a:spLocks noGrp="1"/>
          </p:cNvSpPr>
          <p:nvPr>
            <p:ph idx="1"/>
          </p:nvPr>
        </p:nvSpPr>
        <p:spPr>
          <a:xfrm>
            <a:off x="457200" y="1443645"/>
            <a:ext cx="8229600" cy="5062106"/>
          </a:xfrm>
        </p:spPr>
        <p:txBody>
          <a:bodyPr>
            <a:normAutofit fontScale="85000" lnSpcReduction="10000"/>
          </a:bodyPr>
          <a:lstStyle/>
          <a:p>
            <a:r>
              <a:rPr lang="nl-NL" dirty="0"/>
              <a:t>Hoofdpijn &lt; 6 jaar</a:t>
            </a:r>
          </a:p>
          <a:p>
            <a:r>
              <a:rPr lang="nl-NL" dirty="0"/>
              <a:t>Achterstand in groei</a:t>
            </a:r>
          </a:p>
          <a:p>
            <a:r>
              <a:rPr lang="nl-NL" b="1" dirty="0" err="1"/>
              <a:t>Peracute</a:t>
            </a:r>
            <a:r>
              <a:rPr lang="nl-NL" b="1" dirty="0"/>
              <a:t> hoofdpijn</a:t>
            </a:r>
          </a:p>
          <a:p>
            <a:r>
              <a:rPr lang="nl-NL" dirty="0"/>
              <a:t>Progressieve schedelgroei</a:t>
            </a:r>
          </a:p>
          <a:p>
            <a:r>
              <a:rPr lang="nl-NL" dirty="0"/>
              <a:t>Neurologische uitval</a:t>
            </a:r>
          </a:p>
          <a:p>
            <a:r>
              <a:rPr lang="nl-NL" dirty="0"/>
              <a:t>Ochtendbraken</a:t>
            </a:r>
          </a:p>
          <a:p>
            <a:r>
              <a:rPr lang="nl-NL" b="1" dirty="0"/>
              <a:t>Hoofdpijn bij drukverhoging en houdingsverandering</a:t>
            </a:r>
          </a:p>
          <a:p>
            <a:r>
              <a:rPr lang="nl-NL" dirty="0"/>
              <a:t>Uitsluitend </a:t>
            </a:r>
            <a:r>
              <a:rPr lang="nl-NL" dirty="0" err="1"/>
              <a:t>occipitale</a:t>
            </a:r>
            <a:r>
              <a:rPr lang="nl-NL" dirty="0"/>
              <a:t> hoofdpijn</a:t>
            </a:r>
          </a:p>
          <a:p>
            <a:r>
              <a:rPr lang="nl-NL" dirty="0"/>
              <a:t>Progressie van ernst in </a:t>
            </a:r>
            <a:r>
              <a:rPr lang="nl-NL" dirty="0" err="1"/>
              <a:t>wkn</a:t>
            </a:r>
            <a:r>
              <a:rPr lang="nl-NL" dirty="0"/>
              <a:t> tot </a:t>
            </a:r>
            <a:r>
              <a:rPr lang="nl-NL" dirty="0" err="1"/>
              <a:t>mnd</a:t>
            </a:r>
            <a:endParaRPr lang="nl-NL" dirty="0"/>
          </a:p>
          <a:p>
            <a:r>
              <a:rPr lang="nl-NL" dirty="0"/>
              <a:t>Verandering in gedrag en schoolprestaties</a:t>
            </a:r>
          </a:p>
          <a:p>
            <a:r>
              <a:rPr lang="nl-NL" dirty="0"/>
              <a:t>Epileptische insulten</a:t>
            </a:r>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1464235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1 hoofdpijn</a:t>
            </a:r>
            <a:br>
              <a:rPr lang="nl-NL" dirty="0"/>
            </a:br>
            <a:r>
              <a:rPr lang="nl-NL" dirty="0"/>
              <a:t>sinustrombose</a:t>
            </a:r>
          </a:p>
        </p:txBody>
      </p:sp>
      <p:sp>
        <p:nvSpPr>
          <p:cNvPr id="3" name="Tijdelijke aanduiding voor inhoud 2"/>
          <p:cNvSpPr>
            <a:spLocks noGrp="1"/>
          </p:cNvSpPr>
          <p:nvPr>
            <p:ph idx="1"/>
          </p:nvPr>
        </p:nvSpPr>
        <p:spPr>
          <a:xfrm>
            <a:off x="457200" y="1400098"/>
            <a:ext cx="8229600" cy="5257800"/>
          </a:xfrm>
        </p:spPr>
        <p:txBody>
          <a:bodyPr>
            <a:normAutofit fontScale="77500" lnSpcReduction="20000"/>
          </a:bodyPr>
          <a:lstStyle/>
          <a:p>
            <a:r>
              <a:rPr lang="nl-NL" dirty="0"/>
              <a:t>Trombose van het cerebrale veneuze systeem </a:t>
            </a:r>
          </a:p>
          <a:p>
            <a:r>
              <a:rPr lang="nl-NL" dirty="0"/>
              <a:t>7 per 1.000.000/jaar </a:t>
            </a:r>
          </a:p>
          <a:p>
            <a:pPr lvl="1"/>
            <a:r>
              <a:rPr lang="nl-NL" dirty="0"/>
              <a:t>vaak gemist en </a:t>
            </a:r>
            <a:r>
              <a:rPr lang="nl-NL" dirty="0" err="1"/>
              <a:t>onderdiagnostiek</a:t>
            </a:r>
            <a:endParaRPr lang="nl-NL" dirty="0"/>
          </a:p>
          <a:p>
            <a:r>
              <a:rPr lang="nl-NL" dirty="0"/>
              <a:t>jongvolwassenen (v&gt;m) en kinderen (v=m)</a:t>
            </a:r>
          </a:p>
          <a:p>
            <a:r>
              <a:rPr lang="nl-NL" dirty="0"/>
              <a:t>90% v/d </a:t>
            </a:r>
            <a:r>
              <a:rPr lang="nl-NL" dirty="0" err="1"/>
              <a:t>ptn</a:t>
            </a:r>
            <a:r>
              <a:rPr lang="nl-NL" dirty="0"/>
              <a:t> heeft acute hoofdpijn met scala aan neurologische uitval</a:t>
            </a:r>
          </a:p>
          <a:p>
            <a:r>
              <a:rPr lang="nl-NL" dirty="0"/>
              <a:t>Risicofactoren:</a:t>
            </a:r>
          </a:p>
          <a:p>
            <a:pPr lvl="1"/>
            <a:r>
              <a:rPr lang="nl-NL" dirty="0"/>
              <a:t>Erfelijke stollingsstoornissen </a:t>
            </a:r>
          </a:p>
          <a:p>
            <a:pPr lvl="1"/>
            <a:r>
              <a:rPr lang="nl-NL" dirty="0"/>
              <a:t>Verworven stollingsstoornissen</a:t>
            </a:r>
          </a:p>
          <a:p>
            <a:pPr lvl="1"/>
            <a:r>
              <a:rPr lang="nl-NL" dirty="0"/>
              <a:t>Systemische inflammatoire aandoeningen</a:t>
            </a:r>
          </a:p>
          <a:p>
            <a:pPr lvl="1"/>
            <a:r>
              <a:rPr lang="nl-NL" dirty="0"/>
              <a:t>Zwangerschap (met name in het laatste trimester) en kraambed</a:t>
            </a:r>
          </a:p>
          <a:p>
            <a:pPr lvl="1"/>
            <a:r>
              <a:rPr lang="nl-NL" dirty="0"/>
              <a:t>Gebruik OAC</a:t>
            </a:r>
          </a:p>
          <a:p>
            <a:pPr lvl="1"/>
            <a:r>
              <a:rPr lang="nl-NL" dirty="0"/>
              <a:t>Lokaal trauma</a:t>
            </a:r>
          </a:p>
          <a:p>
            <a:pPr lvl="1"/>
            <a:r>
              <a:rPr lang="nl-NL" dirty="0"/>
              <a:t>Lokale infecties</a:t>
            </a:r>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3397357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Overzicht hoofdpijn bij kinderen</a:t>
            </a:r>
          </a:p>
        </p:txBody>
      </p:sp>
      <p:sp>
        <p:nvSpPr>
          <p:cNvPr id="3" name="Tijdelijke aanduiding voor inhoud 2"/>
          <p:cNvSpPr>
            <a:spLocks noGrp="1"/>
          </p:cNvSpPr>
          <p:nvPr>
            <p:ph idx="1"/>
          </p:nvPr>
        </p:nvSpPr>
        <p:spPr/>
        <p:txBody>
          <a:bodyPr>
            <a:normAutofit fontScale="70000" lnSpcReduction="20000"/>
          </a:bodyPr>
          <a:lstStyle/>
          <a:p>
            <a:r>
              <a:rPr lang="nl-NL" dirty="0"/>
              <a:t>Acuut:</a:t>
            </a:r>
          </a:p>
          <a:p>
            <a:pPr lvl="1"/>
            <a:r>
              <a:rPr lang="nl-NL" dirty="0"/>
              <a:t>Virusinfecties</a:t>
            </a:r>
          </a:p>
          <a:p>
            <a:pPr lvl="1"/>
            <a:r>
              <a:rPr lang="nl-NL" dirty="0"/>
              <a:t>Meningitis</a:t>
            </a:r>
          </a:p>
          <a:p>
            <a:pPr lvl="1"/>
            <a:r>
              <a:rPr lang="nl-NL" dirty="0"/>
              <a:t>SAB/sinustrombose</a:t>
            </a:r>
          </a:p>
          <a:p>
            <a:pPr lvl="1"/>
            <a:r>
              <a:rPr lang="nl-NL" dirty="0"/>
              <a:t>Trauma</a:t>
            </a:r>
          </a:p>
          <a:p>
            <a:endParaRPr lang="nl-NL" dirty="0"/>
          </a:p>
          <a:p>
            <a:r>
              <a:rPr lang="nl-NL" dirty="0"/>
              <a:t>Recidiverend hoofdpijn:</a:t>
            </a:r>
          </a:p>
          <a:p>
            <a:pPr lvl="1"/>
            <a:r>
              <a:rPr lang="nl-NL" dirty="0"/>
              <a:t>Migraine</a:t>
            </a:r>
          </a:p>
          <a:p>
            <a:pPr lvl="1"/>
            <a:r>
              <a:rPr lang="nl-NL" dirty="0"/>
              <a:t>Spanningshoofdpijn</a:t>
            </a:r>
          </a:p>
          <a:p>
            <a:endParaRPr lang="nl-NL" dirty="0"/>
          </a:p>
          <a:p>
            <a:r>
              <a:rPr lang="nl-NL" dirty="0"/>
              <a:t>Chronische hoofdpijn:</a:t>
            </a:r>
          </a:p>
          <a:p>
            <a:pPr lvl="1"/>
            <a:r>
              <a:rPr lang="nl-NL" dirty="0"/>
              <a:t>Medicatie-afhankelijke hoofdpijn</a:t>
            </a:r>
          </a:p>
          <a:p>
            <a:pPr lvl="1"/>
            <a:r>
              <a:rPr lang="nl-NL" dirty="0"/>
              <a:t>Visusproblemen</a:t>
            </a:r>
          </a:p>
          <a:p>
            <a:pPr lvl="1"/>
            <a:r>
              <a:rPr lang="nl-NL" dirty="0"/>
              <a:t>Intracerebrale pathologie</a:t>
            </a:r>
          </a:p>
        </p:txBody>
      </p:sp>
      <p:pic>
        <p:nvPicPr>
          <p:cNvPr id="4" name="Afbeelding 3"/>
          <p:cNvPicPr>
            <a:picLocks noChangeAspect="1"/>
          </p:cNvPicPr>
          <p:nvPr/>
        </p:nvPicPr>
        <p:blipFill>
          <a:blip r:embed="rId3"/>
          <a:stretch>
            <a:fillRect/>
          </a:stretch>
        </p:blipFill>
        <p:spPr>
          <a:xfrm>
            <a:off x="5486400" y="2108200"/>
            <a:ext cx="1828800" cy="2628900"/>
          </a:xfrm>
          <a:prstGeom prst="rect">
            <a:avLst/>
          </a:prstGeom>
        </p:spPr>
      </p:pic>
      <p:pic>
        <p:nvPicPr>
          <p:cNvPr id="5" name="Afbeelding 4"/>
          <p:cNvPicPr>
            <a:picLocks noChangeAspect="1"/>
          </p:cNvPicPr>
          <p:nvPr/>
        </p:nvPicPr>
        <p:blipFill rotWithShape="1">
          <a:blip r:embed="rId4"/>
          <a:srcRect l="3284"/>
          <a:stretch/>
        </p:blipFill>
        <p:spPr>
          <a:xfrm>
            <a:off x="6143079" y="5969000"/>
            <a:ext cx="2892063" cy="820520"/>
          </a:xfrm>
          <a:prstGeom prst="rect">
            <a:avLst/>
          </a:prstGeom>
        </p:spPr>
      </p:pic>
    </p:spTree>
    <p:extLst>
      <p:ext uri="{BB962C8B-B14F-4D97-AF65-F5344CB8AC3E}">
        <p14:creationId xmlns:p14="http://schemas.microsoft.com/office/powerpoint/2010/main" val="851247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Casus 2 hoofdpijn</a:t>
            </a:r>
          </a:p>
        </p:txBody>
      </p:sp>
      <p:sp>
        <p:nvSpPr>
          <p:cNvPr id="3" name="Tijdelijke aanduiding voor inhoud 2"/>
          <p:cNvSpPr>
            <a:spLocks noGrp="1"/>
          </p:cNvSpPr>
          <p:nvPr>
            <p:ph idx="1"/>
          </p:nvPr>
        </p:nvSpPr>
        <p:spPr/>
        <p:txBody>
          <a:bodyPr>
            <a:normAutofit lnSpcReduction="10000"/>
          </a:bodyPr>
          <a:lstStyle/>
          <a:p>
            <a:r>
              <a:rPr lang="nl-NL" dirty="0"/>
              <a:t>Jongen, 13 jaar komt met moeder</a:t>
            </a:r>
          </a:p>
          <a:p>
            <a:r>
              <a:rPr lang="nl-NL" dirty="0"/>
              <a:t>Brugklas havo/vwo</a:t>
            </a:r>
          </a:p>
          <a:p>
            <a:r>
              <a:rPr lang="nl-NL" dirty="0"/>
              <a:t>Hoofdpijn aanvallen sinds 2 maanden, 2x per maand, gaat in bed liggen, heeft vooraf aura</a:t>
            </a:r>
          </a:p>
          <a:p>
            <a:endParaRPr lang="nl-NL" dirty="0"/>
          </a:p>
          <a:p>
            <a:r>
              <a:rPr lang="nl-NL" dirty="0"/>
              <a:t>VG: migraine rond 6-8 jaar, daarna 1x per jaar</a:t>
            </a:r>
          </a:p>
          <a:p>
            <a:endParaRPr lang="nl-NL" dirty="0"/>
          </a:p>
          <a:p>
            <a:r>
              <a:rPr lang="nl-NL" dirty="0"/>
              <a:t>Lichamelijk onderzoek: geen afwijkingen</a:t>
            </a:r>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2973467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2 hoofdpijn</a:t>
            </a:r>
            <a:br>
              <a:rPr lang="nl-NL" dirty="0"/>
            </a:br>
            <a:r>
              <a:rPr lang="nl-NL" dirty="0"/>
              <a:t>migraine</a:t>
            </a:r>
          </a:p>
        </p:txBody>
      </p:sp>
      <p:sp>
        <p:nvSpPr>
          <p:cNvPr id="3" name="Tijdelijke aanduiding voor inhoud 2"/>
          <p:cNvSpPr>
            <a:spLocks noGrp="1"/>
          </p:cNvSpPr>
          <p:nvPr>
            <p:ph idx="1"/>
          </p:nvPr>
        </p:nvSpPr>
        <p:spPr/>
        <p:txBody>
          <a:bodyPr>
            <a:normAutofit/>
          </a:bodyPr>
          <a:lstStyle/>
          <a:p>
            <a:r>
              <a:rPr lang="nl-NL" dirty="0"/>
              <a:t>Vanaf 6 jaar</a:t>
            </a:r>
          </a:p>
          <a:p>
            <a:r>
              <a:rPr lang="nl-NL" dirty="0"/>
              <a:t>10-14 jarigen      &gt;</a:t>
            </a:r>
          </a:p>
          <a:p>
            <a:r>
              <a:rPr lang="nl-NL" dirty="0"/>
              <a:t>Kortere aanval dan bij volwassenen (1-12u)</a:t>
            </a:r>
          </a:p>
          <a:p>
            <a:r>
              <a:rPr lang="nl-NL" dirty="0"/>
              <a:t>20% heeft aura vooraf</a:t>
            </a:r>
          </a:p>
          <a:p>
            <a:r>
              <a:rPr lang="nl-NL" dirty="0"/>
              <a:t>Vaak geen fotofobie of misselijkheid</a:t>
            </a:r>
          </a:p>
          <a:p>
            <a:r>
              <a:rPr lang="nl-NL" dirty="0"/>
              <a:t>Belemmerend in functioneren</a:t>
            </a:r>
          </a:p>
          <a:p>
            <a:endParaRPr lang="nl-NL" dirty="0"/>
          </a:p>
          <a:p>
            <a:endParaRPr lang="nl-NL" dirty="0"/>
          </a:p>
        </p:txBody>
      </p:sp>
      <p:pic>
        <p:nvPicPr>
          <p:cNvPr id="4" name="Afbeelding 3" descr="fema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976" y="2361510"/>
            <a:ext cx="439803" cy="439803"/>
          </a:xfrm>
          <a:prstGeom prst="rect">
            <a:avLst/>
          </a:prstGeom>
        </p:spPr>
      </p:pic>
      <p:pic>
        <p:nvPicPr>
          <p:cNvPr id="5" name="Afbeelding 4" descr="ma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8357" y="2199500"/>
            <a:ext cx="498371" cy="498371"/>
          </a:xfrm>
          <a:prstGeom prst="rect">
            <a:avLst/>
          </a:prstGeom>
        </p:spPr>
      </p:pic>
      <p:pic>
        <p:nvPicPr>
          <p:cNvPr id="7" name="Afbeelding 6"/>
          <p:cNvPicPr>
            <a:picLocks noChangeAspect="1"/>
          </p:cNvPicPr>
          <p:nvPr/>
        </p:nvPicPr>
        <p:blipFill rotWithShape="1">
          <a:blip r:embed="rId5"/>
          <a:srcRect l="3284"/>
          <a:stretch/>
        </p:blipFill>
        <p:spPr>
          <a:xfrm>
            <a:off x="6143079" y="5969000"/>
            <a:ext cx="2892063" cy="820520"/>
          </a:xfrm>
          <a:prstGeom prst="rect">
            <a:avLst/>
          </a:prstGeom>
        </p:spPr>
      </p:pic>
    </p:spTree>
    <p:extLst>
      <p:ext uri="{BB962C8B-B14F-4D97-AF65-F5344CB8AC3E}">
        <p14:creationId xmlns:p14="http://schemas.microsoft.com/office/powerpoint/2010/main" val="1982931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2 hoofdpijn</a:t>
            </a:r>
            <a:br>
              <a:rPr lang="nl-NL" dirty="0"/>
            </a:br>
            <a:r>
              <a:rPr lang="nl-NL" dirty="0"/>
              <a:t>migraine</a:t>
            </a:r>
          </a:p>
        </p:txBody>
      </p:sp>
      <p:sp>
        <p:nvSpPr>
          <p:cNvPr id="3" name="Tijdelijke aanduiding voor inhoud 2"/>
          <p:cNvSpPr>
            <a:spLocks noGrp="1"/>
          </p:cNvSpPr>
          <p:nvPr>
            <p:ph idx="1"/>
          </p:nvPr>
        </p:nvSpPr>
        <p:spPr>
          <a:xfrm>
            <a:off x="457200" y="1600200"/>
            <a:ext cx="8229600" cy="5189320"/>
          </a:xfrm>
        </p:spPr>
        <p:txBody>
          <a:bodyPr>
            <a:normAutofit/>
          </a:bodyPr>
          <a:lstStyle/>
          <a:p>
            <a:r>
              <a:rPr lang="nl-NL" dirty="0"/>
              <a:t>Beleid:</a:t>
            </a:r>
          </a:p>
          <a:p>
            <a:pPr lvl="1"/>
            <a:r>
              <a:rPr lang="nl-NL" dirty="0"/>
              <a:t>Uitleg</a:t>
            </a:r>
          </a:p>
          <a:p>
            <a:pPr lvl="1"/>
            <a:r>
              <a:rPr lang="nl-NL" dirty="0"/>
              <a:t>Hoofdpijn dagboek bijhouden</a:t>
            </a:r>
          </a:p>
          <a:p>
            <a:pPr lvl="1"/>
            <a:r>
              <a:rPr lang="nl-NL" dirty="0"/>
              <a:t>Pijnstilling middels: </a:t>
            </a:r>
          </a:p>
          <a:p>
            <a:pPr lvl="2"/>
            <a:r>
              <a:rPr lang="nl-NL" dirty="0"/>
              <a:t>Paracetamol 15mg/kg (max 1g/dosis of 4g/ dag)</a:t>
            </a:r>
          </a:p>
          <a:p>
            <a:pPr lvl="2"/>
            <a:r>
              <a:rPr lang="nl-NL" dirty="0"/>
              <a:t>Ibuprofen 10 mg/kg (max: 800 mg/dosis of 2400 mg/dag) </a:t>
            </a:r>
          </a:p>
          <a:p>
            <a:pPr lvl="2"/>
            <a:r>
              <a:rPr lang="nl-NL" dirty="0"/>
              <a:t>&gt; 12jaar </a:t>
            </a:r>
            <a:r>
              <a:rPr lang="nl-NL" dirty="0" err="1"/>
              <a:t>sumatriptan</a:t>
            </a:r>
            <a:r>
              <a:rPr lang="nl-NL" dirty="0"/>
              <a:t> neusspray (1 spray, max 2 x/24u) </a:t>
            </a:r>
          </a:p>
          <a:p>
            <a:pPr lvl="1"/>
            <a:r>
              <a:rPr lang="nl-NL" dirty="0"/>
              <a:t>Indien nodig anti-</a:t>
            </a:r>
            <a:r>
              <a:rPr lang="nl-NL" dirty="0" err="1"/>
              <a:t>emitcum</a:t>
            </a:r>
            <a:r>
              <a:rPr lang="nl-NL" dirty="0"/>
              <a:t>: domperidon</a:t>
            </a:r>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4126287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pPr marL="0" indent="0" algn="ctr">
              <a:buNone/>
            </a:pPr>
            <a:endParaRPr lang="nl-NL" dirty="0"/>
          </a:p>
          <a:p>
            <a:pPr marL="0" indent="0" algn="ctr">
              <a:buNone/>
            </a:pPr>
            <a:endParaRPr lang="nl-NL" dirty="0"/>
          </a:p>
          <a:p>
            <a:pPr marL="0" indent="0" algn="ctr">
              <a:buNone/>
            </a:pPr>
            <a:r>
              <a:rPr lang="nl-NL" dirty="0"/>
              <a:t>Casuïstiek over buikklachten bij kinderen</a:t>
            </a:r>
          </a:p>
          <a:p>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3695622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Casus 3 hoofdpijn</a:t>
            </a:r>
          </a:p>
        </p:txBody>
      </p:sp>
      <p:sp>
        <p:nvSpPr>
          <p:cNvPr id="3" name="Tijdelijke aanduiding voor inhoud 2"/>
          <p:cNvSpPr>
            <a:spLocks noGrp="1"/>
          </p:cNvSpPr>
          <p:nvPr>
            <p:ph idx="1"/>
          </p:nvPr>
        </p:nvSpPr>
        <p:spPr/>
        <p:txBody>
          <a:bodyPr>
            <a:normAutofit fontScale="92500"/>
          </a:bodyPr>
          <a:lstStyle/>
          <a:p>
            <a:r>
              <a:rPr lang="nl-NL" dirty="0"/>
              <a:t>Meisje 10 jaar</a:t>
            </a:r>
          </a:p>
          <a:p>
            <a:r>
              <a:rPr lang="nl-NL" dirty="0"/>
              <a:t>Klaagt vaak van hoofdpijn m.n. eind van de dag, strak gevoel frontaal, mild, zakt na paracetamol</a:t>
            </a:r>
          </a:p>
          <a:p>
            <a:r>
              <a:rPr lang="nl-NL" dirty="0"/>
              <a:t>Opticien: geen afwijkingen</a:t>
            </a:r>
          </a:p>
          <a:p>
            <a:r>
              <a:rPr lang="nl-NL" dirty="0"/>
              <a:t>Voorgeschiedenis: blanco </a:t>
            </a:r>
          </a:p>
          <a:p>
            <a:r>
              <a:rPr lang="nl-NL" dirty="0"/>
              <a:t>Medicatie: geen</a:t>
            </a:r>
          </a:p>
          <a:p>
            <a:endParaRPr lang="nl-NL" dirty="0"/>
          </a:p>
          <a:p>
            <a:r>
              <a:rPr lang="nl-NL" dirty="0"/>
              <a:t>LO: </a:t>
            </a:r>
            <a:r>
              <a:rPr lang="nl-NL" dirty="0" err="1"/>
              <a:t>drukpijn</a:t>
            </a:r>
            <a:r>
              <a:rPr lang="nl-NL" dirty="0"/>
              <a:t> aanhechting nekmusculatuur</a:t>
            </a:r>
          </a:p>
          <a:p>
            <a:endParaRPr lang="nl-NL" dirty="0"/>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765489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3 hoofdpijn</a:t>
            </a:r>
          </a:p>
        </p:txBody>
      </p:sp>
      <p:sp>
        <p:nvSpPr>
          <p:cNvPr id="3" name="Tijdelijke aanduiding voor inhoud 2"/>
          <p:cNvSpPr>
            <a:spLocks noGrp="1"/>
          </p:cNvSpPr>
          <p:nvPr>
            <p:ph idx="1"/>
          </p:nvPr>
        </p:nvSpPr>
        <p:spPr/>
        <p:txBody>
          <a:bodyPr/>
          <a:lstStyle/>
          <a:p>
            <a:r>
              <a:rPr lang="nl-NL" dirty="0"/>
              <a:t>Wat zou er aan de hand zijn?</a:t>
            </a:r>
          </a:p>
          <a:p>
            <a:pPr marL="457200" lvl="1" indent="0">
              <a:buNone/>
            </a:pPr>
            <a:r>
              <a:rPr lang="nl-NL" dirty="0"/>
              <a:t>A. Spanningshoofdpijn</a:t>
            </a:r>
          </a:p>
          <a:p>
            <a:pPr marL="457200" lvl="1" indent="0">
              <a:buNone/>
            </a:pPr>
            <a:r>
              <a:rPr lang="nl-NL" dirty="0"/>
              <a:t>B. Migraine</a:t>
            </a:r>
          </a:p>
          <a:p>
            <a:pPr marL="457200" lvl="1" indent="0">
              <a:buNone/>
            </a:pPr>
            <a:r>
              <a:rPr lang="nl-NL" dirty="0"/>
              <a:t>C. Medicatie-afhankelijke hoofdpijn</a:t>
            </a:r>
          </a:p>
          <a:p>
            <a:pPr marL="457200" lvl="1" indent="0">
              <a:buNone/>
            </a:pPr>
            <a:r>
              <a:rPr lang="nl-NL" dirty="0"/>
              <a:t>D. Visusproblemen</a:t>
            </a:r>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3296632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3 hoofdpijn</a:t>
            </a:r>
          </a:p>
        </p:txBody>
      </p:sp>
      <p:sp>
        <p:nvSpPr>
          <p:cNvPr id="3" name="Tijdelijke aanduiding voor inhoud 2"/>
          <p:cNvSpPr>
            <a:spLocks noGrp="1"/>
          </p:cNvSpPr>
          <p:nvPr>
            <p:ph idx="1"/>
          </p:nvPr>
        </p:nvSpPr>
        <p:spPr/>
        <p:txBody>
          <a:bodyPr/>
          <a:lstStyle/>
          <a:p>
            <a:r>
              <a:rPr lang="nl-NL" dirty="0"/>
              <a:t>Wat zou er aan de hand zijn?</a:t>
            </a:r>
          </a:p>
          <a:p>
            <a:pPr marL="457200" lvl="1" indent="0">
              <a:buNone/>
            </a:pPr>
            <a:r>
              <a:rPr lang="nl-NL" dirty="0"/>
              <a:t>A. </a:t>
            </a:r>
            <a:r>
              <a:rPr lang="nl-NL" b="1" dirty="0"/>
              <a:t>Spanningshoofdpijn</a:t>
            </a:r>
          </a:p>
          <a:p>
            <a:pPr marL="457200" lvl="1" indent="0">
              <a:buNone/>
            </a:pPr>
            <a:r>
              <a:rPr lang="nl-NL" dirty="0"/>
              <a:t>B. Migraine</a:t>
            </a:r>
          </a:p>
          <a:p>
            <a:pPr marL="457200" lvl="1" indent="0">
              <a:buNone/>
            </a:pPr>
            <a:r>
              <a:rPr lang="nl-NL" dirty="0"/>
              <a:t>C. Medicatie-afhankelijke hoofdpijn</a:t>
            </a:r>
          </a:p>
          <a:p>
            <a:pPr marL="457200" lvl="1" indent="0">
              <a:buNone/>
            </a:pPr>
            <a:r>
              <a:rPr lang="nl-NL" dirty="0"/>
              <a:t>D. Visusproblemen</a:t>
            </a:r>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536837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3 hoofdpijn</a:t>
            </a:r>
            <a:br>
              <a:rPr lang="nl-NL" dirty="0"/>
            </a:br>
            <a:r>
              <a:rPr lang="nl-NL" dirty="0"/>
              <a:t>spanningshoofdpijn - criteria</a:t>
            </a:r>
          </a:p>
        </p:txBody>
      </p:sp>
      <p:sp>
        <p:nvSpPr>
          <p:cNvPr id="3" name="Tijdelijke aanduiding voor inhoud 2"/>
          <p:cNvSpPr>
            <a:spLocks noGrp="1"/>
          </p:cNvSpPr>
          <p:nvPr>
            <p:ph idx="1"/>
          </p:nvPr>
        </p:nvSpPr>
        <p:spPr>
          <a:xfrm>
            <a:off x="457200" y="1600200"/>
            <a:ext cx="8229600" cy="5257800"/>
          </a:xfrm>
        </p:spPr>
        <p:txBody>
          <a:bodyPr>
            <a:normAutofit fontScale="62500" lnSpcReduction="20000"/>
          </a:bodyPr>
          <a:lstStyle/>
          <a:p>
            <a:pPr marL="0" indent="0">
              <a:buNone/>
            </a:pPr>
            <a:r>
              <a:rPr lang="nl-NL" dirty="0"/>
              <a:t>A: frequente of minder frequente spanningshoofdpijn</a:t>
            </a:r>
          </a:p>
          <a:p>
            <a:pPr marL="0" indent="0">
              <a:buNone/>
            </a:pPr>
            <a:r>
              <a:rPr lang="nl-NL" u="sng" dirty="0"/>
              <a:t>&gt;</a:t>
            </a:r>
            <a:r>
              <a:rPr lang="nl-NL" dirty="0"/>
              <a:t>10 episodes met hoofdpijn op &lt;1 dag/maand en voldoen aan criteria B t/m D</a:t>
            </a:r>
            <a:br>
              <a:rPr lang="nl-NL" dirty="0"/>
            </a:br>
            <a:r>
              <a:rPr lang="nl-NL" dirty="0"/>
              <a:t> 	</a:t>
            </a:r>
            <a:r>
              <a:rPr lang="nl-NL" dirty="0" err="1"/>
              <a:t>óf</a:t>
            </a:r>
            <a:endParaRPr lang="nl-NL" dirty="0"/>
          </a:p>
          <a:p>
            <a:pPr marL="0" indent="0">
              <a:buNone/>
            </a:pPr>
            <a:r>
              <a:rPr lang="nl-NL" u="sng" dirty="0"/>
              <a:t>&gt;</a:t>
            </a:r>
            <a:r>
              <a:rPr lang="nl-NL" dirty="0"/>
              <a:t>10 episodes met hoofdpijn 1-14 </a:t>
            </a:r>
            <a:r>
              <a:rPr lang="nl-NL" dirty="0" err="1"/>
              <a:t>dgn</a:t>
            </a:r>
            <a:r>
              <a:rPr lang="nl-NL" dirty="0"/>
              <a:t>/</a:t>
            </a:r>
            <a:r>
              <a:rPr lang="nl-NL" dirty="0" err="1"/>
              <a:t>mnd</a:t>
            </a:r>
            <a:r>
              <a:rPr lang="nl-NL" dirty="0"/>
              <a:t>, gemiddeld &gt; 3 maanden en voldoen 	aan criteria B t/m D </a:t>
            </a:r>
          </a:p>
          <a:p>
            <a:pPr marL="0" indent="0">
              <a:buNone/>
            </a:pPr>
            <a:r>
              <a:rPr lang="nl-NL" dirty="0"/>
              <a:t>B: Duur 30 min - 7 </a:t>
            </a:r>
            <a:r>
              <a:rPr lang="nl-NL" dirty="0" err="1"/>
              <a:t>dgn</a:t>
            </a:r>
            <a:r>
              <a:rPr lang="nl-NL" dirty="0"/>
              <a:t> </a:t>
            </a:r>
          </a:p>
          <a:p>
            <a:pPr marL="0" indent="0">
              <a:buNone/>
            </a:pPr>
            <a:r>
              <a:rPr lang="nl-NL" dirty="0"/>
              <a:t>C: Ten minste 2 van de 4 kenmerken:</a:t>
            </a:r>
          </a:p>
          <a:p>
            <a:pPr marL="0" indent="0">
              <a:buNone/>
            </a:pPr>
            <a:r>
              <a:rPr lang="nl-NL" dirty="0"/>
              <a:t>	1. bilateraal gelokaliseerd</a:t>
            </a:r>
            <a:br>
              <a:rPr lang="nl-NL" dirty="0"/>
            </a:br>
            <a:r>
              <a:rPr lang="nl-NL" dirty="0"/>
              <a:t>	2. drukkend of ‘strak om het hoofd’ van aard (niet pulsatiel)</a:t>
            </a:r>
          </a:p>
          <a:p>
            <a:pPr marL="0" indent="0">
              <a:buNone/>
            </a:pPr>
            <a:r>
              <a:rPr lang="nl-NL" dirty="0"/>
              <a:t>	3. intensiteit: mild tot matig</a:t>
            </a:r>
            <a:br>
              <a:rPr lang="nl-NL" dirty="0"/>
            </a:br>
            <a:r>
              <a:rPr lang="nl-NL" dirty="0"/>
              <a:t>	4. wordt niet verergerd door routine fysieke activiteit </a:t>
            </a:r>
          </a:p>
          <a:p>
            <a:pPr marL="0" indent="0">
              <a:buNone/>
            </a:pPr>
            <a:r>
              <a:rPr lang="nl-NL" dirty="0"/>
              <a:t>D: Beide onderstaande kenmerken</a:t>
            </a:r>
            <a:br>
              <a:rPr lang="nl-NL" dirty="0"/>
            </a:br>
            <a:r>
              <a:rPr lang="nl-NL" dirty="0"/>
              <a:t>	1. geen misselijkheid of braken</a:t>
            </a:r>
            <a:br>
              <a:rPr lang="nl-NL" dirty="0"/>
            </a:br>
            <a:r>
              <a:rPr lang="nl-NL" dirty="0"/>
              <a:t>	2. fotofobie </a:t>
            </a:r>
            <a:r>
              <a:rPr lang="nl-NL" dirty="0" err="1"/>
              <a:t>óf</a:t>
            </a:r>
            <a:r>
              <a:rPr lang="nl-NL" dirty="0"/>
              <a:t> </a:t>
            </a:r>
            <a:r>
              <a:rPr lang="nl-NL" dirty="0" err="1"/>
              <a:t>fonofobie</a:t>
            </a:r>
            <a:r>
              <a:rPr lang="nl-NL" dirty="0"/>
              <a:t>, maar niet beide </a:t>
            </a:r>
          </a:p>
          <a:p>
            <a:pPr marL="0" indent="0">
              <a:buNone/>
            </a:pPr>
            <a:r>
              <a:rPr lang="nl-NL" dirty="0"/>
              <a:t>E: geen andere diagnose beter passend</a:t>
            </a:r>
            <a:br>
              <a:rPr lang="nl-NL" dirty="0"/>
            </a:br>
            <a:endParaRPr lang="nl-NL" dirty="0"/>
          </a:p>
          <a:p>
            <a:pPr marL="0" indent="0">
              <a:buNone/>
            </a:pPr>
            <a:r>
              <a:rPr lang="nl-NL" dirty="0"/>
              <a:t>Kan gepaard gaan met </a:t>
            </a:r>
            <a:r>
              <a:rPr lang="nl-NL" dirty="0" err="1"/>
              <a:t>pericraniële</a:t>
            </a:r>
            <a:r>
              <a:rPr lang="nl-NL" dirty="0"/>
              <a:t> spanning</a:t>
            </a:r>
          </a:p>
          <a:p>
            <a:pPr marL="0" indent="0">
              <a:buNone/>
            </a:pPr>
            <a:r>
              <a:rPr lang="nl-NL" dirty="0"/>
              <a:t> (</a:t>
            </a:r>
            <a:r>
              <a:rPr lang="nl-NL" dirty="0" err="1"/>
              <a:t>hypertone</a:t>
            </a:r>
            <a:r>
              <a:rPr lang="nl-NL" dirty="0"/>
              <a:t> nekmusculatuur) </a:t>
            </a:r>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523659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Anamnese en LO hoofdpijn</a:t>
            </a:r>
          </a:p>
        </p:txBody>
      </p:sp>
      <p:sp>
        <p:nvSpPr>
          <p:cNvPr id="3" name="Tijdelijke aanduiding voor inhoud 2"/>
          <p:cNvSpPr>
            <a:spLocks noGrp="1"/>
          </p:cNvSpPr>
          <p:nvPr>
            <p:ph idx="1"/>
          </p:nvPr>
        </p:nvSpPr>
        <p:spPr/>
        <p:txBody>
          <a:bodyPr>
            <a:normAutofit fontScale="85000" lnSpcReduction="20000"/>
          </a:bodyPr>
          <a:lstStyle/>
          <a:p>
            <a:r>
              <a:rPr lang="nl-NL" dirty="0"/>
              <a:t>Alarmsymptomen</a:t>
            </a:r>
          </a:p>
          <a:p>
            <a:r>
              <a:rPr lang="nl-NL" dirty="0"/>
              <a:t>Recidiverend karakter met stereotiep patroon</a:t>
            </a:r>
          </a:p>
          <a:p>
            <a:r>
              <a:rPr lang="nl-NL" dirty="0"/>
              <a:t>Aura</a:t>
            </a:r>
          </a:p>
          <a:p>
            <a:r>
              <a:rPr lang="nl-NL" dirty="0"/>
              <a:t>Begeleidende verschijnselen</a:t>
            </a:r>
          </a:p>
          <a:p>
            <a:r>
              <a:rPr lang="nl-NL" dirty="0"/>
              <a:t>Ernst, beperkingen, schoolprestaties</a:t>
            </a:r>
          </a:p>
          <a:p>
            <a:r>
              <a:rPr lang="nl-NL" dirty="0"/>
              <a:t>Analgeticagebruik</a:t>
            </a:r>
          </a:p>
          <a:p>
            <a:r>
              <a:rPr lang="nl-NL" dirty="0"/>
              <a:t>Slaapgewoontes</a:t>
            </a:r>
          </a:p>
          <a:p>
            <a:r>
              <a:rPr lang="nl-NL" dirty="0"/>
              <a:t>Cafeïnegebruik</a:t>
            </a:r>
          </a:p>
          <a:p>
            <a:endParaRPr lang="nl-NL" dirty="0"/>
          </a:p>
          <a:p>
            <a:r>
              <a:rPr lang="nl-NL" dirty="0"/>
              <a:t>LO: alleen bij (vermoeden) onderliggend ziektebeeld en </a:t>
            </a:r>
            <a:r>
              <a:rPr lang="nl-NL" dirty="0" err="1"/>
              <a:t>peracute</a:t>
            </a:r>
            <a:r>
              <a:rPr lang="nl-NL" dirty="0"/>
              <a:t> hoofdpijn</a:t>
            </a:r>
          </a:p>
          <a:p>
            <a:endParaRPr lang="nl-NL" dirty="0"/>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2922769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3 hoofdpijn</a:t>
            </a:r>
            <a:br>
              <a:rPr lang="nl-NL" dirty="0"/>
            </a:br>
            <a:r>
              <a:rPr lang="nl-NL" dirty="0"/>
              <a:t>spanningshoofdpijn - behandeling</a:t>
            </a:r>
          </a:p>
        </p:txBody>
      </p:sp>
      <p:sp>
        <p:nvSpPr>
          <p:cNvPr id="3" name="Tijdelijke aanduiding voor inhoud 2"/>
          <p:cNvSpPr>
            <a:spLocks noGrp="1"/>
          </p:cNvSpPr>
          <p:nvPr>
            <p:ph idx="1"/>
          </p:nvPr>
        </p:nvSpPr>
        <p:spPr/>
        <p:txBody>
          <a:bodyPr>
            <a:normAutofit fontScale="92500" lnSpcReduction="20000"/>
          </a:bodyPr>
          <a:lstStyle/>
          <a:p>
            <a:pPr marL="0" indent="0">
              <a:buNone/>
            </a:pPr>
            <a:r>
              <a:rPr lang="nl-NL" dirty="0"/>
              <a:t>Medicamenteus:</a:t>
            </a:r>
          </a:p>
          <a:p>
            <a:r>
              <a:rPr lang="nl-NL" dirty="0"/>
              <a:t>Paracetamol 15mg/kg (max 1g/dosis of 4g/ dag) </a:t>
            </a:r>
          </a:p>
          <a:p>
            <a:r>
              <a:rPr lang="nl-NL" dirty="0"/>
              <a:t>Ibuprofen 10 mg/kg: (max: 800 mg/dosis of 2400 mg/dag) </a:t>
            </a:r>
          </a:p>
          <a:p>
            <a:endParaRPr lang="nl-NL" dirty="0"/>
          </a:p>
          <a:p>
            <a:pPr marL="0" indent="0">
              <a:buNone/>
            </a:pPr>
            <a:r>
              <a:rPr lang="nl-NL" dirty="0"/>
              <a:t>Niet- farmacologische behandeling:</a:t>
            </a:r>
          </a:p>
          <a:p>
            <a:r>
              <a:rPr lang="nl-NL" dirty="0"/>
              <a:t>Algemene behandeladviezen</a:t>
            </a:r>
          </a:p>
          <a:p>
            <a:r>
              <a:rPr lang="nl-NL" dirty="0"/>
              <a:t>Ontspanningsoefeningen</a:t>
            </a:r>
          </a:p>
          <a:p>
            <a:r>
              <a:rPr lang="nl-NL" dirty="0"/>
              <a:t>Biofeedback of cognitieve gedragstherapie</a:t>
            </a:r>
          </a:p>
          <a:p>
            <a:r>
              <a:rPr lang="nl-NL" dirty="0"/>
              <a:t>Hoofdpijndagboek</a:t>
            </a:r>
          </a:p>
          <a:p>
            <a:pPr marL="0" indent="0">
              <a:buNone/>
            </a:pPr>
            <a:endParaRPr lang="nl-NL" dirty="0"/>
          </a:p>
          <a:p>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14458825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marL="0" indent="0"/>
            <a:r>
              <a:rPr lang="nl-NL" dirty="0"/>
              <a:t>Casus 3 hoofdpijn </a:t>
            </a:r>
            <a:br>
              <a:rPr lang="nl-NL" dirty="0"/>
            </a:br>
            <a:r>
              <a:rPr lang="nl-NL" dirty="0"/>
              <a:t>medicatie-afhankelijke hoofdpijn</a:t>
            </a:r>
          </a:p>
        </p:txBody>
      </p:sp>
      <p:sp>
        <p:nvSpPr>
          <p:cNvPr id="3" name="Tijdelijke aanduiding voor inhoud 2"/>
          <p:cNvSpPr>
            <a:spLocks noGrp="1"/>
          </p:cNvSpPr>
          <p:nvPr>
            <p:ph idx="1"/>
          </p:nvPr>
        </p:nvSpPr>
        <p:spPr/>
        <p:txBody>
          <a:bodyPr>
            <a:normAutofit/>
          </a:bodyPr>
          <a:lstStyle/>
          <a:p>
            <a:r>
              <a:rPr lang="nl-NL" dirty="0"/>
              <a:t>overmatig analgeticagebruik &gt; 3 maanden</a:t>
            </a:r>
          </a:p>
          <a:p>
            <a:pPr lvl="1"/>
            <a:r>
              <a:rPr lang="nl-NL" dirty="0" err="1"/>
              <a:t>Triptanen</a:t>
            </a:r>
            <a:r>
              <a:rPr lang="nl-NL" dirty="0"/>
              <a:t>, opiaten, combinatiepreparaten of bij gebruik van meerdere soorten pijnstillers geldt ≥10 dagen/ maand, gedurende 3 maanden </a:t>
            </a:r>
          </a:p>
          <a:p>
            <a:pPr lvl="1"/>
            <a:r>
              <a:rPr lang="nl-NL" dirty="0"/>
              <a:t>Voor paracetamol, aspirine en </a:t>
            </a:r>
            <a:r>
              <a:rPr lang="nl-NL" dirty="0" err="1"/>
              <a:t>NSAID’s</a:t>
            </a:r>
            <a:r>
              <a:rPr lang="nl-NL" dirty="0"/>
              <a:t> geldt ≥15 dagen/ maand, gedurende 3 maanden </a:t>
            </a:r>
            <a:endParaRPr lang="nl-NL" dirty="0">
              <a:effectLst/>
            </a:endParaRPr>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41518653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3 hoofdpijn</a:t>
            </a:r>
            <a:br>
              <a:rPr lang="nl-NL" dirty="0"/>
            </a:br>
            <a:r>
              <a:rPr lang="nl-NL" dirty="0"/>
              <a:t> refractieafwijkingen</a:t>
            </a:r>
          </a:p>
        </p:txBody>
      </p:sp>
      <p:sp>
        <p:nvSpPr>
          <p:cNvPr id="3" name="Tijdelijke aanduiding voor inhoud 2"/>
          <p:cNvSpPr>
            <a:spLocks noGrp="1"/>
          </p:cNvSpPr>
          <p:nvPr>
            <p:ph idx="1"/>
          </p:nvPr>
        </p:nvSpPr>
        <p:spPr/>
        <p:txBody>
          <a:bodyPr>
            <a:normAutofit fontScale="92500" lnSpcReduction="10000"/>
          </a:bodyPr>
          <a:lstStyle/>
          <a:p>
            <a:r>
              <a:rPr lang="nl-NL" dirty="0"/>
              <a:t>7% v/d kinderen lichte hoofdpijn</a:t>
            </a:r>
          </a:p>
          <a:p>
            <a:endParaRPr lang="nl-NL" dirty="0"/>
          </a:p>
          <a:p>
            <a:r>
              <a:rPr lang="nl-NL" dirty="0"/>
              <a:t>Visusproblemen t/m 7 jaar: orthoptist</a:t>
            </a:r>
          </a:p>
          <a:p>
            <a:pPr lvl="1"/>
            <a:r>
              <a:rPr lang="nl-NL" dirty="0"/>
              <a:t>Vaak verziend</a:t>
            </a:r>
          </a:p>
          <a:p>
            <a:pPr marL="457200" lvl="1" indent="0">
              <a:buNone/>
            </a:pPr>
            <a:endParaRPr lang="nl-NL" dirty="0"/>
          </a:p>
          <a:p>
            <a:r>
              <a:rPr lang="nl-NL" dirty="0"/>
              <a:t>Visusproblemen  8 jaar en ouder: opticien </a:t>
            </a:r>
          </a:p>
          <a:p>
            <a:pPr marL="0" indent="0">
              <a:buNone/>
            </a:pPr>
            <a:r>
              <a:rPr lang="nl-NL" dirty="0"/>
              <a:t>				geen verbetering -&gt; optometrist</a:t>
            </a:r>
          </a:p>
          <a:p>
            <a:pPr marL="0" indent="0">
              <a:buNone/>
            </a:pPr>
            <a:r>
              <a:rPr lang="nl-NL" dirty="0"/>
              <a:t>				fam. belasting      -&gt; oogarts</a:t>
            </a:r>
          </a:p>
          <a:p>
            <a:pPr lvl="1"/>
            <a:r>
              <a:rPr lang="nl-NL" dirty="0"/>
              <a:t>Vaak bijziend</a:t>
            </a:r>
          </a:p>
          <a:p>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16747484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 Overzicht hoofdpijn bij kinderen</a:t>
            </a:r>
          </a:p>
        </p:txBody>
      </p:sp>
      <p:sp>
        <p:nvSpPr>
          <p:cNvPr id="3" name="Tijdelijke aanduiding voor inhoud 2"/>
          <p:cNvSpPr>
            <a:spLocks noGrp="1"/>
          </p:cNvSpPr>
          <p:nvPr>
            <p:ph idx="1"/>
          </p:nvPr>
        </p:nvSpPr>
        <p:spPr/>
        <p:txBody>
          <a:bodyPr>
            <a:normAutofit fontScale="70000" lnSpcReduction="20000"/>
          </a:bodyPr>
          <a:lstStyle/>
          <a:p>
            <a:r>
              <a:rPr lang="nl-NL" dirty="0"/>
              <a:t>Acuut:</a:t>
            </a:r>
          </a:p>
          <a:p>
            <a:pPr lvl="1"/>
            <a:r>
              <a:rPr lang="nl-NL" dirty="0"/>
              <a:t>Virusinfecties</a:t>
            </a:r>
          </a:p>
          <a:p>
            <a:pPr lvl="1"/>
            <a:r>
              <a:rPr lang="nl-NL" dirty="0"/>
              <a:t>Meningitis</a:t>
            </a:r>
          </a:p>
          <a:p>
            <a:pPr lvl="1"/>
            <a:r>
              <a:rPr lang="nl-NL" b="1" dirty="0"/>
              <a:t>SAB/sinustrombose</a:t>
            </a:r>
          </a:p>
          <a:p>
            <a:pPr lvl="1"/>
            <a:r>
              <a:rPr lang="nl-NL" dirty="0"/>
              <a:t>Trauma</a:t>
            </a:r>
          </a:p>
          <a:p>
            <a:endParaRPr lang="nl-NL" dirty="0"/>
          </a:p>
          <a:p>
            <a:r>
              <a:rPr lang="nl-NL" dirty="0"/>
              <a:t>Recidiverend hoofdpijn:</a:t>
            </a:r>
          </a:p>
          <a:p>
            <a:pPr lvl="1"/>
            <a:r>
              <a:rPr lang="nl-NL" b="1" dirty="0"/>
              <a:t>Migraine</a:t>
            </a:r>
          </a:p>
          <a:p>
            <a:pPr lvl="1"/>
            <a:r>
              <a:rPr lang="nl-NL" b="1" dirty="0"/>
              <a:t>Spanningshoofdpijn</a:t>
            </a:r>
          </a:p>
          <a:p>
            <a:endParaRPr lang="nl-NL" dirty="0"/>
          </a:p>
          <a:p>
            <a:r>
              <a:rPr lang="nl-NL" dirty="0"/>
              <a:t>Chronische hoofdpijn:</a:t>
            </a:r>
          </a:p>
          <a:p>
            <a:pPr lvl="1"/>
            <a:r>
              <a:rPr lang="nl-NL" b="1" dirty="0"/>
              <a:t>Medicatie-afhankelijke hoofdpijn</a:t>
            </a:r>
          </a:p>
          <a:p>
            <a:pPr lvl="1"/>
            <a:r>
              <a:rPr lang="nl-NL" b="1" dirty="0"/>
              <a:t>Visusproblemen</a:t>
            </a:r>
          </a:p>
          <a:p>
            <a:pPr lvl="1"/>
            <a:r>
              <a:rPr lang="nl-NL" dirty="0"/>
              <a:t>Intracerebrale pathologie</a:t>
            </a:r>
          </a:p>
        </p:txBody>
      </p:sp>
      <p:pic>
        <p:nvPicPr>
          <p:cNvPr id="4" name="Afbeelding 3"/>
          <p:cNvPicPr>
            <a:picLocks noChangeAspect="1"/>
          </p:cNvPicPr>
          <p:nvPr/>
        </p:nvPicPr>
        <p:blipFill>
          <a:blip r:embed="rId3"/>
          <a:stretch>
            <a:fillRect/>
          </a:stretch>
        </p:blipFill>
        <p:spPr>
          <a:xfrm>
            <a:off x="5486400" y="2108200"/>
            <a:ext cx="1828800" cy="2628900"/>
          </a:xfrm>
          <a:prstGeom prst="rect">
            <a:avLst/>
          </a:prstGeom>
        </p:spPr>
      </p:pic>
      <p:pic>
        <p:nvPicPr>
          <p:cNvPr id="5" name="Afbeelding 4"/>
          <p:cNvPicPr>
            <a:picLocks noChangeAspect="1"/>
          </p:cNvPicPr>
          <p:nvPr/>
        </p:nvPicPr>
        <p:blipFill rotWithShape="1">
          <a:blip r:embed="rId4"/>
          <a:srcRect l="3284"/>
          <a:stretch/>
        </p:blipFill>
        <p:spPr>
          <a:xfrm>
            <a:off x="6143079" y="5969000"/>
            <a:ext cx="2892063" cy="820520"/>
          </a:xfrm>
          <a:prstGeom prst="rect">
            <a:avLst/>
          </a:prstGeom>
        </p:spPr>
      </p:pic>
    </p:spTree>
    <p:extLst>
      <p:ext uri="{BB962C8B-B14F-4D97-AF65-F5344CB8AC3E}">
        <p14:creationId xmlns:p14="http://schemas.microsoft.com/office/powerpoint/2010/main" val="11728357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pPr marL="0" indent="0" algn="ctr">
              <a:buNone/>
            </a:pPr>
            <a:endParaRPr lang="nl-NL" dirty="0"/>
          </a:p>
          <a:p>
            <a:pPr marL="0" indent="0" algn="ctr">
              <a:buNone/>
            </a:pPr>
            <a:endParaRPr lang="nl-NL" dirty="0"/>
          </a:p>
          <a:p>
            <a:pPr marL="0" indent="0" algn="ctr">
              <a:buNone/>
            </a:pPr>
            <a:r>
              <a:rPr lang="nl-NL" sz="3600" dirty="0"/>
              <a:t>Casuïstiek over urogenitale klachten</a:t>
            </a:r>
          </a:p>
          <a:p>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3904159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1 buikpijn	</a:t>
            </a:r>
          </a:p>
        </p:txBody>
      </p:sp>
      <p:sp>
        <p:nvSpPr>
          <p:cNvPr id="3" name="Tijdelijke aanduiding voor inhoud 2"/>
          <p:cNvSpPr>
            <a:spLocks noGrp="1"/>
          </p:cNvSpPr>
          <p:nvPr>
            <p:ph idx="1"/>
          </p:nvPr>
        </p:nvSpPr>
        <p:spPr/>
        <p:txBody>
          <a:bodyPr>
            <a:normAutofit/>
          </a:bodyPr>
          <a:lstStyle/>
          <a:p>
            <a:r>
              <a:rPr lang="nl-NL" dirty="0"/>
              <a:t>Meisje, 8 </a:t>
            </a:r>
            <a:r>
              <a:rPr lang="nl-NL" dirty="0" err="1"/>
              <a:t>wkn</a:t>
            </a:r>
            <a:r>
              <a:rPr lang="nl-NL" dirty="0"/>
              <a:t> oud</a:t>
            </a:r>
          </a:p>
          <a:p>
            <a:r>
              <a:rPr lang="nl-NL" dirty="0"/>
              <a:t>Klacht: buikkrampen en obstipatie</a:t>
            </a:r>
          </a:p>
          <a:p>
            <a:pPr lvl="1"/>
            <a:r>
              <a:rPr lang="nl-NL" dirty="0"/>
              <a:t>Dagelijks huilen, in elkaar krimpen, eind van de dag normale ontlasting en kindje weer rustig</a:t>
            </a:r>
          </a:p>
          <a:p>
            <a:pPr lvl="1"/>
            <a:r>
              <a:rPr lang="nl-NL" dirty="0"/>
              <a:t>Flesvoeding</a:t>
            </a:r>
          </a:p>
          <a:p>
            <a:pPr lvl="1"/>
            <a:r>
              <a:rPr lang="nl-NL" dirty="0"/>
              <a:t>Zwangerschap en bevalling geen bijzonderheden</a:t>
            </a:r>
          </a:p>
          <a:p>
            <a:r>
              <a:rPr lang="nl-NL" dirty="0"/>
              <a:t>Lichamelijk onderzoek:</a:t>
            </a:r>
          </a:p>
          <a:p>
            <a:pPr lvl="1"/>
            <a:r>
              <a:rPr lang="nl-NL" dirty="0"/>
              <a:t>Geen afwijkingen</a:t>
            </a:r>
          </a:p>
        </p:txBody>
      </p:sp>
      <p:pic>
        <p:nvPicPr>
          <p:cNvPr id="5" name="Afbeelding 4"/>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1591083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dirty="0"/>
            </a:br>
            <a:r>
              <a:rPr lang="nl-NL" dirty="0"/>
              <a:t>Overzicht urogenitale klachten </a:t>
            </a:r>
            <a:br>
              <a:rPr lang="nl-NL" dirty="0"/>
            </a:br>
            <a:r>
              <a:rPr lang="nl-NL" dirty="0"/>
              <a:t>bij kinderen</a:t>
            </a:r>
            <a:br>
              <a:rPr lang="nl-NL" dirty="0"/>
            </a:br>
            <a:endParaRPr lang="nl-NL" dirty="0"/>
          </a:p>
        </p:txBody>
      </p:sp>
      <p:sp>
        <p:nvSpPr>
          <p:cNvPr id="3" name="Tijdelijke aanduiding voor inhoud 2"/>
          <p:cNvSpPr>
            <a:spLocks noGrp="1"/>
          </p:cNvSpPr>
          <p:nvPr>
            <p:ph idx="1"/>
          </p:nvPr>
        </p:nvSpPr>
        <p:spPr/>
        <p:txBody>
          <a:bodyPr>
            <a:normAutofit/>
          </a:bodyPr>
          <a:lstStyle/>
          <a:p>
            <a:r>
              <a:rPr lang="nl-NL" dirty="0"/>
              <a:t>Infecties</a:t>
            </a:r>
          </a:p>
          <a:p>
            <a:pPr lvl="1"/>
            <a:r>
              <a:rPr lang="nl-NL" dirty="0"/>
              <a:t>Urinewegen</a:t>
            </a:r>
          </a:p>
          <a:p>
            <a:pPr lvl="1"/>
            <a:r>
              <a:rPr lang="nl-NL" dirty="0"/>
              <a:t>Luierdermatitis</a:t>
            </a:r>
          </a:p>
          <a:p>
            <a:pPr lvl="1"/>
            <a:r>
              <a:rPr lang="nl-NL" dirty="0"/>
              <a:t>Balanitis/vulvitis</a:t>
            </a:r>
          </a:p>
          <a:p>
            <a:pPr lvl="1"/>
            <a:r>
              <a:rPr lang="nl-NL" dirty="0"/>
              <a:t>Worminfecties</a:t>
            </a:r>
          </a:p>
          <a:p>
            <a:r>
              <a:rPr lang="nl-NL" dirty="0"/>
              <a:t>Aangeboren afwijkingen</a:t>
            </a:r>
          </a:p>
          <a:p>
            <a:pPr lvl="1"/>
            <a:r>
              <a:rPr lang="nl-NL" dirty="0"/>
              <a:t>Fimose</a:t>
            </a:r>
          </a:p>
          <a:p>
            <a:pPr lvl="1"/>
            <a:r>
              <a:rPr lang="nl-NL" dirty="0" err="1"/>
              <a:t>Synechia</a:t>
            </a:r>
            <a:r>
              <a:rPr lang="nl-NL" dirty="0"/>
              <a:t> vulvae </a:t>
            </a:r>
          </a:p>
          <a:p>
            <a:pPr marL="0" indent="0" algn="ctr">
              <a:buNone/>
            </a:pPr>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pic>
        <p:nvPicPr>
          <p:cNvPr id="5" name="Afbeelding 4" descr="Zindelijk-worden-ki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380" y="1774294"/>
            <a:ext cx="3348911" cy="2232607"/>
          </a:xfrm>
          <a:prstGeom prst="rect">
            <a:avLst/>
          </a:prstGeom>
        </p:spPr>
      </p:pic>
    </p:spTree>
    <p:extLst>
      <p:ext uri="{BB962C8B-B14F-4D97-AF65-F5344CB8AC3E}">
        <p14:creationId xmlns:p14="http://schemas.microsoft.com/office/powerpoint/2010/main" val="6549747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1 urogenitale klachten</a:t>
            </a:r>
          </a:p>
        </p:txBody>
      </p:sp>
      <p:sp>
        <p:nvSpPr>
          <p:cNvPr id="3" name="Tijdelijke aanduiding voor inhoud 2"/>
          <p:cNvSpPr>
            <a:spLocks noGrp="1"/>
          </p:cNvSpPr>
          <p:nvPr>
            <p:ph idx="1"/>
          </p:nvPr>
        </p:nvSpPr>
        <p:spPr/>
        <p:txBody>
          <a:bodyPr/>
          <a:lstStyle/>
          <a:p>
            <a:r>
              <a:rPr lang="nl-NL" dirty="0"/>
              <a:t>Meisje, 7 </a:t>
            </a:r>
            <a:r>
              <a:rPr lang="nl-NL" dirty="0" err="1"/>
              <a:t>mnd</a:t>
            </a:r>
            <a:endParaRPr lang="nl-NL" dirty="0"/>
          </a:p>
          <a:p>
            <a:r>
              <a:rPr lang="nl-NL" dirty="0"/>
              <a:t>Rode bultjes rondom labia en anus</a:t>
            </a:r>
          </a:p>
          <a:p>
            <a:r>
              <a:rPr lang="nl-NL" dirty="0"/>
              <a:t>Zinkzalf en vaseline helpt niet</a:t>
            </a:r>
          </a:p>
          <a:p>
            <a:endParaRPr lang="nl-NL" dirty="0"/>
          </a:p>
          <a:p>
            <a:r>
              <a:rPr lang="nl-NL" dirty="0"/>
              <a:t>LO: duidelijk beeld van luierdermatitis</a:t>
            </a:r>
          </a:p>
          <a:p>
            <a:endParaRPr lang="nl-NL" dirty="0"/>
          </a:p>
          <a:p>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26764081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1 urogenitale klachten</a:t>
            </a:r>
          </a:p>
        </p:txBody>
      </p:sp>
      <p:sp>
        <p:nvSpPr>
          <p:cNvPr id="3" name="Tijdelijke aanduiding voor inhoud 2"/>
          <p:cNvSpPr>
            <a:spLocks noGrp="1"/>
          </p:cNvSpPr>
          <p:nvPr>
            <p:ph idx="1"/>
          </p:nvPr>
        </p:nvSpPr>
        <p:spPr/>
        <p:txBody>
          <a:bodyPr/>
          <a:lstStyle/>
          <a:p>
            <a:r>
              <a:rPr lang="nl-NL" dirty="0"/>
              <a:t>Meisje, 7 </a:t>
            </a:r>
            <a:r>
              <a:rPr lang="nl-NL" dirty="0" err="1"/>
              <a:t>mnd</a:t>
            </a:r>
            <a:endParaRPr lang="nl-NL" dirty="0"/>
          </a:p>
          <a:p>
            <a:r>
              <a:rPr lang="nl-NL" dirty="0"/>
              <a:t>Rode bultjes rondom labia en anus</a:t>
            </a:r>
          </a:p>
          <a:p>
            <a:r>
              <a:rPr lang="nl-NL" dirty="0"/>
              <a:t>Zinkzalf en vaseline helpt niet</a:t>
            </a:r>
          </a:p>
          <a:p>
            <a:endParaRPr lang="nl-NL" dirty="0"/>
          </a:p>
          <a:p>
            <a:r>
              <a:rPr lang="nl-NL" dirty="0"/>
              <a:t>LO: duidelijk beeld van luierdermatitis</a:t>
            </a:r>
          </a:p>
          <a:p>
            <a:endParaRPr lang="nl-NL" dirty="0"/>
          </a:p>
          <a:p>
            <a:pPr lvl="1"/>
            <a:r>
              <a:rPr lang="nl-NL" dirty="0"/>
              <a:t>Welke afbeelding past hierbij?</a:t>
            </a:r>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33956955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1 - luierdermatitis</a:t>
            </a:r>
          </a:p>
        </p:txBody>
      </p:sp>
      <p:pic>
        <p:nvPicPr>
          <p:cNvPr id="5" name="Afbeelding 4"/>
          <p:cNvPicPr>
            <a:picLocks noChangeAspect="1"/>
          </p:cNvPicPr>
          <p:nvPr/>
        </p:nvPicPr>
        <p:blipFill>
          <a:blip r:embed="rId3"/>
          <a:stretch>
            <a:fillRect/>
          </a:stretch>
        </p:blipFill>
        <p:spPr>
          <a:xfrm>
            <a:off x="457201" y="1174351"/>
            <a:ext cx="4084288" cy="3063216"/>
          </a:xfrm>
          <a:prstGeom prst="rect">
            <a:avLst/>
          </a:prstGeom>
        </p:spPr>
      </p:pic>
      <p:sp>
        <p:nvSpPr>
          <p:cNvPr id="12" name="Tekstvak 11"/>
          <p:cNvSpPr txBox="1"/>
          <p:nvPr/>
        </p:nvSpPr>
        <p:spPr>
          <a:xfrm>
            <a:off x="510375" y="1187170"/>
            <a:ext cx="564471" cy="707886"/>
          </a:xfrm>
          <a:prstGeom prst="rect">
            <a:avLst/>
          </a:prstGeom>
          <a:noFill/>
        </p:spPr>
        <p:txBody>
          <a:bodyPr wrap="square" rtlCol="0">
            <a:spAutoFit/>
          </a:bodyPr>
          <a:lstStyle/>
          <a:p>
            <a:r>
              <a:rPr lang="nl-NL" sz="4000" b="1" dirty="0"/>
              <a:t>A</a:t>
            </a:r>
          </a:p>
        </p:txBody>
      </p:sp>
    </p:spTree>
    <p:extLst>
      <p:ext uri="{BB962C8B-B14F-4D97-AF65-F5344CB8AC3E}">
        <p14:creationId xmlns:p14="http://schemas.microsoft.com/office/powerpoint/2010/main" val="3517011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1 - luierdermatitis</a:t>
            </a:r>
          </a:p>
        </p:txBody>
      </p:sp>
      <p:pic>
        <p:nvPicPr>
          <p:cNvPr id="5" name="Afbeelding 4"/>
          <p:cNvPicPr>
            <a:picLocks noChangeAspect="1"/>
          </p:cNvPicPr>
          <p:nvPr/>
        </p:nvPicPr>
        <p:blipFill>
          <a:blip r:embed="rId3"/>
          <a:stretch>
            <a:fillRect/>
          </a:stretch>
        </p:blipFill>
        <p:spPr>
          <a:xfrm>
            <a:off x="457201" y="1174351"/>
            <a:ext cx="4084288" cy="3063216"/>
          </a:xfrm>
          <a:prstGeom prst="rect">
            <a:avLst/>
          </a:prstGeom>
        </p:spPr>
      </p:pic>
      <p:pic>
        <p:nvPicPr>
          <p:cNvPr id="7" name="Afbeelding 6"/>
          <p:cNvPicPr>
            <a:picLocks noChangeAspect="1"/>
          </p:cNvPicPr>
          <p:nvPr/>
        </p:nvPicPr>
        <p:blipFill>
          <a:blip r:embed="rId4"/>
          <a:stretch>
            <a:fillRect/>
          </a:stretch>
        </p:blipFill>
        <p:spPr>
          <a:xfrm>
            <a:off x="4759832" y="1187170"/>
            <a:ext cx="4084290" cy="3063217"/>
          </a:xfrm>
          <a:prstGeom prst="rect">
            <a:avLst/>
          </a:prstGeom>
        </p:spPr>
      </p:pic>
      <p:sp>
        <p:nvSpPr>
          <p:cNvPr id="12" name="Tekstvak 11"/>
          <p:cNvSpPr txBox="1"/>
          <p:nvPr/>
        </p:nvSpPr>
        <p:spPr>
          <a:xfrm>
            <a:off x="510375" y="1187170"/>
            <a:ext cx="564471" cy="707886"/>
          </a:xfrm>
          <a:prstGeom prst="rect">
            <a:avLst/>
          </a:prstGeom>
          <a:noFill/>
        </p:spPr>
        <p:txBody>
          <a:bodyPr wrap="square" rtlCol="0">
            <a:spAutoFit/>
          </a:bodyPr>
          <a:lstStyle/>
          <a:p>
            <a:r>
              <a:rPr lang="nl-NL" sz="4000" b="1" dirty="0"/>
              <a:t>A</a:t>
            </a:r>
          </a:p>
        </p:txBody>
      </p:sp>
      <p:sp>
        <p:nvSpPr>
          <p:cNvPr id="13" name="Tekstvak 12"/>
          <p:cNvSpPr txBox="1"/>
          <p:nvPr/>
        </p:nvSpPr>
        <p:spPr>
          <a:xfrm>
            <a:off x="8175503" y="1212291"/>
            <a:ext cx="564471" cy="707886"/>
          </a:xfrm>
          <a:prstGeom prst="rect">
            <a:avLst/>
          </a:prstGeom>
          <a:noFill/>
        </p:spPr>
        <p:txBody>
          <a:bodyPr wrap="square" rtlCol="0">
            <a:spAutoFit/>
          </a:bodyPr>
          <a:lstStyle/>
          <a:p>
            <a:r>
              <a:rPr lang="nl-NL" sz="4000" b="1" dirty="0"/>
              <a:t>B</a:t>
            </a:r>
          </a:p>
        </p:txBody>
      </p:sp>
    </p:spTree>
    <p:extLst>
      <p:ext uri="{BB962C8B-B14F-4D97-AF65-F5344CB8AC3E}">
        <p14:creationId xmlns:p14="http://schemas.microsoft.com/office/powerpoint/2010/main" val="2459566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1 - luierdermatitis</a:t>
            </a:r>
          </a:p>
        </p:txBody>
      </p:sp>
      <p:pic>
        <p:nvPicPr>
          <p:cNvPr id="5" name="Afbeelding 4"/>
          <p:cNvPicPr>
            <a:picLocks noChangeAspect="1"/>
          </p:cNvPicPr>
          <p:nvPr/>
        </p:nvPicPr>
        <p:blipFill>
          <a:blip r:embed="rId3"/>
          <a:stretch>
            <a:fillRect/>
          </a:stretch>
        </p:blipFill>
        <p:spPr>
          <a:xfrm>
            <a:off x="457201" y="1174351"/>
            <a:ext cx="4084288" cy="3063216"/>
          </a:xfrm>
          <a:prstGeom prst="rect">
            <a:avLst/>
          </a:prstGeom>
        </p:spPr>
      </p:pic>
      <p:pic>
        <p:nvPicPr>
          <p:cNvPr id="7" name="Afbeelding 6"/>
          <p:cNvPicPr>
            <a:picLocks noChangeAspect="1"/>
          </p:cNvPicPr>
          <p:nvPr/>
        </p:nvPicPr>
        <p:blipFill>
          <a:blip r:embed="rId4"/>
          <a:stretch>
            <a:fillRect/>
          </a:stretch>
        </p:blipFill>
        <p:spPr>
          <a:xfrm>
            <a:off x="4759832" y="1187170"/>
            <a:ext cx="4084290" cy="3063217"/>
          </a:xfrm>
          <a:prstGeom prst="rect">
            <a:avLst/>
          </a:prstGeom>
        </p:spPr>
      </p:pic>
      <p:pic>
        <p:nvPicPr>
          <p:cNvPr id="8" name="Afbeelding 7"/>
          <p:cNvPicPr>
            <a:picLocks noChangeAspect="1"/>
          </p:cNvPicPr>
          <p:nvPr/>
        </p:nvPicPr>
        <p:blipFill rotWithShape="1">
          <a:blip r:embed="rId5"/>
          <a:srcRect l="22304" t="72393" r="32680"/>
          <a:stretch/>
        </p:blipFill>
        <p:spPr>
          <a:xfrm>
            <a:off x="481453" y="4306556"/>
            <a:ext cx="4060036" cy="2489853"/>
          </a:xfrm>
          <a:prstGeom prst="rect">
            <a:avLst/>
          </a:prstGeom>
        </p:spPr>
      </p:pic>
      <p:sp>
        <p:nvSpPr>
          <p:cNvPr id="12" name="Tekstvak 11"/>
          <p:cNvSpPr txBox="1"/>
          <p:nvPr/>
        </p:nvSpPr>
        <p:spPr>
          <a:xfrm>
            <a:off x="510375" y="1187170"/>
            <a:ext cx="564471" cy="707886"/>
          </a:xfrm>
          <a:prstGeom prst="rect">
            <a:avLst/>
          </a:prstGeom>
          <a:noFill/>
        </p:spPr>
        <p:txBody>
          <a:bodyPr wrap="square" rtlCol="0">
            <a:spAutoFit/>
          </a:bodyPr>
          <a:lstStyle/>
          <a:p>
            <a:r>
              <a:rPr lang="nl-NL" sz="4000" b="1" dirty="0"/>
              <a:t>A</a:t>
            </a:r>
          </a:p>
        </p:txBody>
      </p:sp>
      <p:sp>
        <p:nvSpPr>
          <p:cNvPr id="13" name="Tekstvak 12"/>
          <p:cNvSpPr txBox="1"/>
          <p:nvPr/>
        </p:nvSpPr>
        <p:spPr>
          <a:xfrm>
            <a:off x="8175503" y="1212291"/>
            <a:ext cx="564471" cy="707886"/>
          </a:xfrm>
          <a:prstGeom prst="rect">
            <a:avLst/>
          </a:prstGeom>
          <a:noFill/>
        </p:spPr>
        <p:txBody>
          <a:bodyPr wrap="square" rtlCol="0">
            <a:spAutoFit/>
          </a:bodyPr>
          <a:lstStyle/>
          <a:p>
            <a:r>
              <a:rPr lang="nl-NL" sz="4000" b="1" dirty="0"/>
              <a:t>B</a:t>
            </a:r>
          </a:p>
        </p:txBody>
      </p:sp>
      <p:sp>
        <p:nvSpPr>
          <p:cNvPr id="14" name="Tekstvak 13"/>
          <p:cNvSpPr txBox="1"/>
          <p:nvPr/>
        </p:nvSpPr>
        <p:spPr>
          <a:xfrm>
            <a:off x="510375" y="4306556"/>
            <a:ext cx="564471" cy="707886"/>
          </a:xfrm>
          <a:prstGeom prst="rect">
            <a:avLst/>
          </a:prstGeom>
          <a:noFill/>
        </p:spPr>
        <p:txBody>
          <a:bodyPr wrap="square" rtlCol="0">
            <a:spAutoFit/>
          </a:bodyPr>
          <a:lstStyle/>
          <a:p>
            <a:r>
              <a:rPr lang="nl-NL" sz="4000" b="1" dirty="0"/>
              <a:t>C</a:t>
            </a:r>
          </a:p>
        </p:txBody>
      </p:sp>
    </p:spTree>
    <p:extLst>
      <p:ext uri="{BB962C8B-B14F-4D97-AF65-F5344CB8AC3E}">
        <p14:creationId xmlns:p14="http://schemas.microsoft.com/office/powerpoint/2010/main" val="3166798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1 - luierdermatitis</a:t>
            </a:r>
          </a:p>
        </p:txBody>
      </p:sp>
      <p:pic>
        <p:nvPicPr>
          <p:cNvPr id="5" name="Afbeelding 4"/>
          <p:cNvPicPr>
            <a:picLocks noChangeAspect="1"/>
          </p:cNvPicPr>
          <p:nvPr/>
        </p:nvPicPr>
        <p:blipFill>
          <a:blip r:embed="rId3"/>
          <a:stretch>
            <a:fillRect/>
          </a:stretch>
        </p:blipFill>
        <p:spPr>
          <a:xfrm>
            <a:off x="457201" y="1174351"/>
            <a:ext cx="4084288" cy="3063216"/>
          </a:xfrm>
          <a:prstGeom prst="rect">
            <a:avLst/>
          </a:prstGeom>
        </p:spPr>
      </p:pic>
      <p:pic>
        <p:nvPicPr>
          <p:cNvPr id="7" name="Afbeelding 6"/>
          <p:cNvPicPr>
            <a:picLocks noChangeAspect="1"/>
          </p:cNvPicPr>
          <p:nvPr/>
        </p:nvPicPr>
        <p:blipFill>
          <a:blip r:embed="rId4"/>
          <a:stretch>
            <a:fillRect/>
          </a:stretch>
        </p:blipFill>
        <p:spPr>
          <a:xfrm>
            <a:off x="4759832" y="1187170"/>
            <a:ext cx="4084290" cy="3063217"/>
          </a:xfrm>
          <a:prstGeom prst="rect">
            <a:avLst/>
          </a:prstGeom>
        </p:spPr>
      </p:pic>
      <p:pic>
        <p:nvPicPr>
          <p:cNvPr id="8" name="Afbeelding 7"/>
          <p:cNvPicPr>
            <a:picLocks noChangeAspect="1"/>
          </p:cNvPicPr>
          <p:nvPr/>
        </p:nvPicPr>
        <p:blipFill rotWithShape="1">
          <a:blip r:embed="rId5"/>
          <a:srcRect l="22304" t="72393" r="32680"/>
          <a:stretch/>
        </p:blipFill>
        <p:spPr>
          <a:xfrm>
            <a:off x="481453" y="4306556"/>
            <a:ext cx="4060036" cy="2489853"/>
          </a:xfrm>
          <a:prstGeom prst="rect">
            <a:avLst/>
          </a:prstGeom>
        </p:spPr>
      </p:pic>
      <p:pic>
        <p:nvPicPr>
          <p:cNvPr id="11" name="Afbeelding 10"/>
          <p:cNvPicPr>
            <a:picLocks noChangeAspect="1"/>
          </p:cNvPicPr>
          <p:nvPr/>
        </p:nvPicPr>
        <p:blipFill>
          <a:blip r:embed="rId6"/>
          <a:stretch>
            <a:fillRect/>
          </a:stretch>
        </p:blipFill>
        <p:spPr>
          <a:xfrm>
            <a:off x="4742192" y="4306556"/>
            <a:ext cx="4084290" cy="2490421"/>
          </a:xfrm>
          <a:prstGeom prst="rect">
            <a:avLst/>
          </a:prstGeom>
        </p:spPr>
      </p:pic>
      <p:sp>
        <p:nvSpPr>
          <p:cNvPr id="12" name="Tekstvak 11"/>
          <p:cNvSpPr txBox="1"/>
          <p:nvPr/>
        </p:nvSpPr>
        <p:spPr>
          <a:xfrm>
            <a:off x="510375" y="1187170"/>
            <a:ext cx="564471" cy="707886"/>
          </a:xfrm>
          <a:prstGeom prst="rect">
            <a:avLst/>
          </a:prstGeom>
          <a:noFill/>
        </p:spPr>
        <p:txBody>
          <a:bodyPr wrap="square" rtlCol="0">
            <a:spAutoFit/>
          </a:bodyPr>
          <a:lstStyle/>
          <a:p>
            <a:r>
              <a:rPr lang="nl-NL" sz="4000" b="1" dirty="0"/>
              <a:t>A</a:t>
            </a:r>
          </a:p>
        </p:txBody>
      </p:sp>
      <p:sp>
        <p:nvSpPr>
          <p:cNvPr id="13" name="Tekstvak 12"/>
          <p:cNvSpPr txBox="1"/>
          <p:nvPr/>
        </p:nvSpPr>
        <p:spPr>
          <a:xfrm>
            <a:off x="8175503" y="1212291"/>
            <a:ext cx="564471" cy="707886"/>
          </a:xfrm>
          <a:prstGeom prst="rect">
            <a:avLst/>
          </a:prstGeom>
          <a:noFill/>
        </p:spPr>
        <p:txBody>
          <a:bodyPr wrap="square" rtlCol="0">
            <a:spAutoFit/>
          </a:bodyPr>
          <a:lstStyle/>
          <a:p>
            <a:r>
              <a:rPr lang="nl-NL" sz="4000" b="1" dirty="0"/>
              <a:t>B</a:t>
            </a:r>
          </a:p>
        </p:txBody>
      </p:sp>
      <p:sp>
        <p:nvSpPr>
          <p:cNvPr id="14" name="Tekstvak 13"/>
          <p:cNvSpPr txBox="1"/>
          <p:nvPr/>
        </p:nvSpPr>
        <p:spPr>
          <a:xfrm>
            <a:off x="510375" y="4306556"/>
            <a:ext cx="564471" cy="707886"/>
          </a:xfrm>
          <a:prstGeom prst="rect">
            <a:avLst/>
          </a:prstGeom>
          <a:noFill/>
        </p:spPr>
        <p:txBody>
          <a:bodyPr wrap="square" rtlCol="0">
            <a:spAutoFit/>
          </a:bodyPr>
          <a:lstStyle/>
          <a:p>
            <a:r>
              <a:rPr lang="nl-NL" sz="4000" b="1" dirty="0"/>
              <a:t>C</a:t>
            </a:r>
          </a:p>
        </p:txBody>
      </p:sp>
      <p:sp>
        <p:nvSpPr>
          <p:cNvPr id="15" name="Tekstvak 14"/>
          <p:cNvSpPr txBox="1"/>
          <p:nvPr/>
        </p:nvSpPr>
        <p:spPr>
          <a:xfrm>
            <a:off x="8175503" y="4491845"/>
            <a:ext cx="564471" cy="707886"/>
          </a:xfrm>
          <a:prstGeom prst="rect">
            <a:avLst/>
          </a:prstGeom>
          <a:noFill/>
        </p:spPr>
        <p:txBody>
          <a:bodyPr wrap="square" rtlCol="0">
            <a:spAutoFit/>
          </a:bodyPr>
          <a:lstStyle/>
          <a:p>
            <a:r>
              <a:rPr lang="nl-NL" sz="4000" b="1" dirty="0"/>
              <a:t>D</a:t>
            </a:r>
          </a:p>
        </p:txBody>
      </p:sp>
    </p:spTree>
    <p:extLst>
      <p:ext uri="{BB962C8B-B14F-4D97-AF65-F5344CB8AC3E}">
        <p14:creationId xmlns:p14="http://schemas.microsoft.com/office/powerpoint/2010/main" val="25960403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1 - luierdermatitis</a:t>
            </a:r>
          </a:p>
        </p:txBody>
      </p:sp>
      <p:pic>
        <p:nvPicPr>
          <p:cNvPr id="5" name="Afbeelding 4"/>
          <p:cNvPicPr>
            <a:picLocks noChangeAspect="1"/>
          </p:cNvPicPr>
          <p:nvPr/>
        </p:nvPicPr>
        <p:blipFill>
          <a:blip r:embed="rId3"/>
          <a:stretch>
            <a:fillRect/>
          </a:stretch>
        </p:blipFill>
        <p:spPr>
          <a:xfrm>
            <a:off x="457201" y="1174351"/>
            <a:ext cx="4084288" cy="3063216"/>
          </a:xfrm>
          <a:prstGeom prst="rect">
            <a:avLst/>
          </a:prstGeom>
        </p:spPr>
      </p:pic>
      <p:pic>
        <p:nvPicPr>
          <p:cNvPr id="7" name="Afbeelding 6"/>
          <p:cNvPicPr>
            <a:picLocks noChangeAspect="1"/>
          </p:cNvPicPr>
          <p:nvPr/>
        </p:nvPicPr>
        <p:blipFill>
          <a:blip r:embed="rId4"/>
          <a:stretch>
            <a:fillRect/>
          </a:stretch>
        </p:blipFill>
        <p:spPr>
          <a:xfrm>
            <a:off x="4759832" y="1187170"/>
            <a:ext cx="4084290" cy="3063217"/>
          </a:xfrm>
          <a:prstGeom prst="rect">
            <a:avLst/>
          </a:prstGeom>
        </p:spPr>
      </p:pic>
      <p:pic>
        <p:nvPicPr>
          <p:cNvPr id="8" name="Afbeelding 7"/>
          <p:cNvPicPr>
            <a:picLocks noChangeAspect="1"/>
          </p:cNvPicPr>
          <p:nvPr/>
        </p:nvPicPr>
        <p:blipFill rotWithShape="1">
          <a:blip r:embed="rId5"/>
          <a:srcRect l="22304" t="72393" r="32680"/>
          <a:stretch/>
        </p:blipFill>
        <p:spPr>
          <a:xfrm>
            <a:off x="481453" y="4306556"/>
            <a:ext cx="4060036" cy="2489853"/>
          </a:xfrm>
          <a:prstGeom prst="rect">
            <a:avLst/>
          </a:prstGeom>
        </p:spPr>
      </p:pic>
      <p:pic>
        <p:nvPicPr>
          <p:cNvPr id="11" name="Afbeelding 10"/>
          <p:cNvPicPr>
            <a:picLocks noChangeAspect="1"/>
          </p:cNvPicPr>
          <p:nvPr/>
        </p:nvPicPr>
        <p:blipFill>
          <a:blip r:embed="rId6"/>
          <a:stretch>
            <a:fillRect/>
          </a:stretch>
        </p:blipFill>
        <p:spPr>
          <a:xfrm>
            <a:off x="4742192" y="4306556"/>
            <a:ext cx="4084290" cy="2490421"/>
          </a:xfrm>
          <a:prstGeom prst="rect">
            <a:avLst/>
          </a:prstGeom>
        </p:spPr>
      </p:pic>
      <p:sp>
        <p:nvSpPr>
          <p:cNvPr id="12" name="Tekstvak 11"/>
          <p:cNvSpPr txBox="1"/>
          <p:nvPr/>
        </p:nvSpPr>
        <p:spPr>
          <a:xfrm>
            <a:off x="510375" y="1187170"/>
            <a:ext cx="564471" cy="707886"/>
          </a:xfrm>
          <a:prstGeom prst="rect">
            <a:avLst/>
          </a:prstGeom>
          <a:noFill/>
        </p:spPr>
        <p:txBody>
          <a:bodyPr wrap="square" rtlCol="0">
            <a:spAutoFit/>
          </a:bodyPr>
          <a:lstStyle/>
          <a:p>
            <a:r>
              <a:rPr lang="nl-NL" sz="4000" b="1" dirty="0"/>
              <a:t>A</a:t>
            </a:r>
          </a:p>
        </p:txBody>
      </p:sp>
      <p:sp>
        <p:nvSpPr>
          <p:cNvPr id="13" name="Tekstvak 12"/>
          <p:cNvSpPr txBox="1"/>
          <p:nvPr/>
        </p:nvSpPr>
        <p:spPr>
          <a:xfrm>
            <a:off x="8175503" y="1212291"/>
            <a:ext cx="564471" cy="707886"/>
          </a:xfrm>
          <a:prstGeom prst="rect">
            <a:avLst/>
          </a:prstGeom>
          <a:noFill/>
        </p:spPr>
        <p:txBody>
          <a:bodyPr wrap="square" rtlCol="0">
            <a:spAutoFit/>
          </a:bodyPr>
          <a:lstStyle/>
          <a:p>
            <a:r>
              <a:rPr lang="nl-NL" sz="4000" b="1" dirty="0"/>
              <a:t>B</a:t>
            </a:r>
          </a:p>
        </p:txBody>
      </p:sp>
      <p:sp>
        <p:nvSpPr>
          <p:cNvPr id="14" name="Tekstvak 13"/>
          <p:cNvSpPr txBox="1"/>
          <p:nvPr/>
        </p:nvSpPr>
        <p:spPr>
          <a:xfrm>
            <a:off x="510375" y="4306556"/>
            <a:ext cx="564471" cy="707886"/>
          </a:xfrm>
          <a:prstGeom prst="rect">
            <a:avLst/>
          </a:prstGeom>
          <a:noFill/>
        </p:spPr>
        <p:txBody>
          <a:bodyPr wrap="square" rtlCol="0">
            <a:spAutoFit/>
          </a:bodyPr>
          <a:lstStyle/>
          <a:p>
            <a:r>
              <a:rPr lang="nl-NL" sz="4000" b="1" dirty="0"/>
              <a:t>C</a:t>
            </a:r>
          </a:p>
        </p:txBody>
      </p:sp>
      <p:sp>
        <p:nvSpPr>
          <p:cNvPr id="15" name="Tekstvak 14"/>
          <p:cNvSpPr txBox="1"/>
          <p:nvPr/>
        </p:nvSpPr>
        <p:spPr>
          <a:xfrm>
            <a:off x="8175503" y="4491845"/>
            <a:ext cx="564471" cy="707886"/>
          </a:xfrm>
          <a:prstGeom prst="rect">
            <a:avLst/>
          </a:prstGeom>
          <a:noFill/>
        </p:spPr>
        <p:txBody>
          <a:bodyPr wrap="square" rtlCol="0">
            <a:spAutoFit/>
          </a:bodyPr>
          <a:lstStyle/>
          <a:p>
            <a:r>
              <a:rPr lang="nl-NL" sz="4000" b="1" dirty="0"/>
              <a:t>D</a:t>
            </a:r>
          </a:p>
        </p:txBody>
      </p:sp>
      <p:pic>
        <p:nvPicPr>
          <p:cNvPr id="16" name="Afbeelding 15"/>
          <p:cNvPicPr>
            <a:picLocks noChangeAspect="1"/>
          </p:cNvPicPr>
          <p:nvPr/>
        </p:nvPicPr>
        <p:blipFill rotWithShape="1">
          <a:blip r:embed="rId7"/>
          <a:srcRect l="41970" t="35651" b="4797"/>
          <a:stretch/>
        </p:blipFill>
        <p:spPr>
          <a:xfrm>
            <a:off x="2809192" y="2573369"/>
            <a:ext cx="3901280" cy="2626362"/>
          </a:xfrm>
          <a:prstGeom prst="rect">
            <a:avLst/>
          </a:prstGeom>
        </p:spPr>
      </p:pic>
      <p:sp>
        <p:nvSpPr>
          <p:cNvPr id="17" name="Tekstvak 16"/>
          <p:cNvSpPr txBox="1"/>
          <p:nvPr/>
        </p:nvSpPr>
        <p:spPr>
          <a:xfrm>
            <a:off x="3000701" y="4306556"/>
            <a:ext cx="564471" cy="707886"/>
          </a:xfrm>
          <a:prstGeom prst="rect">
            <a:avLst/>
          </a:prstGeom>
          <a:noFill/>
        </p:spPr>
        <p:txBody>
          <a:bodyPr wrap="square" rtlCol="0">
            <a:spAutoFit/>
          </a:bodyPr>
          <a:lstStyle/>
          <a:p>
            <a:r>
              <a:rPr lang="nl-NL" sz="4000" b="1" dirty="0"/>
              <a:t>E</a:t>
            </a:r>
          </a:p>
        </p:txBody>
      </p:sp>
    </p:spTree>
    <p:extLst>
      <p:ext uri="{BB962C8B-B14F-4D97-AF65-F5344CB8AC3E}">
        <p14:creationId xmlns:p14="http://schemas.microsoft.com/office/powerpoint/2010/main" val="1971135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
        <p:nvSpPr>
          <p:cNvPr id="2" name="Titel 1"/>
          <p:cNvSpPr>
            <a:spLocks noGrp="1"/>
          </p:cNvSpPr>
          <p:nvPr>
            <p:ph type="title"/>
          </p:nvPr>
        </p:nvSpPr>
        <p:spPr/>
        <p:txBody>
          <a:bodyPr/>
          <a:lstStyle/>
          <a:p>
            <a:r>
              <a:rPr lang="nl-NL" dirty="0"/>
              <a:t>Casus 1 - luierdermatitis</a:t>
            </a:r>
          </a:p>
        </p:txBody>
      </p:sp>
      <p:pic>
        <p:nvPicPr>
          <p:cNvPr id="8" name="Afbeelding 7"/>
          <p:cNvPicPr>
            <a:picLocks noChangeAspect="1"/>
          </p:cNvPicPr>
          <p:nvPr/>
        </p:nvPicPr>
        <p:blipFill rotWithShape="1">
          <a:blip r:embed="rId4"/>
          <a:srcRect l="33573" t="25719"/>
          <a:stretch/>
        </p:blipFill>
        <p:spPr>
          <a:xfrm>
            <a:off x="1564650" y="1600345"/>
            <a:ext cx="6067009" cy="4450571"/>
          </a:xfrm>
          <a:prstGeom prst="rect">
            <a:avLst/>
          </a:prstGeom>
        </p:spPr>
      </p:pic>
    </p:spTree>
    <p:extLst>
      <p:ext uri="{BB962C8B-B14F-4D97-AF65-F5344CB8AC3E}">
        <p14:creationId xmlns:p14="http://schemas.microsoft.com/office/powerpoint/2010/main" val="35610755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1 urogenitale klachten</a:t>
            </a:r>
            <a:br>
              <a:rPr lang="nl-NL" dirty="0"/>
            </a:br>
            <a:r>
              <a:rPr lang="nl-NL" dirty="0"/>
              <a:t>luierdermatitis</a:t>
            </a:r>
          </a:p>
        </p:txBody>
      </p:sp>
      <p:sp>
        <p:nvSpPr>
          <p:cNvPr id="3" name="Tijdelijke aanduiding voor inhoud 2"/>
          <p:cNvSpPr>
            <a:spLocks noGrp="1"/>
          </p:cNvSpPr>
          <p:nvPr>
            <p:ph idx="1"/>
          </p:nvPr>
        </p:nvSpPr>
        <p:spPr/>
        <p:txBody>
          <a:bodyPr>
            <a:normAutofit lnSpcReduction="10000"/>
          </a:bodyPr>
          <a:lstStyle/>
          <a:p>
            <a:r>
              <a:rPr lang="nl-NL" dirty="0"/>
              <a:t>Niet specifieke dermatose van het luiergebied</a:t>
            </a:r>
          </a:p>
          <a:p>
            <a:r>
              <a:rPr lang="nl-NL" dirty="0"/>
              <a:t>Roodheid, schilfering, soms met </a:t>
            </a:r>
            <a:r>
              <a:rPr lang="nl-NL" dirty="0" err="1"/>
              <a:t>papels</a:t>
            </a:r>
            <a:r>
              <a:rPr lang="nl-NL" dirty="0"/>
              <a:t> of </a:t>
            </a:r>
            <a:r>
              <a:rPr lang="nl-NL" dirty="0" err="1"/>
              <a:t>vesiculae</a:t>
            </a:r>
            <a:r>
              <a:rPr lang="nl-NL" dirty="0"/>
              <a:t> en soms met pijn of jeuk</a:t>
            </a:r>
          </a:p>
          <a:p>
            <a:r>
              <a:rPr lang="nl-NL" dirty="0"/>
              <a:t>37/1000 </a:t>
            </a:r>
            <a:r>
              <a:rPr lang="nl-NL" dirty="0" err="1"/>
              <a:t>ptn</a:t>
            </a:r>
            <a:r>
              <a:rPr lang="nl-NL" dirty="0"/>
              <a:t> per jaar (0-4jarigen) in HA-praktijk</a:t>
            </a:r>
          </a:p>
          <a:p>
            <a:r>
              <a:rPr lang="nl-NL" dirty="0"/>
              <a:t>Oorzaak: huidbeschadiging door wrijving en vocht</a:t>
            </a:r>
          </a:p>
          <a:p>
            <a:r>
              <a:rPr lang="nl-NL" dirty="0"/>
              <a:t>DD: candida infect, scabiës, impetigo, juveniele </a:t>
            </a:r>
            <a:r>
              <a:rPr lang="nl-NL" dirty="0" err="1"/>
              <a:t>seborroische</a:t>
            </a:r>
            <a:r>
              <a:rPr lang="nl-NL" dirty="0"/>
              <a:t> dermatitis</a:t>
            </a:r>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2540823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1 buikpijn</a:t>
            </a:r>
          </a:p>
        </p:txBody>
      </p:sp>
      <p:sp>
        <p:nvSpPr>
          <p:cNvPr id="3" name="Tijdelijke aanduiding voor inhoud 2"/>
          <p:cNvSpPr>
            <a:spLocks noGrp="1"/>
          </p:cNvSpPr>
          <p:nvPr>
            <p:ph idx="1"/>
          </p:nvPr>
        </p:nvSpPr>
        <p:spPr/>
        <p:txBody>
          <a:bodyPr/>
          <a:lstStyle/>
          <a:p>
            <a:r>
              <a:rPr lang="nl-NL" dirty="0"/>
              <a:t>Is hier sprake van obstipatie?</a:t>
            </a:r>
          </a:p>
          <a:p>
            <a:pPr marL="457200" lvl="1" indent="0">
              <a:buNone/>
            </a:pPr>
            <a:r>
              <a:rPr lang="nl-NL" dirty="0"/>
              <a:t>A: ja</a:t>
            </a:r>
          </a:p>
          <a:p>
            <a:pPr marL="457200" lvl="1" indent="0">
              <a:buNone/>
            </a:pPr>
            <a:r>
              <a:rPr lang="nl-NL" dirty="0"/>
              <a:t>B: nee</a:t>
            </a:r>
          </a:p>
        </p:txBody>
      </p:sp>
      <p:pic>
        <p:nvPicPr>
          <p:cNvPr id="5" name="Afbeelding 4" descr="huilbab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6919" y="2230496"/>
            <a:ext cx="3570907" cy="3554633"/>
          </a:xfrm>
          <a:prstGeom prst="rect">
            <a:avLst/>
          </a:prstGeom>
        </p:spPr>
      </p:pic>
      <p:pic>
        <p:nvPicPr>
          <p:cNvPr id="7" name="Afbeelding 6"/>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24521999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1 urogenitale klachten</a:t>
            </a:r>
            <a:br>
              <a:rPr lang="nl-NL" dirty="0"/>
            </a:br>
            <a:r>
              <a:rPr lang="nl-NL" dirty="0"/>
              <a:t>luierdermatitis</a:t>
            </a:r>
          </a:p>
        </p:txBody>
      </p:sp>
      <p:sp>
        <p:nvSpPr>
          <p:cNvPr id="3" name="Tijdelijke aanduiding voor inhoud 2"/>
          <p:cNvSpPr>
            <a:spLocks noGrp="1"/>
          </p:cNvSpPr>
          <p:nvPr>
            <p:ph idx="1"/>
          </p:nvPr>
        </p:nvSpPr>
        <p:spPr/>
        <p:txBody>
          <a:bodyPr>
            <a:normAutofit fontScale="92500"/>
          </a:bodyPr>
          <a:lstStyle/>
          <a:p>
            <a:r>
              <a:rPr lang="nl-NL" dirty="0"/>
              <a:t>Behandeling: </a:t>
            </a:r>
          </a:p>
          <a:p>
            <a:pPr lvl="1"/>
            <a:r>
              <a:rPr lang="nl-NL" dirty="0"/>
              <a:t>Gebruik goede </a:t>
            </a:r>
            <a:r>
              <a:rPr lang="nl-NL" dirty="0" err="1"/>
              <a:t>wegwerp-luiers</a:t>
            </a:r>
            <a:r>
              <a:rPr lang="nl-NL" dirty="0"/>
              <a:t> (binnenkant van een zacht materiaal); katoenenluiers op 90 graden wassen</a:t>
            </a:r>
          </a:p>
          <a:p>
            <a:pPr lvl="1"/>
            <a:r>
              <a:rPr lang="nl-NL" dirty="0"/>
              <a:t>Regelmatig verschonen, poepluier direct en met een washandje met schoon water</a:t>
            </a:r>
          </a:p>
          <a:p>
            <a:pPr lvl="1"/>
            <a:r>
              <a:rPr lang="nl-NL" dirty="0"/>
              <a:t>Barrière crème gebruiken </a:t>
            </a:r>
          </a:p>
          <a:p>
            <a:pPr lvl="1"/>
            <a:r>
              <a:rPr lang="nl-NL" dirty="0"/>
              <a:t>Bij Candida-infectie: </a:t>
            </a:r>
            <a:r>
              <a:rPr lang="nl-NL" dirty="0" err="1"/>
              <a:t>miconazolcreme</a:t>
            </a:r>
            <a:r>
              <a:rPr lang="nl-NL" dirty="0"/>
              <a:t> 2% 2dd 1-2 </a:t>
            </a:r>
            <a:r>
              <a:rPr lang="nl-NL" dirty="0" err="1"/>
              <a:t>wkn</a:t>
            </a:r>
            <a:endParaRPr lang="nl-NL" dirty="0"/>
          </a:p>
          <a:p>
            <a:pPr lvl="1"/>
            <a:r>
              <a:rPr lang="nl-NL" dirty="0"/>
              <a:t>Bij jeuk: hydrocortison 1% bij </a:t>
            </a:r>
            <a:r>
              <a:rPr lang="nl-NL" dirty="0" err="1"/>
              <a:t>miconazol</a:t>
            </a:r>
            <a:r>
              <a:rPr lang="nl-NL" dirty="0"/>
              <a:t> 2% 2dd dun aanbrengen 1 </a:t>
            </a:r>
            <a:r>
              <a:rPr lang="nl-NL" dirty="0" err="1"/>
              <a:t>wk</a:t>
            </a:r>
            <a:endParaRPr lang="nl-NL" dirty="0"/>
          </a:p>
          <a:p>
            <a:pPr lvl="1"/>
            <a:endParaRPr lang="nl-NL" dirty="0"/>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32762138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2 urogenitale klachten</a:t>
            </a:r>
          </a:p>
        </p:txBody>
      </p:sp>
      <p:sp>
        <p:nvSpPr>
          <p:cNvPr id="3" name="Tijdelijke aanduiding voor inhoud 2"/>
          <p:cNvSpPr>
            <a:spLocks noGrp="1"/>
          </p:cNvSpPr>
          <p:nvPr>
            <p:ph idx="1"/>
          </p:nvPr>
        </p:nvSpPr>
        <p:spPr>
          <a:xfrm>
            <a:off x="457200" y="1600200"/>
            <a:ext cx="8577942" cy="4922945"/>
          </a:xfrm>
        </p:spPr>
        <p:txBody>
          <a:bodyPr>
            <a:normAutofit/>
          </a:bodyPr>
          <a:lstStyle/>
          <a:p>
            <a:r>
              <a:rPr lang="nl-NL" dirty="0"/>
              <a:t>Jongen, 11 jaar</a:t>
            </a:r>
          </a:p>
          <a:p>
            <a:r>
              <a:rPr lang="nl-NL" dirty="0"/>
              <a:t>Pijnlijke voorhuid, roodheid, nooit eerder gehad</a:t>
            </a:r>
          </a:p>
          <a:p>
            <a:r>
              <a:rPr lang="nl-NL" dirty="0"/>
              <a:t>VG: gezond</a:t>
            </a:r>
          </a:p>
          <a:p>
            <a:r>
              <a:rPr lang="nl-NL" dirty="0" err="1"/>
              <a:t>Med</a:t>
            </a:r>
            <a:r>
              <a:rPr lang="nl-NL" dirty="0"/>
              <a:t>: geen</a:t>
            </a:r>
          </a:p>
          <a:p>
            <a:endParaRPr lang="nl-NL" dirty="0"/>
          </a:p>
          <a:p>
            <a:r>
              <a:rPr lang="nl-NL" dirty="0"/>
              <a:t>LO: duidelijk beeld van fimose met candida balanitis</a:t>
            </a:r>
          </a:p>
          <a:p>
            <a:endParaRPr lang="nl-NL" dirty="0"/>
          </a:p>
          <a:p>
            <a:pPr marL="0" indent="0">
              <a:buNone/>
            </a:pPr>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4869746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2 urogenitale klachten</a:t>
            </a:r>
          </a:p>
        </p:txBody>
      </p:sp>
      <p:sp>
        <p:nvSpPr>
          <p:cNvPr id="3" name="Tijdelijke aanduiding voor inhoud 2"/>
          <p:cNvSpPr>
            <a:spLocks noGrp="1"/>
          </p:cNvSpPr>
          <p:nvPr>
            <p:ph idx="1"/>
          </p:nvPr>
        </p:nvSpPr>
        <p:spPr>
          <a:xfrm>
            <a:off x="457200" y="1600200"/>
            <a:ext cx="8577942" cy="4922945"/>
          </a:xfrm>
        </p:spPr>
        <p:txBody>
          <a:bodyPr>
            <a:normAutofit/>
          </a:bodyPr>
          <a:lstStyle/>
          <a:p>
            <a:pPr marL="0" indent="0">
              <a:buNone/>
            </a:pPr>
            <a:r>
              <a:rPr lang="nl-NL" dirty="0"/>
              <a:t>Wat zou u niet adviseren?</a:t>
            </a:r>
          </a:p>
          <a:p>
            <a:pPr marL="514350" indent="-514350">
              <a:buAutoNum type="alphaUcPeriod"/>
            </a:pPr>
            <a:r>
              <a:rPr lang="nl-NL" dirty="0"/>
              <a:t>Afwachten</a:t>
            </a:r>
          </a:p>
          <a:p>
            <a:pPr marL="514350" indent="-514350">
              <a:buAutoNum type="alphaUcPeriod"/>
            </a:pPr>
            <a:r>
              <a:rPr lang="nl-NL" dirty="0"/>
              <a:t>Extra oefenen</a:t>
            </a:r>
          </a:p>
          <a:p>
            <a:pPr marL="514350" indent="-514350">
              <a:buAutoNum type="alphaUcPeriod"/>
            </a:pPr>
            <a:r>
              <a:rPr lang="nl-NL" dirty="0"/>
              <a:t>Starten met corticosteroïd zalf</a:t>
            </a:r>
          </a:p>
          <a:p>
            <a:pPr marL="514350" indent="-514350">
              <a:buAutoNum type="alphaUcPeriod"/>
            </a:pPr>
            <a:r>
              <a:rPr lang="nl-NL" dirty="0"/>
              <a:t>Verwijzing uroloog</a:t>
            </a:r>
          </a:p>
          <a:p>
            <a:pPr marL="0" indent="0">
              <a:buNone/>
            </a:pPr>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30910292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2 urogenitale klachten</a:t>
            </a:r>
          </a:p>
        </p:txBody>
      </p:sp>
      <p:sp>
        <p:nvSpPr>
          <p:cNvPr id="3" name="Tijdelijke aanduiding voor inhoud 2"/>
          <p:cNvSpPr>
            <a:spLocks noGrp="1"/>
          </p:cNvSpPr>
          <p:nvPr>
            <p:ph idx="1"/>
          </p:nvPr>
        </p:nvSpPr>
        <p:spPr>
          <a:xfrm>
            <a:off x="457200" y="1600200"/>
            <a:ext cx="8577942" cy="4922945"/>
          </a:xfrm>
        </p:spPr>
        <p:txBody>
          <a:bodyPr>
            <a:normAutofit/>
          </a:bodyPr>
          <a:lstStyle/>
          <a:p>
            <a:pPr marL="0" indent="0">
              <a:buNone/>
            </a:pPr>
            <a:r>
              <a:rPr lang="nl-NL" dirty="0"/>
              <a:t>Wat zou u niet adviseren?</a:t>
            </a:r>
          </a:p>
          <a:p>
            <a:pPr marL="514350" indent="-514350">
              <a:buAutoNum type="alphaUcPeriod"/>
            </a:pPr>
            <a:r>
              <a:rPr lang="nl-NL" dirty="0"/>
              <a:t>Afwachten</a:t>
            </a:r>
          </a:p>
          <a:p>
            <a:pPr marL="514350" indent="-514350">
              <a:buAutoNum type="alphaUcPeriod"/>
            </a:pPr>
            <a:r>
              <a:rPr lang="nl-NL" b="1" dirty="0"/>
              <a:t>Extra oefenen</a:t>
            </a:r>
          </a:p>
          <a:p>
            <a:pPr marL="514350" indent="-514350">
              <a:buAutoNum type="alphaUcPeriod"/>
            </a:pPr>
            <a:r>
              <a:rPr lang="nl-NL" dirty="0"/>
              <a:t>Starten met corticosteroïd zalf</a:t>
            </a:r>
          </a:p>
          <a:p>
            <a:pPr marL="514350" indent="-514350">
              <a:buAutoNum type="alphaUcPeriod"/>
            </a:pPr>
            <a:r>
              <a:rPr lang="nl-NL" dirty="0"/>
              <a:t>Verwijzing uroloog</a:t>
            </a:r>
          </a:p>
          <a:p>
            <a:pPr marL="514350" indent="-514350">
              <a:buAutoNum type="alphaUcPeriod"/>
            </a:pPr>
            <a:endParaRPr lang="nl-NL" dirty="0"/>
          </a:p>
          <a:p>
            <a:pPr marL="0" indent="0">
              <a:buNone/>
            </a:pPr>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36266252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2 urogenitale klachten</a:t>
            </a:r>
            <a:br>
              <a:rPr lang="nl-NL" dirty="0"/>
            </a:br>
            <a:r>
              <a:rPr lang="nl-NL" dirty="0"/>
              <a:t>fimose</a:t>
            </a:r>
          </a:p>
        </p:txBody>
      </p:sp>
      <p:sp>
        <p:nvSpPr>
          <p:cNvPr id="3" name="Tijdelijke aanduiding voor inhoud 2"/>
          <p:cNvSpPr>
            <a:spLocks noGrp="1"/>
          </p:cNvSpPr>
          <p:nvPr>
            <p:ph idx="1"/>
          </p:nvPr>
        </p:nvSpPr>
        <p:spPr>
          <a:xfrm>
            <a:off x="457200" y="1600200"/>
            <a:ext cx="8577942" cy="4922945"/>
          </a:xfrm>
        </p:spPr>
        <p:txBody>
          <a:bodyPr>
            <a:normAutofit/>
          </a:bodyPr>
          <a:lstStyle/>
          <a:p>
            <a:r>
              <a:rPr lang="nl-NL" dirty="0"/>
              <a:t>96% van de pasgeborenen</a:t>
            </a:r>
          </a:p>
          <a:p>
            <a:r>
              <a:rPr lang="nl-NL" dirty="0"/>
              <a:t>50% van de 1 jarigen</a:t>
            </a:r>
          </a:p>
          <a:p>
            <a:r>
              <a:rPr lang="nl-NL" dirty="0"/>
              <a:t>10% van de 3 jarigen</a:t>
            </a:r>
          </a:p>
          <a:p>
            <a:r>
              <a:rPr lang="nl-NL" dirty="0"/>
              <a:t>1% van de 16 jarigen</a:t>
            </a:r>
          </a:p>
          <a:p>
            <a:endParaRPr lang="nl-NL" dirty="0"/>
          </a:p>
          <a:p>
            <a:r>
              <a:rPr lang="nl-NL" dirty="0"/>
              <a:t>Problemen die kunnen ontstaan:</a:t>
            </a:r>
          </a:p>
          <a:p>
            <a:pPr lvl="1"/>
            <a:r>
              <a:rPr lang="nl-NL" dirty="0"/>
              <a:t>Balanitis</a:t>
            </a:r>
          </a:p>
          <a:p>
            <a:pPr lvl="1"/>
            <a:r>
              <a:rPr lang="nl-NL" dirty="0" err="1"/>
              <a:t>Ballooning</a:t>
            </a:r>
            <a:r>
              <a:rPr lang="nl-NL" dirty="0"/>
              <a:t> </a:t>
            </a:r>
          </a:p>
          <a:p>
            <a:pPr marL="0" indent="0">
              <a:buNone/>
            </a:pPr>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42910084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2 urogenitale klachten</a:t>
            </a:r>
            <a:br>
              <a:rPr lang="nl-NL" dirty="0"/>
            </a:br>
            <a:r>
              <a:rPr lang="nl-NL" dirty="0"/>
              <a:t>fimose - beleid</a:t>
            </a:r>
          </a:p>
        </p:txBody>
      </p:sp>
      <p:sp>
        <p:nvSpPr>
          <p:cNvPr id="3" name="Tijdelijke aanduiding voor inhoud 2"/>
          <p:cNvSpPr>
            <a:spLocks noGrp="1"/>
          </p:cNvSpPr>
          <p:nvPr>
            <p:ph idx="1"/>
          </p:nvPr>
        </p:nvSpPr>
        <p:spPr>
          <a:xfrm>
            <a:off x="457200" y="1600200"/>
            <a:ext cx="8577942" cy="4922945"/>
          </a:xfrm>
        </p:spPr>
        <p:txBody>
          <a:bodyPr>
            <a:normAutofit/>
          </a:bodyPr>
          <a:lstStyle/>
          <a:p>
            <a:r>
              <a:rPr lang="nl-NL" dirty="0"/>
              <a:t>Geen klachten: expectatief</a:t>
            </a:r>
          </a:p>
          <a:p>
            <a:r>
              <a:rPr lang="nl-NL" dirty="0"/>
              <a:t>Balanitis: 2 </a:t>
            </a:r>
            <a:r>
              <a:rPr lang="nl-NL" dirty="0" err="1"/>
              <a:t>dd</a:t>
            </a:r>
            <a:r>
              <a:rPr lang="nl-NL" dirty="0"/>
              <a:t> baden en antibiotica crème</a:t>
            </a:r>
          </a:p>
          <a:p>
            <a:r>
              <a:rPr lang="nl-NL" dirty="0"/>
              <a:t>Recidiverende balanitis: corticosteroïden crème klasse 3 of 4, 2dd gedurende 4-8 </a:t>
            </a:r>
            <a:r>
              <a:rPr lang="nl-NL" dirty="0" err="1"/>
              <a:t>wkn</a:t>
            </a:r>
            <a:endParaRPr lang="nl-NL" dirty="0"/>
          </a:p>
          <a:p>
            <a:r>
              <a:rPr lang="nl-NL" dirty="0"/>
              <a:t>Circumcisie: onvoldoende reactie/recidiverend</a:t>
            </a:r>
          </a:p>
          <a:p>
            <a:endParaRPr lang="nl-NL" dirty="0"/>
          </a:p>
          <a:p>
            <a:r>
              <a:rPr lang="nl-NL" dirty="0"/>
              <a:t>Uitleg: normaal schoonmaken, niet forceren of extra oefenen!</a:t>
            </a:r>
          </a:p>
          <a:p>
            <a:endParaRPr lang="nl-NL" dirty="0"/>
          </a:p>
          <a:p>
            <a:pPr marL="0" indent="0">
              <a:buNone/>
            </a:pPr>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17233447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Casus 3 urogenitale klachten</a:t>
            </a:r>
          </a:p>
        </p:txBody>
      </p:sp>
      <p:sp>
        <p:nvSpPr>
          <p:cNvPr id="3" name="Tijdelijke aanduiding voor inhoud 2"/>
          <p:cNvSpPr>
            <a:spLocks noGrp="1"/>
          </p:cNvSpPr>
          <p:nvPr>
            <p:ph idx="1"/>
          </p:nvPr>
        </p:nvSpPr>
        <p:spPr>
          <a:xfrm>
            <a:off x="457200" y="1600200"/>
            <a:ext cx="8577942" cy="4922945"/>
          </a:xfrm>
        </p:spPr>
        <p:txBody>
          <a:bodyPr>
            <a:normAutofit/>
          </a:bodyPr>
          <a:lstStyle/>
          <a:p>
            <a:r>
              <a:rPr lang="nl-NL" dirty="0"/>
              <a:t>Jongen, 6 jaar</a:t>
            </a:r>
          </a:p>
          <a:p>
            <a:r>
              <a:rPr lang="nl-NL" dirty="0"/>
              <a:t>Anale jeukklachten ‘s nachts, verder </a:t>
            </a:r>
            <a:r>
              <a:rPr lang="nl-NL" dirty="0" err="1"/>
              <a:t>gda</a:t>
            </a:r>
            <a:endParaRPr lang="nl-NL" dirty="0"/>
          </a:p>
          <a:p>
            <a:r>
              <a:rPr lang="nl-NL" dirty="0"/>
              <a:t>VG: gezond</a:t>
            </a:r>
          </a:p>
          <a:p>
            <a:r>
              <a:rPr lang="nl-NL" dirty="0" err="1"/>
              <a:t>Med</a:t>
            </a:r>
            <a:r>
              <a:rPr lang="nl-NL" dirty="0"/>
              <a:t>: geen</a:t>
            </a:r>
          </a:p>
          <a:p>
            <a:endParaRPr lang="nl-NL" dirty="0"/>
          </a:p>
          <a:p>
            <a:r>
              <a:rPr lang="nl-NL" dirty="0"/>
              <a:t>LO: inspectie lichte roodheid, verder geen afwijkingen</a:t>
            </a:r>
          </a:p>
          <a:p>
            <a:endParaRPr lang="nl-NL" dirty="0"/>
          </a:p>
          <a:p>
            <a:pPr marL="0" indent="0">
              <a:buNone/>
            </a:pPr>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37123383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3 urogenitale klachten</a:t>
            </a:r>
          </a:p>
        </p:txBody>
      </p:sp>
      <p:sp>
        <p:nvSpPr>
          <p:cNvPr id="3" name="Tijdelijke aanduiding voor inhoud 2"/>
          <p:cNvSpPr>
            <a:spLocks noGrp="1"/>
          </p:cNvSpPr>
          <p:nvPr>
            <p:ph idx="1"/>
          </p:nvPr>
        </p:nvSpPr>
        <p:spPr>
          <a:xfrm>
            <a:off x="457200" y="1600200"/>
            <a:ext cx="8577942" cy="4922945"/>
          </a:xfrm>
        </p:spPr>
        <p:txBody>
          <a:bodyPr>
            <a:normAutofit/>
          </a:bodyPr>
          <a:lstStyle/>
          <a:p>
            <a:pPr marL="0" indent="0">
              <a:buNone/>
            </a:pPr>
            <a:r>
              <a:rPr lang="nl-NL" dirty="0"/>
              <a:t>Wat zou er aan de hand zijn?</a:t>
            </a:r>
          </a:p>
          <a:p>
            <a:pPr marL="0" indent="0">
              <a:buNone/>
            </a:pPr>
            <a:r>
              <a:rPr lang="nl-NL" dirty="0"/>
              <a:t>A. Worminfectie</a:t>
            </a:r>
          </a:p>
          <a:p>
            <a:pPr marL="0" indent="0">
              <a:buNone/>
            </a:pPr>
            <a:r>
              <a:rPr lang="nl-NL" dirty="0"/>
              <a:t>B. Candida-infectie</a:t>
            </a:r>
          </a:p>
          <a:p>
            <a:pPr marL="0" indent="0">
              <a:buNone/>
            </a:pPr>
            <a:r>
              <a:rPr lang="nl-NL" dirty="0"/>
              <a:t>C. Obstipatie</a:t>
            </a:r>
          </a:p>
          <a:p>
            <a:pPr marL="0" indent="0">
              <a:buNone/>
            </a:pPr>
            <a:r>
              <a:rPr lang="nl-NL" dirty="0"/>
              <a:t>D. Vermoeden van misbruik</a:t>
            </a:r>
          </a:p>
          <a:p>
            <a:pPr marL="0" indent="0">
              <a:buNone/>
            </a:pPr>
            <a:endParaRPr lang="nl-NL" dirty="0"/>
          </a:p>
          <a:p>
            <a:pPr marL="0" indent="0">
              <a:buNone/>
            </a:pPr>
            <a:endParaRPr lang="nl-NL" dirty="0"/>
          </a:p>
          <a:p>
            <a:pPr marL="0" indent="0">
              <a:buNone/>
            </a:pPr>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42038035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3 urogenitale klachten</a:t>
            </a:r>
          </a:p>
        </p:txBody>
      </p:sp>
      <p:sp>
        <p:nvSpPr>
          <p:cNvPr id="3" name="Tijdelijke aanduiding voor inhoud 2"/>
          <p:cNvSpPr>
            <a:spLocks noGrp="1"/>
          </p:cNvSpPr>
          <p:nvPr>
            <p:ph idx="1"/>
          </p:nvPr>
        </p:nvSpPr>
        <p:spPr>
          <a:xfrm>
            <a:off x="457200" y="1600200"/>
            <a:ext cx="8577942" cy="4922945"/>
          </a:xfrm>
        </p:spPr>
        <p:txBody>
          <a:bodyPr>
            <a:normAutofit/>
          </a:bodyPr>
          <a:lstStyle/>
          <a:p>
            <a:pPr marL="0" indent="0">
              <a:buNone/>
            </a:pPr>
            <a:r>
              <a:rPr lang="nl-NL" dirty="0"/>
              <a:t>Wat zou er aan de hand zijn?</a:t>
            </a:r>
          </a:p>
          <a:p>
            <a:pPr marL="0" indent="0">
              <a:buNone/>
            </a:pPr>
            <a:r>
              <a:rPr lang="nl-NL" dirty="0"/>
              <a:t>A. </a:t>
            </a:r>
            <a:r>
              <a:rPr lang="nl-NL" b="1" dirty="0"/>
              <a:t>Worminfectie</a:t>
            </a:r>
          </a:p>
          <a:p>
            <a:pPr marL="0" indent="0">
              <a:buNone/>
            </a:pPr>
            <a:r>
              <a:rPr lang="nl-NL" dirty="0"/>
              <a:t>B. Candida-infectie</a:t>
            </a:r>
          </a:p>
          <a:p>
            <a:pPr marL="0" indent="0">
              <a:buNone/>
            </a:pPr>
            <a:r>
              <a:rPr lang="nl-NL" dirty="0"/>
              <a:t>C. Obstipatie</a:t>
            </a:r>
          </a:p>
          <a:p>
            <a:pPr marL="0" indent="0">
              <a:buNone/>
            </a:pPr>
            <a:r>
              <a:rPr lang="nl-NL" dirty="0"/>
              <a:t>D. Vermoeden van misbruik</a:t>
            </a:r>
          </a:p>
          <a:p>
            <a:pPr marL="0" indent="0">
              <a:buNone/>
            </a:pPr>
            <a:endParaRPr lang="nl-NL" dirty="0"/>
          </a:p>
          <a:p>
            <a:pPr marL="0" indent="0">
              <a:buNone/>
            </a:pPr>
            <a:r>
              <a:rPr lang="nl-NL" dirty="0"/>
              <a:t>Na (proef)behandeling </a:t>
            </a:r>
            <a:r>
              <a:rPr lang="nl-NL" dirty="0" err="1"/>
              <a:t>Mebendazol</a:t>
            </a:r>
            <a:r>
              <a:rPr lang="nl-NL" dirty="0"/>
              <a:t> klachtenvrij</a:t>
            </a:r>
          </a:p>
          <a:p>
            <a:pPr marL="0" indent="0">
              <a:buNone/>
            </a:pPr>
            <a:endParaRPr lang="nl-NL" dirty="0"/>
          </a:p>
          <a:p>
            <a:pPr marL="0" indent="0">
              <a:buNone/>
            </a:pPr>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36809767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2"/>
          <a:srcRect l="3284"/>
          <a:stretch/>
        </p:blipFill>
        <p:spPr>
          <a:xfrm>
            <a:off x="6143079" y="5969000"/>
            <a:ext cx="2892063" cy="820520"/>
          </a:xfrm>
          <a:prstGeom prst="rect">
            <a:avLst/>
          </a:prstGeom>
        </p:spPr>
      </p:pic>
      <p:sp>
        <p:nvSpPr>
          <p:cNvPr id="2" name="Titel 1"/>
          <p:cNvSpPr>
            <a:spLocks noGrp="1"/>
          </p:cNvSpPr>
          <p:nvPr>
            <p:ph type="title"/>
          </p:nvPr>
        </p:nvSpPr>
        <p:spPr/>
        <p:txBody>
          <a:bodyPr>
            <a:normAutofit fontScale="90000"/>
          </a:bodyPr>
          <a:lstStyle/>
          <a:p>
            <a:r>
              <a:rPr lang="nl-NL" dirty="0"/>
              <a:t>Casus 3 urogenitale klachten</a:t>
            </a:r>
            <a:br>
              <a:rPr lang="nl-NL" dirty="0"/>
            </a:br>
            <a:r>
              <a:rPr lang="nl-NL" dirty="0"/>
              <a:t>worminfecties</a:t>
            </a:r>
          </a:p>
        </p:txBody>
      </p:sp>
      <p:sp>
        <p:nvSpPr>
          <p:cNvPr id="3" name="Tijdelijke aanduiding voor inhoud 2"/>
          <p:cNvSpPr>
            <a:spLocks noGrp="1"/>
          </p:cNvSpPr>
          <p:nvPr>
            <p:ph idx="1"/>
          </p:nvPr>
        </p:nvSpPr>
        <p:spPr>
          <a:xfrm>
            <a:off x="457200" y="1600200"/>
            <a:ext cx="8229600" cy="5496982"/>
          </a:xfrm>
        </p:spPr>
        <p:txBody>
          <a:bodyPr>
            <a:normAutofit/>
          </a:bodyPr>
          <a:lstStyle/>
          <a:p>
            <a:pPr marL="0" indent="0">
              <a:buNone/>
            </a:pPr>
            <a:r>
              <a:rPr lang="nl-NL" dirty="0"/>
              <a:t>Meest voorkomend:</a:t>
            </a:r>
          </a:p>
          <a:p>
            <a:pPr lvl="1"/>
            <a:r>
              <a:rPr lang="nl-NL" dirty="0"/>
              <a:t>Spoelworm </a:t>
            </a:r>
            <a:r>
              <a:rPr lang="nl-NL" i="1" dirty="0"/>
              <a:t>(</a:t>
            </a:r>
            <a:r>
              <a:rPr lang="nl-NL" i="1" dirty="0" err="1"/>
              <a:t>Ascariasis</a:t>
            </a:r>
            <a:r>
              <a:rPr lang="nl-NL" i="1" dirty="0"/>
              <a:t>)</a:t>
            </a:r>
          </a:p>
          <a:p>
            <a:pPr marL="971550" lvl="1" indent="-514350">
              <a:buFont typeface="+mj-lt"/>
              <a:buAutoNum type="alphaUcPeriod"/>
            </a:pPr>
            <a:endParaRPr lang="nl-NL" dirty="0"/>
          </a:p>
          <a:p>
            <a:pPr marL="971550" lvl="1" indent="-514350">
              <a:buFont typeface="+mj-lt"/>
              <a:buAutoNum type="alphaUcPeriod"/>
            </a:pPr>
            <a:endParaRPr lang="nl-NL" dirty="0"/>
          </a:p>
          <a:p>
            <a:pPr lvl="1"/>
            <a:r>
              <a:rPr lang="nl-NL" dirty="0"/>
              <a:t>Lintworm </a:t>
            </a:r>
            <a:r>
              <a:rPr lang="nl-NL" i="1" dirty="0"/>
              <a:t>(</a:t>
            </a:r>
            <a:r>
              <a:rPr lang="nl-NL" i="1" dirty="0" err="1"/>
              <a:t>Taeniasis</a:t>
            </a:r>
            <a:r>
              <a:rPr lang="nl-NL" i="1" dirty="0"/>
              <a:t>)</a:t>
            </a:r>
            <a:endParaRPr lang="nl-NL" dirty="0"/>
          </a:p>
          <a:p>
            <a:pPr marL="971550" lvl="1" indent="-514350">
              <a:buFont typeface="+mj-lt"/>
              <a:buAutoNum type="alphaUcPeriod"/>
            </a:pPr>
            <a:endParaRPr lang="nl-NL" dirty="0"/>
          </a:p>
          <a:p>
            <a:pPr marL="457200" lvl="1" indent="0">
              <a:buNone/>
            </a:pPr>
            <a:endParaRPr lang="nl-NL" dirty="0"/>
          </a:p>
          <a:p>
            <a:pPr lvl="1"/>
            <a:r>
              <a:rPr lang="nl-NL" dirty="0"/>
              <a:t>Zweepworm </a:t>
            </a:r>
            <a:r>
              <a:rPr lang="nl-NL" i="1" dirty="0"/>
              <a:t>(</a:t>
            </a:r>
            <a:r>
              <a:rPr lang="nl-NL" i="1" dirty="0" err="1"/>
              <a:t>Trichuris</a:t>
            </a:r>
            <a:r>
              <a:rPr lang="nl-NL" i="1" dirty="0"/>
              <a:t> </a:t>
            </a:r>
            <a:r>
              <a:rPr lang="nl-NL" i="1" dirty="0" err="1"/>
              <a:t>trichiura</a:t>
            </a:r>
            <a:r>
              <a:rPr lang="nl-NL" i="1" dirty="0"/>
              <a:t>)</a:t>
            </a:r>
          </a:p>
          <a:p>
            <a:pPr marL="457200" lvl="1" indent="0">
              <a:buNone/>
            </a:pPr>
            <a:endParaRPr lang="nl-NL" dirty="0"/>
          </a:p>
        </p:txBody>
      </p:sp>
      <p:pic>
        <p:nvPicPr>
          <p:cNvPr id="5" name="Afbeelding 4" descr="IMG_1948.jpg"/>
          <p:cNvPicPr>
            <a:picLocks noChangeAspect="1"/>
          </p:cNvPicPr>
          <p:nvPr/>
        </p:nvPicPr>
        <p:blipFill rotWithShape="1">
          <a:blip r:embed="rId3">
            <a:extLst>
              <a:ext uri="{28A0092B-C50C-407E-A947-70E740481C1C}">
                <a14:useLocalDpi xmlns:a14="http://schemas.microsoft.com/office/drawing/2010/main" val="0"/>
              </a:ext>
            </a:extLst>
          </a:blip>
          <a:srcRect t="33906" r="19666" b="22132"/>
          <a:stretch/>
        </p:blipFill>
        <p:spPr>
          <a:xfrm>
            <a:off x="4918638" y="2296148"/>
            <a:ext cx="1883368" cy="1374208"/>
          </a:xfrm>
          <a:prstGeom prst="rect">
            <a:avLst/>
          </a:prstGeom>
        </p:spPr>
      </p:pic>
      <p:pic>
        <p:nvPicPr>
          <p:cNvPr id="6" name="Afbeelding 5" descr="IMG_1950.jpg"/>
          <p:cNvPicPr>
            <a:picLocks noChangeAspect="1"/>
          </p:cNvPicPr>
          <p:nvPr/>
        </p:nvPicPr>
        <p:blipFill rotWithShape="1">
          <a:blip r:embed="rId4">
            <a:extLst>
              <a:ext uri="{28A0092B-C50C-407E-A947-70E740481C1C}">
                <a14:useLocalDpi xmlns:a14="http://schemas.microsoft.com/office/drawing/2010/main" val="0"/>
              </a:ext>
            </a:extLst>
          </a:blip>
          <a:srcRect l="16027" t="33481" r="12609" b="26443"/>
          <a:stretch/>
        </p:blipFill>
        <p:spPr>
          <a:xfrm>
            <a:off x="4918639" y="3832873"/>
            <a:ext cx="1883367" cy="1410182"/>
          </a:xfrm>
          <a:prstGeom prst="rect">
            <a:avLst/>
          </a:prstGeom>
        </p:spPr>
      </p:pic>
      <p:pic>
        <p:nvPicPr>
          <p:cNvPr id="7" name="Afbeelding 6" descr="IMG_1949.jpg"/>
          <p:cNvPicPr>
            <a:picLocks noChangeAspect="1"/>
          </p:cNvPicPr>
          <p:nvPr/>
        </p:nvPicPr>
        <p:blipFill rotWithShape="1">
          <a:blip r:embed="rId5">
            <a:extLst>
              <a:ext uri="{28A0092B-C50C-407E-A947-70E740481C1C}">
                <a14:useLocalDpi xmlns:a14="http://schemas.microsoft.com/office/drawing/2010/main" val="0"/>
              </a:ext>
            </a:extLst>
          </a:blip>
          <a:srcRect l="5624" t="40006" r="41630" b="43812"/>
          <a:stretch/>
        </p:blipFill>
        <p:spPr>
          <a:xfrm>
            <a:off x="4918638" y="5760258"/>
            <a:ext cx="1883367" cy="770407"/>
          </a:xfrm>
          <a:prstGeom prst="rect">
            <a:avLst/>
          </a:prstGeom>
        </p:spPr>
      </p:pic>
    </p:spTree>
    <p:extLst>
      <p:ext uri="{BB962C8B-B14F-4D97-AF65-F5344CB8AC3E}">
        <p14:creationId xmlns:p14="http://schemas.microsoft.com/office/powerpoint/2010/main" val="4175716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1 buikpijn</a:t>
            </a:r>
          </a:p>
        </p:txBody>
      </p:sp>
      <p:sp>
        <p:nvSpPr>
          <p:cNvPr id="3" name="Tijdelijke aanduiding voor inhoud 2"/>
          <p:cNvSpPr>
            <a:spLocks noGrp="1"/>
          </p:cNvSpPr>
          <p:nvPr>
            <p:ph idx="1"/>
          </p:nvPr>
        </p:nvSpPr>
        <p:spPr/>
        <p:txBody>
          <a:bodyPr/>
          <a:lstStyle/>
          <a:p>
            <a:r>
              <a:rPr lang="nl-NL" dirty="0"/>
              <a:t>Is hier sprake van obstipatie?</a:t>
            </a:r>
          </a:p>
          <a:p>
            <a:pPr marL="457200" lvl="1" indent="0">
              <a:buNone/>
            </a:pPr>
            <a:r>
              <a:rPr lang="nl-NL" dirty="0"/>
              <a:t>A: ja</a:t>
            </a:r>
          </a:p>
          <a:p>
            <a:pPr marL="457200" lvl="1" indent="0">
              <a:buNone/>
            </a:pPr>
            <a:r>
              <a:rPr lang="nl-NL" b="1" dirty="0"/>
              <a:t>B: nee</a:t>
            </a:r>
          </a:p>
        </p:txBody>
      </p:sp>
      <p:pic>
        <p:nvPicPr>
          <p:cNvPr id="5" name="Afbeelding 4" descr="huilbab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6919" y="2230499"/>
            <a:ext cx="3570907" cy="3554633"/>
          </a:xfrm>
          <a:prstGeom prst="rect">
            <a:avLst/>
          </a:prstGeom>
        </p:spPr>
      </p:pic>
      <p:pic>
        <p:nvPicPr>
          <p:cNvPr id="7" name="Afbeelding 6"/>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5178400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3 urogenitale klachten</a:t>
            </a:r>
            <a:br>
              <a:rPr lang="nl-NL" dirty="0"/>
            </a:br>
            <a:r>
              <a:rPr lang="nl-NL" dirty="0"/>
              <a:t>worminfecties</a:t>
            </a:r>
          </a:p>
        </p:txBody>
      </p:sp>
      <p:sp>
        <p:nvSpPr>
          <p:cNvPr id="3" name="Tijdelijke aanduiding voor inhoud 2"/>
          <p:cNvSpPr>
            <a:spLocks noGrp="1"/>
          </p:cNvSpPr>
          <p:nvPr>
            <p:ph idx="1"/>
          </p:nvPr>
        </p:nvSpPr>
        <p:spPr/>
        <p:txBody>
          <a:bodyPr/>
          <a:lstStyle/>
          <a:p>
            <a:r>
              <a:rPr lang="nl-NL" dirty="0"/>
              <a:t>Incidentie 2.8 per 1000</a:t>
            </a:r>
          </a:p>
          <a:p>
            <a:r>
              <a:rPr lang="nl-NL" dirty="0"/>
              <a:t>prevalentie 2.9 per 1000 patiënten per jaar.</a:t>
            </a:r>
          </a:p>
          <a:p>
            <a:r>
              <a:rPr lang="nl-NL" dirty="0"/>
              <a:t>0 tot 14 jaar</a:t>
            </a:r>
          </a:p>
          <a:p>
            <a:r>
              <a:rPr lang="nl-NL" dirty="0"/>
              <a:t>Geen klachten, soms vage buikpijn of malaise</a:t>
            </a:r>
          </a:p>
          <a:p>
            <a:r>
              <a:rPr lang="nl-NL" dirty="0"/>
              <a:t>Aanvullend onderzoek: </a:t>
            </a:r>
            <a:r>
              <a:rPr lang="nl-NL" dirty="0" err="1"/>
              <a:t>faeceskweek</a:t>
            </a:r>
            <a:endParaRPr lang="nl-NL" dirty="0"/>
          </a:p>
          <a:p>
            <a:endParaRPr lang="nl-NL" dirty="0"/>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27895968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3 urogenitale klachten</a:t>
            </a:r>
            <a:br>
              <a:rPr lang="nl-NL" dirty="0"/>
            </a:br>
            <a:r>
              <a:rPr lang="nl-NL" dirty="0"/>
              <a:t>worminfecties</a:t>
            </a:r>
          </a:p>
        </p:txBody>
      </p:sp>
      <p:sp>
        <p:nvSpPr>
          <p:cNvPr id="3" name="Tijdelijke aanduiding voor inhoud 2"/>
          <p:cNvSpPr>
            <a:spLocks noGrp="1"/>
          </p:cNvSpPr>
          <p:nvPr>
            <p:ph idx="1"/>
          </p:nvPr>
        </p:nvSpPr>
        <p:spPr/>
        <p:txBody>
          <a:bodyPr>
            <a:normAutofit fontScale="92500" lnSpcReduction="10000"/>
          </a:bodyPr>
          <a:lstStyle/>
          <a:p>
            <a:r>
              <a:rPr lang="nl-NL" dirty="0"/>
              <a:t>Spoelworm: rauw/onvoldoende gewassen groente of fruit</a:t>
            </a:r>
          </a:p>
          <a:p>
            <a:r>
              <a:rPr lang="nl-NL" dirty="0"/>
              <a:t>Zweepworm: eitjes in dierlijke ontlasting in aarde of grond</a:t>
            </a:r>
          </a:p>
          <a:p>
            <a:r>
              <a:rPr lang="nl-NL" dirty="0"/>
              <a:t>Lintworm: rauw/niet goed doorbakken vlees</a:t>
            </a:r>
          </a:p>
          <a:p>
            <a:endParaRPr lang="nl-NL" dirty="0"/>
          </a:p>
          <a:p>
            <a:r>
              <a:rPr lang="nl-NL" dirty="0"/>
              <a:t>Lintwormen (</a:t>
            </a:r>
            <a:r>
              <a:rPr lang="nl-NL" dirty="0" err="1"/>
              <a:t>Tineasis</a:t>
            </a:r>
            <a:r>
              <a:rPr lang="nl-NL" dirty="0"/>
              <a:t>) geven risico op:</a:t>
            </a:r>
          </a:p>
          <a:p>
            <a:pPr marL="457200" lvl="1" indent="0">
              <a:buNone/>
            </a:pPr>
            <a:r>
              <a:rPr lang="nl-NL" dirty="0"/>
              <a:t>A. Gewichtsverlies?</a:t>
            </a:r>
          </a:p>
          <a:p>
            <a:pPr marL="457200" lvl="1" indent="0">
              <a:buNone/>
            </a:pPr>
            <a:r>
              <a:rPr lang="nl-NL" dirty="0"/>
              <a:t>B. </a:t>
            </a:r>
            <a:r>
              <a:rPr lang="nl-NL" dirty="0" err="1"/>
              <a:t>Cysticercose</a:t>
            </a:r>
            <a:r>
              <a:rPr lang="nl-NL" dirty="0"/>
              <a:t>?</a:t>
            </a:r>
          </a:p>
          <a:p>
            <a:endParaRPr lang="nl-NL" dirty="0"/>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18821516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3 urogenitale klachten</a:t>
            </a:r>
            <a:br>
              <a:rPr lang="nl-NL" dirty="0"/>
            </a:br>
            <a:r>
              <a:rPr lang="nl-NL" dirty="0"/>
              <a:t>worminfecties</a:t>
            </a:r>
          </a:p>
        </p:txBody>
      </p:sp>
      <p:sp>
        <p:nvSpPr>
          <p:cNvPr id="3" name="Tijdelijke aanduiding voor inhoud 2"/>
          <p:cNvSpPr>
            <a:spLocks noGrp="1"/>
          </p:cNvSpPr>
          <p:nvPr>
            <p:ph idx="1"/>
          </p:nvPr>
        </p:nvSpPr>
        <p:spPr/>
        <p:txBody>
          <a:bodyPr>
            <a:normAutofit fontScale="92500" lnSpcReduction="10000"/>
          </a:bodyPr>
          <a:lstStyle/>
          <a:p>
            <a:r>
              <a:rPr lang="nl-NL" dirty="0"/>
              <a:t>Spoelworm: rauw/onvoldoende gewassen groente of fruit</a:t>
            </a:r>
          </a:p>
          <a:p>
            <a:r>
              <a:rPr lang="nl-NL" dirty="0"/>
              <a:t>Zweepworm: eitjes in dierlijke ontlasting in aarde of grond</a:t>
            </a:r>
          </a:p>
          <a:p>
            <a:r>
              <a:rPr lang="nl-NL" dirty="0"/>
              <a:t>Lintworm: rauw/niet goed doorbakken vlees</a:t>
            </a:r>
          </a:p>
          <a:p>
            <a:endParaRPr lang="nl-NL" dirty="0"/>
          </a:p>
          <a:p>
            <a:r>
              <a:rPr lang="nl-NL" dirty="0"/>
              <a:t>Lintwormen (</a:t>
            </a:r>
            <a:r>
              <a:rPr lang="nl-NL" dirty="0" err="1"/>
              <a:t>Tineasis</a:t>
            </a:r>
            <a:r>
              <a:rPr lang="nl-NL" dirty="0"/>
              <a:t>) geven risico op:</a:t>
            </a:r>
          </a:p>
          <a:p>
            <a:pPr marL="457200" lvl="1" indent="0">
              <a:buNone/>
            </a:pPr>
            <a:r>
              <a:rPr lang="nl-NL" dirty="0"/>
              <a:t>A. Gewichtsverlies?</a:t>
            </a:r>
          </a:p>
          <a:p>
            <a:pPr marL="457200" lvl="1" indent="0">
              <a:buNone/>
            </a:pPr>
            <a:r>
              <a:rPr lang="nl-NL" dirty="0"/>
              <a:t>B.</a:t>
            </a:r>
            <a:r>
              <a:rPr lang="nl-NL" b="1" dirty="0"/>
              <a:t> </a:t>
            </a:r>
            <a:r>
              <a:rPr lang="nl-NL" b="1" dirty="0" err="1"/>
              <a:t>Cysticercose</a:t>
            </a:r>
            <a:r>
              <a:rPr lang="nl-NL" b="1" dirty="0"/>
              <a:t>?</a:t>
            </a:r>
          </a:p>
          <a:p>
            <a:endParaRPr lang="nl-NL" dirty="0"/>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26210120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3 urogenitale klachten</a:t>
            </a:r>
            <a:br>
              <a:rPr lang="nl-NL" dirty="0"/>
            </a:br>
            <a:r>
              <a:rPr lang="nl-NL" dirty="0"/>
              <a:t>worminfecties </a:t>
            </a:r>
            <a:r>
              <a:rPr lang="mr-IN" dirty="0"/>
              <a:t>–</a:t>
            </a:r>
            <a:r>
              <a:rPr lang="nl-NL" dirty="0"/>
              <a:t> </a:t>
            </a:r>
            <a:r>
              <a:rPr lang="nl-NL" dirty="0" err="1"/>
              <a:t>cysticercose</a:t>
            </a:r>
            <a:endParaRPr lang="nl-NL" dirty="0"/>
          </a:p>
        </p:txBody>
      </p:sp>
      <p:pic>
        <p:nvPicPr>
          <p:cNvPr id="10" name="Afbeelding 9" descr="Schermafbeelding 2017-04-29 om 15.01.27.png"/>
          <p:cNvPicPr>
            <a:picLocks noChangeAspect="1"/>
          </p:cNvPicPr>
          <p:nvPr/>
        </p:nvPicPr>
        <p:blipFill rotWithShape="1">
          <a:blip r:embed="rId3">
            <a:extLst>
              <a:ext uri="{28A0092B-C50C-407E-A947-70E740481C1C}">
                <a14:useLocalDpi xmlns:a14="http://schemas.microsoft.com/office/drawing/2010/main" val="0"/>
              </a:ext>
            </a:extLst>
          </a:blip>
          <a:srcRect l="6421" t="3176" r="6345" b="5260"/>
          <a:stretch/>
        </p:blipFill>
        <p:spPr>
          <a:xfrm>
            <a:off x="1367796" y="1417638"/>
            <a:ext cx="6417431" cy="5327990"/>
          </a:xfrm>
          <a:prstGeom prst="rect">
            <a:avLst/>
          </a:prstGeom>
        </p:spPr>
      </p:pic>
      <p:pic>
        <p:nvPicPr>
          <p:cNvPr id="4" name="Afbeelding 3"/>
          <p:cNvPicPr>
            <a:picLocks noChangeAspect="1"/>
          </p:cNvPicPr>
          <p:nvPr/>
        </p:nvPicPr>
        <p:blipFill rotWithShape="1">
          <a:blip r:embed="rId4"/>
          <a:srcRect l="3284"/>
          <a:stretch/>
        </p:blipFill>
        <p:spPr>
          <a:xfrm>
            <a:off x="6143079" y="5969000"/>
            <a:ext cx="2892063" cy="820520"/>
          </a:xfrm>
          <a:prstGeom prst="rect">
            <a:avLst/>
          </a:prstGeom>
        </p:spPr>
      </p:pic>
    </p:spTree>
    <p:extLst>
      <p:ext uri="{BB962C8B-B14F-4D97-AF65-F5344CB8AC3E}">
        <p14:creationId xmlns:p14="http://schemas.microsoft.com/office/powerpoint/2010/main" val="30938196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3 urogenitale klachten</a:t>
            </a:r>
            <a:br>
              <a:rPr lang="nl-NL" dirty="0"/>
            </a:br>
            <a:r>
              <a:rPr lang="nl-NL" dirty="0"/>
              <a:t>worminfecties </a:t>
            </a:r>
            <a:r>
              <a:rPr lang="mr-IN" dirty="0"/>
              <a:t>–</a:t>
            </a:r>
            <a:r>
              <a:rPr lang="nl-NL" dirty="0"/>
              <a:t> behandeling</a:t>
            </a:r>
          </a:p>
        </p:txBody>
      </p:sp>
      <p:sp>
        <p:nvSpPr>
          <p:cNvPr id="3" name="Tijdelijke aanduiding voor inhoud 2"/>
          <p:cNvSpPr>
            <a:spLocks noGrp="1"/>
          </p:cNvSpPr>
          <p:nvPr>
            <p:ph idx="1"/>
          </p:nvPr>
        </p:nvSpPr>
        <p:spPr/>
        <p:txBody>
          <a:bodyPr>
            <a:normAutofit fontScale="92500" lnSpcReduction="10000"/>
          </a:bodyPr>
          <a:lstStyle/>
          <a:p>
            <a:r>
              <a:rPr lang="nl-NL" dirty="0" err="1"/>
              <a:t>Ascariasis</a:t>
            </a:r>
            <a:r>
              <a:rPr lang="nl-NL" dirty="0"/>
              <a:t>, </a:t>
            </a:r>
            <a:r>
              <a:rPr lang="nl-NL" dirty="0" err="1"/>
              <a:t>trichuriasis</a:t>
            </a:r>
            <a:r>
              <a:rPr lang="nl-NL" dirty="0"/>
              <a:t>, </a:t>
            </a:r>
            <a:r>
              <a:rPr lang="nl-NL" dirty="0" err="1"/>
              <a:t>toxocare</a:t>
            </a:r>
            <a:r>
              <a:rPr lang="nl-NL" dirty="0"/>
              <a:t>:</a:t>
            </a:r>
          </a:p>
          <a:p>
            <a:pPr lvl="1"/>
            <a:r>
              <a:rPr lang="nl-NL" dirty="0" err="1"/>
              <a:t>Mebendazol</a:t>
            </a:r>
            <a:r>
              <a:rPr lang="nl-NL" dirty="0"/>
              <a:t> 2dd100mg 3 dagen </a:t>
            </a:r>
          </a:p>
          <a:p>
            <a:pPr marL="457200" lvl="1" indent="0">
              <a:buNone/>
            </a:pPr>
            <a:r>
              <a:rPr lang="nl-NL" dirty="0"/>
              <a:t>	</a:t>
            </a:r>
            <a:r>
              <a:rPr lang="nl-NL" dirty="0" err="1"/>
              <a:t>evt</a:t>
            </a:r>
            <a:r>
              <a:rPr lang="nl-NL" dirty="0"/>
              <a:t> herhalen na 3 </a:t>
            </a:r>
            <a:r>
              <a:rPr lang="nl-NL" dirty="0" err="1"/>
              <a:t>wkn</a:t>
            </a:r>
            <a:endParaRPr lang="nl-NL" dirty="0"/>
          </a:p>
          <a:p>
            <a:r>
              <a:rPr lang="nl-NL" dirty="0" err="1"/>
              <a:t>Enterobiasis</a:t>
            </a:r>
            <a:r>
              <a:rPr lang="nl-NL" dirty="0"/>
              <a:t>: 12 maanden - 18 jaar </a:t>
            </a:r>
          </a:p>
          <a:p>
            <a:pPr lvl="1"/>
            <a:r>
              <a:rPr lang="nl-NL" dirty="0" err="1"/>
              <a:t>Mebendazol</a:t>
            </a:r>
            <a:r>
              <a:rPr lang="nl-NL" dirty="0"/>
              <a:t> 100mg eenmalig, herhalen na 14 </a:t>
            </a:r>
            <a:r>
              <a:rPr lang="nl-NL" dirty="0" err="1"/>
              <a:t>dgn</a:t>
            </a:r>
            <a:endParaRPr lang="nl-NL" dirty="0"/>
          </a:p>
          <a:p>
            <a:r>
              <a:rPr lang="nl-NL" dirty="0" err="1"/>
              <a:t>Taeniasis</a:t>
            </a:r>
            <a:r>
              <a:rPr lang="nl-NL" dirty="0"/>
              <a:t> (lint/blaasworm):</a:t>
            </a:r>
          </a:p>
          <a:p>
            <a:pPr lvl="1"/>
            <a:r>
              <a:rPr lang="nl-NL" dirty="0"/>
              <a:t>≥ 18 jaar: </a:t>
            </a:r>
            <a:r>
              <a:rPr lang="nl-NL" dirty="0" err="1"/>
              <a:t>niclosamide</a:t>
            </a:r>
            <a:r>
              <a:rPr lang="nl-NL" dirty="0"/>
              <a:t> po 2 g eenmalig na het ontbijt</a:t>
            </a:r>
          </a:p>
          <a:p>
            <a:pPr lvl="1"/>
            <a:r>
              <a:rPr lang="nl-NL" dirty="0"/>
              <a:t>1–18jaar: </a:t>
            </a:r>
            <a:r>
              <a:rPr lang="nl-NL" dirty="0" err="1"/>
              <a:t>niclosamide</a:t>
            </a:r>
            <a:r>
              <a:rPr lang="nl-NL" dirty="0"/>
              <a:t> po 50mg/kg eenmalig (maximaal 2gr 1dd) </a:t>
            </a:r>
          </a:p>
          <a:p>
            <a:pPr lvl="1"/>
            <a:r>
              <a:rPr lang="nl-NL" dirty="0"/>
              <a:t>Vervolgens laxeren!</a:t>
            </a:r>
          </a:p>
          <a:p>
            <a:pPr lvl="1"/>
            <a:endParaRPr lang="nl-NL" dirty="0"/>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9438175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Casus 4 urogenitale klachten</a:t>
            </a:r>
          </a:p>
        </p:txBody>
      </p:sp>
      <p:sp>
        <p:nvSpPr>
          <p:cNvPr id="3" name="Tijdelijke aanduiding voor inhoud 2"/>
          <p:cNvSpPr>
            <a:spLocks noGrp="1"/>
          </p:cNvSpPr>
          <p:nvPr>
            <p:ph idx="1"/>
          </p:nvPr>
        </p:nvSpPr>
        <p:spPr/>
        <p:txBody>
          <a:bodyPr>
            <a:normAutofit lnSpcReduction="10000"/>
          </a:bodyPr>
          <a:lstStyle/>
          <a:p>
            <a:r>
              <a:rPr lang="nl-NL" dirty="0"/>
              <a:t>Meisje, 4 jaar oud</a:t>
            </a:r>
          </a:p>
          <a:p>
            <a:r>
              <a:rPr lang="nl-NL" dirty="0"/>
              <a:t>Buikpijn en pijn met plassen sinds enkele dagen, ongelukjes</a:t>
            </a:r>
          </a:p>
          <a:p>
            <a:r>
              <a:rPr lang="nl-NL" dirty="0"/>
              <a:t>Defecatie soms moeizaam</a:t>
            </a:r>
          </a:p>
          <a:p>
            <a:r>
              <a:rPr lang="nl-NL" dirty="0" err="1"/>
              <a:t>Vg</a:t>
            </a:r>
            <a:r>
              <a:rPr lang="nl-NL" dirty="0"/>
              <a:t>: obstipatie</a:t>
            </a:r>
          </a:p>
          <a:p>
            <a:r>
              <a:rPr lang="nl-NL" dirty="0" err="1"/>
              <a:t>Med</a:t>
            </a:r>
            <a:r>
              <a:rPr lang="nl-NL" dirty="0"/>
              <a:t>: geen</a:t>
            </a:r>
          </a:p>
          <a:p>
            <a:endParaRPr lang="nl-NL" dirty="0"/>
          </a:p>
          <a:p>
            <a:r>
              <a:rPr lang="nl-NL" dirty="0"/>
              <a:t>LO: wat </a:t>
            </a:r>
            <a:r>
              <a:rPr lang="nl-NL" dirty="0" err="1"/>
              <a:t>drukpijn</a:t>
            </a:r>
            <a:r>
              <a:rPr lang="nl-NL" dirty="0"/>
              <a:t> in onderbuik, geen koorts</a:t>
            </a:r>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4958560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 4 urogenitale klachten</a:t>
            </a:r>
          </a:p>
        </p:txBody>
      </p:sp>
      <p:sp>
        <p:nvSpPr>
          <p:cNvPr id="3" name="Tijdelijke aanduiding voor inhoud 2"/>
          <p:cNvSpPr>
            <a:spLocks noGrp="1"/>
          </p:cNvSpPr>
          <p:nvPr>
            <p:ph idx="1"/>
          </p:nvPr>
        </p:nvSpPr>
        <p:spPr/>
        <p:txBody>
          <a:bodyPr>
            <a:normAutofit/>
          </a:bodyPr>
          <a:lstStyle/>
          <a:p>
            <a:r>
              <a:rPr lang="nl-NL" dirty="0"/>
              <a:t>Aanvullend onderzoek:</a:t>
            </a:r>
          </a:p>
          <a:p>
            <a:pPr lvl="1"/>
            <a:r>
              <a:rPr lang="nl-NL" dirty="0"/>
              <a:t>Ochtendurine: nitriet + </a:t>
            </a:r>
            <a:r>
              <a:rPr lang="nl-NL" dirty="0" err="1"/>
              <a:t>leuco’s</a:t>
            </a:r>
            <a:r>
              <a:rPr lang="nl-NL" dirty="0"/>
              <a:t> 3+ </a:t>
            </a:r>
            <a:r>
              <a:rPr lang="nl-NL" dirty="0" err="1"/>
              <a:t>ery’s</a:t>
            </a:r>
            <a:r>
              <a:rPr lang="nl-NL" dirty="0"/>
              <a:t> 2+</a:t>
            </a:r>
          </a:p>
          <a:p>
            <a:pPr lvl="1"/>
            <a:r>
              <a:rPr lang="nl-NL" dirty="0"/>
              <a:t>Kweek: E. Coli</a:t>
            </a:r>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18871441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4 urogenitale klachten</a:t>
            </a:r>
            <a:br>
              <a:rPr lang="nl-NL" dirty="0"/>
            </a:br>
            <a:r>
              <a:rPr lang="nl-NL" dirty="0"/>
              <a:t>urineweginfectie</a:t>
            </a:r>
          </a:p>
        </p:txBody>
      </p:sp>
      <p:sp>
        <p:nvSpPr>
          <p:cNvPr id="3" name="Tijdelijke aanduiding voor inhoud 2"/>
          <p:cNvSpPr>
            <a:spLocks noGrp="1"/>
          </p:cNvSpPr>
          <p:nvPr>
            <p:ph idx="1"/>
          </p:nvPr>
        </p:nvSpPr>
        <p:spPr/>
        <p:txBody>
          <a:bodyPr/>
          <a:lstStyle/>
          <a:p>
            <a:pPr marL="0" indent="0">
              <a:buNone/>
            </a:pPr>
            <a:r>
              <a:rPr lang="nl-NL" dirty="0"/>
              <a:t>Bij welk geslacht komen </a:t>
            </a:r>
            <a:r>
              <a:rPr lang="nl-NL" dirty="0" err="1"/>
              <a:t>uwi’s</a:t>
            </a:r>
            <a:r>
              <a:rPr lang="nl-NL" dirty="0"/>
              <a:t> vaker voor?</a:t>
            </a:r>
          </a:p>
          <a:p>
            <a:pPr marL="0" indent="0">
              <a:buNone/>
            </a:pPr>
            <a:r>
              <a:rPr lang="nl-NL" dirty="0"/>
              <a:t>A. Bij meisjes</a:t>
            </a:r>
          </a:p>
          <a:p>
            <a:pPr marL="0" indent="0">
              <a:buNone/>
            </a:pPr>
            <a:r>
              <a:rPr lang="nl-NL" dirty="0"/>
              <a:t>B. Bij jongens</a:t>
            </a:r>
          </a:p>
          <a:p>
            <a:pPr marL="0" indent="0">
              <a:buNone/>
            </a:pPr>
            <a:r>
              <a:rPr lang="nl-NL" dirty="0"/>
              <a:t>C. Beide gelijk </a:t>
            </a:r>
          </a:p>
          <a:p>
            <a:pPr marL="0" indent="0">
              <a:buNone/>
            </a:pPr>
            <a:r>
              <a:rPr lang="nl-NL" dirty="0"/>
              <a:t>D. Leeftijdsafhankelijk</a:t>
            </a:r>
          </a:p>
          <a:p>
            <a:pPr marL="0" indent="0">
              <a:buNone/>
            </a:pPr>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26871925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4 urogenitale klachten</a:t>
            </a:r>
            <a:br>
              <a:rPr lang="nl-NL" dirty="0"/>
            </a:br>
            <a:r>
              <a:rPr lang="nl-NL" dirty="0"/>
              <a:t>urineweginfectie</a:t>
            </a:r>
          </a:p>
        </p:txBody>
      </p:sp>
      <p:sp>
        <p:nvSpPr>
          <p:cNvPr id="3" name="Tijdelijke aanduiding voor inhoud 2"/>
          <p:cNvSpPr>
            <a:spLocks noGrp="1"/>
          </p:cNvSpPr>
          <p:nvPr>
            <p:ph idx="1"/>
          </p:nvPr>
        </p:nvSpPr>
        <p:spPr/>
        <p:txBody>
          <a:bodyPr/>
          <a:lstStyle/>
          <a:p>
            <a:pPr marL="0" indent="0">
              <a:buNone/>
            </a:pPr>
            <a:r>
              <a:rPr lang="nl-NL" dirty="0"/>
              <a:t>Bij welk geslacht komen </a:t>
            </a:r>
            <a:r>
              <a:rPr lang="nl-NL" dirty="0" err="1"/>
              <a:t>uwi’s</a:t>
            </a:r>
            <a:r>
              <a:rPr lang="nl-NL" dirty="0"/>
              <a:t> vaker voor?</a:t>
            </a:r>
          </a:p>
          <a:p>
            <a:pPr marL="0" indent="0">
              <a:buNone/>
            </a:pPr>
            <a:r>
              <a:rPr lang="nl-NL" dirty="0"/>
              <a:t>A. Bij meisjes</a:t>
            </a:r>
          </a:p>
          <a:p>
            <a:pPr marL="0" indent="0">
              <a:buNone/>
            </a:pPr>
            <a:r>
              <a:rPr lang="nl-NL" dirty="0"/>
              <a:t>B. Bij jongens</a:t>
            </a:r>
          </a:p>
          <a:p>
            <a:pPr marL="0" indent="0">
              <a:buNone/>
            </a:pPr>
            <a:r>
              <a:rPr lang="nl-NL" dirty="0"/>
              <a:t>C. Beide gelijk </a:t>
            </a:r>
          </a:p>
          <a:p>
            <a:pPr marL="0" indent="0">
              <a:buNone/>
            </a:pPr>
            <a:r>
              <a:rPr lang="nl-NL" dirty="0"/>
              <a:t>D. </a:t>
            </a:r>
            <a:r>
              <a:rPr lang="nl-NL" b="1" dirty="0"/>
              <a:t>Leeftijdsafhankelijk</a:t>
            </a:r>
          </a:p>
          <a:p>
            <a:pPr marL="0" indent="0">
              <a:buNone/>
            </a:pPr>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11556938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4 urogenitale klachten</a:t>
            </a:r>
            <a:br>
              <a:rPr lang="nl-NL" dirty="0"/>
            </a:br>
            <a:r>
              <a:rPr lang="nl-NL" dirty="0"/>
              <a:t>urineweginfectie</a:t>
            </a:r>
          </a:p>
        </p:txBody>
      </p:sp>
      <p:sp>
        <p:nvSpPr>
          <p:cNvPr id="3" name="Tijdelijke aanduiding voor inhoud 2"/>
          <p:cNvSpPr>
            <a:spLocks noGrp="1"/>
          </p:cNvSpPr>
          <p:nvPr>
            <p:ph idx="1"/>
          </p:nvPr>
        </p:nvSpPr>
        <p:spPr/>
        <p:txBody>
          <a:bodyPr>
            <a:normAutofit lnSpcReduction="10000"/>
          </a:bodyPr>
          <a:lstStyle/>
          <a:p>
            <a:r>
              <a:rPr lang="nl-NL" u="sng" dirty="0"/>
              <a:t>&lt;</a:t>
            </a:r>
            <a:r>
              <a:rPr lang="nl-NL" dirty="0"/>
              <a:t> 4jr: meisjes &gt; jongens</a:t>
            </a:r>
          </a:p>
          <a:p>
            <a:r>
              <a:rPr lang="nl-NL" dirty="0"/>
              <a:t>5-9jr: meisjes &lt; jongens</a:t>
            </a:r>
          </a:p>
          <a:p>
            <a:endParaRPr lang="nl-NL" dirty="0"/>
          </a:p>
          <a:p>
            <a:r>
              <a:rPr lang="nl-NL" dirty="0"/>
              <a:t>Oorzaken:</a:t>
            </a:r>
          </a:p>
          <a:p>
            <a:pPr lvl="1"/>
            <a:r>
              <a:rPr lang="nl-NL" dirty="0"/>
              <a:t>Kortere ureter bij meisjes</a:t>
            </a:r>
          </a:p>
          <a:p>
            <a:pPr lvl="1"/>
            <a:r>
              <a:rPr lang="nl-NL" dirty="0"/>
              <a:t>Niet goed uitplassen</a:t>
            </a:r>
          </a:p>
          <a:p>
            <a:pPr lvl="1"/>
            <a:r>
              <a:rPr lang="nl-NL" dirty="0"/>
              <a:t>Obstipatie</a:t>
            </a:r>
          </a:p>
          <a:p>
            <a:pPr lvl="1"/>
            <a:r>
              <a:rPr lang="nl-NL" dirty="0"/>
              <a:t>Nauwe ureter (slappe/onderbroken straal, persen bij plassen)</a:t>
            </a:r>
          </a:p>
          <a:p>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3859999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1 buikpijn</a:t>
            </a:r>
            <a:br>
              <a:rPr lang="nl-NL" dirty="0"/>
            </a:br>
            <a:r>
              <a:rPr lang="nl-NL" dirty="0"/>
              <a:t>Infant </a:t>
            </a:r>
            <a:r>
              <a:rPr lang="nl-NL" dirty="0" err="1"/>
              <a:t>dyschezia</a:t>
            </a:r>
            <a:r>
              <a:rPr lang="nl-NL" dirty="0"/>
              <a:t> </a:t>
            </a:r>
          </a:p>
        </p:txBody>
      </p:sp>
      <p:sp>
        <p:nvSpPr>
          <p:cNvPr id="3" name="Tijdelijke aanduiding voor inhoud 2"/>
          <p:cNvSpPr>
            <a:spLocks noGrp="1"/>
          </p:cNvSpPr>
          <p:nvPr>
            <p:ph idx="1"/>
          </p:nvPr>
        </p:nvSpPr>
        <p:spPr/>
        <p:txBody>
          <a:bodyPr>
            <a:normAutofit/>
          </a:bodyPr>
          <a:lstStyle/>
          <a:p>
            <a:r>
              <a:rPr lang="nl-NL" dirty="0"/>
              <a:t>Defecatiepoging van zuigeling tot 6 maanden met nog moeite om te defeceren</a:t>
            </a:r>
          </a:p>
          <a:p>
            <a:r>
              <a:rPr lang="nl-NL" dirty="0"/>
              <a:t>Soort </a:t>
            </a:r>
            <a:r>
              <a:rPr lang="nl-NL" dirty="0" err="1"/>
              <a:t>valsalvamanoeuvres</a:t>
            </a:r>
            <a:r>
              <a:rPr lang="nl-NL" dirty="0"/>
              <a:t> om intra-abdominale druk te verhogen, &gt;10min met normale ontlasting, zacht en zonder bloedbijmenging</a:t>
            </a:r>
          </a:p>
          <a:p>
            <a:r>
              <a:rPr lang="nl-NL" dirty="0"/>
              <a:t>Therapie: uitleg, geruststelling</a:t>
            </a:r>
          </a:p>
        </p:txBody>
      </p:sp>
      <p:pic>
        <p:nvPicPr>
          <p:cNvPr id="5" name="Afbeelding 4"/>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9986199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4 urogenitale klachten</a:t>
            </a:r>
            <a:br>
              <a:rPr lang="nl-NL" dirty="0"/>
            </a:br>
            <a:r>
              <a:rPr lang="nl-NL" dirty="0"/>
              <a:t>urineweginfectie</a:t>
            </a:r>
          </a:p>
        </p:txBody>
      </p:sp>
      <p:sp>
        <p:nvSpPr>
          <p:cNvPr id="3" name="Tijdelijke aanduiding voor inhoud 2"/>
          <p:cNvSpPr>
            <a:spLocks noGrp="1"/>
          </p:cNvSpPr>
          <p:nvPr>
            <p:ph idx="1"/>
          </p:nvPr>
        </p:nvSpPr>
        <p:spPr/>
        <p:txBody>
          <a:bodyPr/>
          <a:lstStyle/>
          <a:p>
            <a:r>
              <a:rPr lang="nl-NL" dirty="0"/>
              <a:t>Klachten: pijnlijke mictie, frequente mictie, pijn in onderbuik, troebele urine, incontinentie bij zindelijke kinderen</a:t>
            </a:r>
          </a:p>
          <a:p>
            <a:pPr lvl="1"/>
            <a:r>
              <a:rPr lang="nl-NL" dirty="0"/>
              <a:t>Kleine kinderen vaak alleen koorts of huilen</a:t>
            </a:r>
          </a:p>
          <a:p>
            <a:pPr lvl="1"/>
            <a:r>
              <a:rPr lang="nl-NL" dirty="0"/>
              <a:t>Tekenen van weefselinvasie:</a:t>
            </a:r>
          </a:p>
          <a:p>
            <a:pPr lvl="2"/>
            <a:r>
              <a:rPr lang="nl-NL" dirty="0"/>
              <a:t>Koorts, rillingen, algehele malaise, flanken pijn, perineumpijn, delier</a:t>
            </a:r>
          </a:p>
          <a:p>
            <a:pPr lvl="1"/>
            <a:r>
              <a:rPr lang="nl-NL" dirty="0"/>
              <a:t>Alarmsymptomen: koorts, braken, suf</a:t>
            </a:r>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1628946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4 urogenitale klachten</a:t>
            </a:r>
            <a:br>
              <a:rPr lang="nl-NL" dirty="0"/>
            </a:br>
            <a:r>
              <a:rPr lang="nl-NL" dirty="0"/>
              <a:t>urineweginfectie</a:t>
            </a:r>
          </a:p>
        </p:txBody>
      </p:sp>
      <p:sp>
        <p:nvSpPr>
          <p:cNvPr id="3" name="Tijdelijke aanduiding voor inhoud 2"/>
          <p:cNvSpPr>
            <a:spLocks noGrp="1"/>
          </p:cNvSpPr>
          <p:nvPr>
            <p:ph idx="1"/>
          </p:nvPr>
        </p:nvSpPr>
        <p:spPr/>
        <p:txBody>
          <a:bodyPr>
            <a:normAutofit fontScale="92500" lnSpcReduction="10000"/>
          </a:bodyPr>
          <a:lstStyle/>
          <a:p>
            <a:r>
              <a:rPr lang="nl-NL" dirty="0"/>
              <a:t>LO: </a:t>
            </a:r>
          </a:p>
          <a:p>
            <a:pPr lvl="1"/>
            <a:r>
              <a:rPr lang="nl-NL" dirty="0"/>
              <a:t>Buikonderzoek: retentieblaas, obstipatie</a:t>
            </a:r>
          </a:p>
          <a:p>
            <a:pPr lvl="1"/>
            <a:r>
              <a:rPr lang="nl-NL" dirty="0"/>
              <a:t>&lt; 5jr inspectie genitaliën: fimosis, vulvitis, balanitis</a:t>
            </a:r>
          </a:p>
          <a:p>
            <a:pPr lvl="1"/>
            <a:r>
              <a:rPr lang="nl-NL" dirty="0"/>
              <a:t>Weefselinvasie: temperatuur, mate van ziek zijn RR, pols, dehydratie, flankenpijn, delier</a:t>
            </a:r>
          </a:p>
          <a:p>
            <a:pPr lvl="1"/>
            <a:endParaRPr lang="nl-NL" dirty="0"/>
          </a:p>
          <a:p>
            <a:r>
              <a:rPr lang="nl-NL" dirty="0"/>
              <a:t>AO: bij positieve nitriettest of </a:t>
            </a:r>
            <a:r>
              <a:rPr lang="nl-NL" dirty="0" err="1"/>
              <a:t>dipslide</a:t>
            </a:r>
            <a:r>
              <a:rPr lang="nl-NL" dirty="0"/>
              <a:t> altijd urinekweek</a:t>
            </a:r>
          </a:p>
          <a:p>
            <a:pPr lvl="1"/>
            <a:r>
              <a:rPr lang="nl-NL" dirty="0"/>
              <a:t>Instructies op </a:t>
            </a:r>
            <a:r>
              <a:rPr lang="nl-NL" dirty="0" err="1"/>
              <a:t>www.thuisarts.nl</a:t>
            </a:r>
            <a:r>
              <a:rPr lang="nl-NL" dirty="0"/>
              <a:t> over opvangen van urine!</a:t>
            </a:r>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17228841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4 urogenitale klachten</a:t>
            </a:r>
            <a:br>
              <a:rPr lang="nl-NL" dirty="0"/>
            </a:br>
            <a:r>
              <a:rPr lang="nl-NL" dirty="0"/>
              <a:t>urineweginfectie</a:t>
            </a:r>
          </a:p>
        </p:txBody>
      </p:sp>
      <p:sp>
        <p:nvSpPr>
          <p:cNvPr id="3" name="Tijdelijke aanduiding voor inhoud 2"/>
          <p:cNvSpPr>
            <a:spLocks noGrp="1"/>
          </p:cNvSpPr>
          <p:nvPr>
            <p:ph idx="1"/>
          </p:nvPr>
        </p:nvSpPr>
        <p:spPr/>
        <p:txBody>
          <a:bodyPr>
            <a:normAutofit/>
          </a:bodyPr>
          <a:lstStyle/>
          <a:p>
            <a:r>
              <a:rPr lang="nl-NL" dirty="0"/>
              <a:t>Adviezen:</a:t>
            </a:r>
          </a:p>
          <a:p>
            <a:pPr lvl="1"/>
            <a:r>
              <a:rPr lang="nl-NL" dirty="0"/>
              <a:t>Ruim drinken, 6-7x mictie per dag is normaal</a:t>
            </a:r>
          </a:p>
          <a:p>
            <a:pPr lvl="1"/>
            <a:r>
              <a:rPr lang="nl-NL" dirty="0"/>
              <a:t>Bij aandrang naar toilet</a:t>
            </a:r>
          </a:p>
          <a:p>
            <a:pPr lvl="1"/>
            <a:r>
              <a:rPr lang="nl-NL" dirty="0"/>
              <a:t>Bovenbenen horizontaal en voeten op grond of bankje</a:t>
            </a:r>
          </a:p>
          <a:p>
            <a:pPr lvl="1"/>
            <a:r>
              <a:rPr lang="nl-NL" dirty="0"/>
              <a:t>Tijd nemen om te ontspannen en leeg te plassen</a:t>
            </a:r>
          </a:p>
          <a:p>
            <a:pPr lvl="1"/>
            <a:r>
              <a:rPr lang="nl-NL" dirty="0"/>
              <a:t>Van voor naar achter vegen</a:t>
            </a:r>
          </a:p>
        </p:txBody>
      </p:sp>
      <p:pic>
        <p:nvPicPr>
          <p:cNvPr id="4" name="Afbeelding 3" descr="uw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121" y="4752014"/>
            <a:ext cx="2898679" cy="1797181"/>
          </a:xfrm>
          <a:prstGeom prst="rect">
            <a:avLst/>
          </a:prstGeom>
        </p:spPr>
      </p:pic>
    </p:spTree>
    <p:extLst>
      <p:ext uri="{BB962C8B-B14F-4D97-AF65-F5344CB8AC3E}">
        <p14:creationId xmlns:p14="http://schemas.microsoft.com/office/powerpoint/2010/main" val="41713166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4 urogenitale klachten</a:t>
            </a:r>
            <a:br>
              <a:rPr lang="nl-NL" dirty="0"/>
            </a:br>
            <a:r>
              <a:rPr lang="nl-NL" dirty="0"/>
              <a:t>urineweginfectie</a:t>
            </a:r>
          </a:p>
        </p:txBody>
      </p:sp>
      <p:sp>
        <p:nvSpPr>
          <p:cNvPr id="3" name="Tijdelijke aanduiding voor inhoud 2"/>
          <p:cNvSpPr>
            <a:spLocks noGrp="1"/>
          </p:cNvSpPr>
          <p:nvPr>
            <p:ph idx="1"/>
          </p:nvPr>
        </p:nvSpPr>
        <p:spPr/>
        <p:txBody>
          <a:bodyPr>
            <a:normAutofit fontScale="92500" lnSpcReduction="20000"/>
          </a:bodyPr>
          <a:lstStyle/>
          <a:p>
            <a:r>
              <a:rPr lang="nl-NL" dirty="0"/>
              <a:t>Behandeling</a:t>
            </a:r>
          </a:p>
          <a:p>
            <a:pPr lvl="1"/>
            <a:r>
              <a:rPr lang="nl-NL" dirty="0"/>
              <a:t>1</a:t>
            </a:r>
            <a:r>
              <a:rPr lang="nl-NL" baseline="30000" dirty="0"/>
              <a:t>e</a:t>
            </a:r>
            <a:r>
              <a:rPr lang="nl-NL" dirty="0"/>
              <a:t> keus </a:t>
            </a:r>
            <a:r>
              <a:rPr lang="nl-NL" dirty="0" err="1"/>
              <a:t>nitrofurantoine</a:t>
            </a:r>
            <a:r>
              <a:rPr lang="nl-NL" dirty="0"/>
              <a:t> 5 </a:t>
            </a:r>
            <a:r>
              <a:rPr lang="nl-NL" dirty="0" err="1"/>
              <a:t>dgn</a:t>
            </a:r>
            <a:r>
              <a:rPr lang="nl-NL" dirty="0"/>
              <a:t> 4dd 5-6mg/kg </a:t>
            </a:r>
          </a:p>
          <a:p>
            <a:pPr lvl="1"/>
            <a:r>
              <a:rPr lang="nl-NL" dirty="0"/>
              <a:t>Bij weefselinvasie: </a:t>
            </a:r>
            <a:r>
              <a:rPr lang="nl-NL" dirty="0" err="1"/>
              <a:t>augmentin</a:t>
            </a:r>
            <a:r>
              <a:rPr lang="nl-NL" dirty="0"/>
              <a:t> 10dgn 3dd</a:t>
            </a:r>
          </a:p>
          <a:p>
            <a:pPr lvl="1"/>
            <a:endParaRPr lang="nl-NL" dirty="0"/>
          </a:p>
          <a:p>
            <a:r>
              <a:rPr lang="nl-NL" dirty="0"/>
              <a:t>Direct verwijzen:</a:t>
            </a:r>
          </a:p>
          <a:p>
            <a:pPr lvl="1"/>
            <a:r>
              <a:rPr lang="nl-NL" dirty="0"/>
              <a:t>&lt; 1mnd koorts</a:t>
            </a:r>
          </a:p>
          <a:p>
            <a:pPr lvl="1"/>
            <a:r>
              <a:rPr lang="nl-NL" dirty="0"/>
              <a:t>1-3mnd koorts zonder focus</a:t>
            </a:r>
          </a:p>
          <a:p>
            <a:pPr lvl="1"/>
            <a:r>
              <a:rPr lang="nl-NL" dirty="0"/>
              <a:t>Ernstig ziek of braken</a:t>
            </a:r>
          </a:p>
          <a:p>
            <a:pPr lvl="1"/>
            <a:r>
              <a:rPr lang="nl-NL" dirty="0"/>
              <a:t>Geen verbetering binnen 48 uur met behandeling</a:t>
            </a:r>
          </a:p>
          <a:p>
            <a:pPr lvl="1"/>
            <a:r>
              <a:rPr lang="nl-NL" dirty="0"/>
              <a:t>Katheter indicatie</a:t>
            </a:r>
          </a:p>
          <a:p>
            <a:pPr lvl="1"/>
            <a:r>
              <a:rPr lang="nl-NL" dirty="0"/>
              <a:t>Tekenen van restrictie tijdens infectie</a:t>
            </a:r>
          </a:p>
          <a:p>
            <a:pPr lvl="1"/>
            <a:endParaRPr lang="nl-NL" dirty="0"/>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2399549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4 urogenitale klachten</a:t>
            </a:r>
            <a:br>
              <a:rPr lang="nl-NL" dirty="0"/>
            </a:br>
            <a:r>
              <a:rPr lang="nl-NL" dirty="0"/>
              <a:t>urineweginfectie</a:t>
            </a:r>
          </a:p>
        </p:txBody>
      </p:sp>
      <p:sp>
        <p:nvSpPr>
          <p:cNvPr id="3" name="Tijdelijke aanduiding voor inhoud 2"/>
          <p:cNvSpPr>
            <a:spLocks noGrp="1"/>
          </p:cNvSpPr>
          <p:nvPr>
            <p:ph idx="1"/>
          </p:nvPr>
        </p:nvSpPr>
        <p:spPr/>
        <p:txBody>
          <a:bodyPr>
            <a:normAutofit/>
          </a:bodyPr>
          <a:lstStyle/>
          <a:p>
            <a:r>
              <a:rPr lang="nl-NL" dirty="0"/>
              <a:t>Verwijzen naar kinderarts &lt; 6 </a:t>
            </a:r>
            <a:r>
              <a:rPr lang="nl-NL" dirty="0" err="1"/>
              <a:t>wkn</a:t>
            </a:r>
            <a:r>
              <a:rPr lang="nl-NL" dirty="0"/>
              <a:t> na infectie:</a:t>
            </a:r>
          </a:p>
          <a:p>
            <a:pPr lvl="1"/>
            <a:r>
              <a:rPr lang="nl-NL" dirty="0"/>
              <a:t>2x </a:t>
            </a:r>
            <a:r>
              <a:rPr lang="nl-NL" dirty="0" err="1"/>
              <a:t>uwi</a:t>
            </a:r>
            <a:r>
              <a:rPr lang="nl-NL" dirty="0"/>
              <a:t> waarvan 1x met koorts</a:t>
            </a:r>
          </a:p>
          <a:p>
            <a:pPr lvl="1"/>
            <a:r>
              <a:rPr lang="nl-NL" dirty="0"/>
              <a:t>3x </a:t>
            </a:r>
            <a:r>
              <a:rPr lang="nl-NL" dirty="0" err="1"/>
              <a:t>uwi</a:t>
            </a:r>
            <a:r>
              <a:rPr lang="nl-NL" dirty="0"/>
              <a:t> zonder koorts</a:t>
            </a:r>
          </a:p>
          <a:p>
            <a:pPr lvl="1"/>
            <a:r>
              <a:rPr lang="nl-NL" dirty="0"/>
              <a:t>Andere verwekker dan E. Coli</a:t>
            </a:r>
          </a:p>
          <a:p>
            <a:pPr lvl="1"/>
            <a:endParaRPr lang="nl-NL" dirty="0"/>
          </a:p>
        </p:txBody>
      </p:sp>
      <p:pic>
        <p:nvPicPr>
          <p:cNvPr id="4" name="Afbeelding 3"/>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371482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dirty="0"/>
            </a:br>
            <a:r>
              <a:rPr lang="nl-NL" dirty="0"/>
              <a:t>Overzicht urogenitale klachten </a:t>
            </a:r>
            <a:br>
              <a:rPr lang="nl-NL" dirty="0"/>
            </a:br>
            <a:r>
              <a:rPr lang="nl-NL" dirty="0"/>
              <a:t>bij kinderen</a:t>
            </a:r>
            <a:br>
              <a:rPr lang="nl-NL" dirty="0"/>
            </a:br>
            <a:endParaRPr lang="nl-NL" dirty="0"/>
          </a:p>
        </p:txBody>
      </p:sp>
      <p:sp>
        <p:nvSpPr>
          <p:cNvPr id="3" name="Tijdelijke aanduiding voor inhoud 2"/>
          <p:cNvSpPr>
            <a:spLocks noGrp="1"/>
          </p:cNvSpPr>
          <p:nvPr>
            <p:ph idx="1"/>
          </p:nvPr>
        </p:nvSpPr>
        <p:spPr/>
        <p:txBody>
          <a:bodyPr>
            <a:normAutofit/>
          </a:bodyPr>
          <a:lstStyle/>
          <a:p>
            <a:r>
              <a:rPr lang="nl-NL" dirty="0"/>
              <a:t>Infecties</a:t>
            </a:r>
          </a:p>
          <a:p>
            <a:pPr lvl="1"/>
            <a:r>
              <a:rPr lang="nl-NL" b="1" dirty="0"/>
              <a:t>Urinewegen</a:t>
            </a:r>
          </a:p>
          <a:p>
            <a:pPr lvl="1"/>
            <a:r>
              <a:rPr lang="nl-NL" b="1" dirty="0"/>
              <a:t>Luierdermatitis</a:t>
            </a:r>
          </a:p>
          <a:p>
            <a:pPr lvl="1"/>
            <a:r>
              <a:rPr lang="nl-NL" dirty="0"/>
              <a:t>Balanitis/vulvitis</a:t>
            </a:r>
          </a:p>
          <a:p>
            <a:pPr lvl="1"/>
            <a:r>
              <a:rPr lang="nl-NL" b="1" dirty="0"/>
              <a:t>Worminfecties</a:t>
            </a:r>
          </a:p>
          <a:p>
            <a:r>
              <a:rPr lang="nl-NL" dirty="0"/>
              <a:t>Aangeboren afwijkingen</a:t>
            </a:r>
          </a:p>
          <a:p>
            <a:pPr lvl="1"/>
            <a:r>
              <a:rPr lang="nl-NL" b="1" dirty="0"/>
              <a:t>Fimose</a:t>
            </a:r>
          </a:p>
          <a:p>
            <a:pPr lvl="1"/>
            <a:r>
              <a:rPr lang="nl-NL" dirty="0" err="1"/>
              <a:t>Synechia</a:t>
            </a:r>
            <a:r>
              <a:rPr lang="nl-NL" dirty="0"/>
              <a:t> vulvae </a:t>
            </a:r>
          </a:p>
          <a:p>
            <a:pPr marL="0" indent="0" algn="ctr">
              <a:buNone/>
            </a:pPr>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pic>
        <p:nvPicPr>
          <p:cNvPr id="5" name="Afbeelding 4" descr="Zindelijk-worden-ki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380" y="1774294"/>
            <a:ext cx="3348911" cy="2232607"/>
          </a:xfrm>
          <a:prstGeom prst="rect">
            <a:avLst/>
          </a:prstGeom>
        </p:spPr>
      </p:pic>
    </p:spTree>
    <p:extLst>
      <p:ext uri="{BB962C8B-B14F-4D97-AF65-F5344CB8AC3E}">
        <p14:creationId xmlns:p14="http://schemas.microsoft.com/office/powerpoint/2010/main" val="19197028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nl-NL" dirty="0"/>
          </a:p>
        </p:txBody>
      </p:sp>
      <p:sp>
        <p:nvSpPr>
          <p:cNvPr id="3" name="Tijdelijke aanduiding voor inhoud 2"/>
          <p:cNvSpPr>
            <a:spLocks noGrp="1"/>
          </p:cNvSpPr>
          <p:nvPr>
            <p:ph idx="1"/>
          </p:nvPr>
        </p:nvSpPr>
        <p:spPr/>
        <p:txBody>
          <a:bodyPr/>
          <a:lstStyle/>
          <a:p>
            <a:pPr marL="0" indent="0">
              <a:buNone/>
            </a:pPr>
            <a:r>
              <a:rPr lang="nl-NL" dirty="0"/>
              <a:t>			</a:t>
            </a:r>
          </a:p>
          <a:p>
            <a:pPr marL="0" indent="0">
              <a:buNone/>
            </a:pPr>
            <a:endParaRPr lang="nl-NL" dirty="0"/>
          </a:p>
          <a:p>
            <a:pPr marL="0" indent="0" algn="ctr">
              <a:buNone/>
            </a:pPr>
            <a:r>
              <a:rPr lang="nl-NL" dirty="0"/>
              <a:t>Bedankt voor jullie aandacht!</a:t>
            </a:r>
          </a:p>
          <a:p>
            <a:endParaRPr lang="nl-NL" dirty="0"/>
          </a:p>
        </p:txBody>
      </p:sp>
      <p:pic>
        <p:nvPicPr>
          <p:cNvPr id="4" name="Afbeelding 3"/>
          <p:cNvPicPr>
            <a:picLocks noChangeAspect="1"/>
          </p:cNvPicPr>
          <p:nvPr/>
        </p:nvPicPr>
        <p:blipFill rotWithShape="1">
          <a:blip r:embed="rId2"/>
          <a:srcRect l="3284"/>
          <a:stretch/>
        </p:blipFill>
        <p:spPr>
          <a:xfrm>
            <a:off x="6143079" y="5969000"/>
            <a:ext cx="2892063" cy="820520"/>
          </a:xfrm>
          <a:prstGeom prst="rect">
            <a:avLst/>
          </a:prstGeom>
        </p:spPr>
      </p:pic>
    </p:spTree>
    <p:extLst>
      <p:ext uri="{BB962C8B-B14F-4D97-AF65-F5344CB8AC3E}">
        <p14:creationId xmlns:p14="http://schemas.microsoft.com/office/powerpoint/2010/main" val="3349911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Casus 1 buikpijn</a:t>
            </a:r>
            <a:br>
              <a:rPr lang="nl-NL" dirty="0"/>
            </a:br>
            <a:r>
              <a:rPr lang="nl-NL" dirty="0"/>
              <a:t>obstipatie</a:t>
            </a:r>
          </a:p>
        </p:txBody>
      </p:sp>
      <p:sp>
        <p:nvSpPr>
          <p:cNvPr id="3" name="Tijdelijke aanduiding voor inhoud 2"/>
          <p:cNvSpPr>
            <a:spLocks noGrp="1"/>
          </p:cNvSpPr>
          <p:nvPr>
            <p:ph idx="1"/>
          </p:nvPr>
        </p:nvSpPr>
        <p:spPr/>
        <p:txBody>
          <a:bodyPr/>
          <a:lstStyle/>
          <a:p>
            <a:pPr marL="0" indent="0">
              <a:buNone/>
            </a:pPr>
            <a:r>
              <a:rPr lang="nl-NL" dirty="0"/>
              <a:t>Rome-III-criteria obstipatie bij kinderen</a:t>
            </a:r>
          </a:p>
          <a:p>
            <a:r>
              <a:rPr lang="nl-NL" dirty="0"/>
              <a:t>minstens 2 symptomen:</a:t>
            </a:r>
          </a:p>
          <a:p>
            <a:pPr lvl="2"/>
            <a:r>
              <a:rPr lang="nl-NL" u="sng" dirty="0"/>
              <a:t>&lt;</a:t>
            </a:r>
            <a:r>
              <a:rPr lang="nl-NL" dirty="0"/>
              <a:t> 2/ week</a:t>
            </a:r>
          </a:p>
          <a:p>
            <a:pPr lvl="2"/>
            <a:r>
              <a:rPr lang="nl-NL" dirty="0"/>
              <a:t>Fecale incontinentie </a:t>
            </a:r>
            <a:r>
              <a:rPr lang="nl-NL" u="sng" dirty="0"/>
              <a:t>&gt;</a:t>
            </a:r>
            <a:r>
              <a:rPr lang="nl-NL" dirty="0"/>
              <a:t> 1 episode per week (indien zindelijk)</a:t>
            </a:r>
          </a:p>
          <a:p>
            <a:pPr lvl="2"/>
            <a:r>
              <a:rPr lang="nl-NL" dirty="0"/>
              <a:t>Ophouden van ontlasting</a:t>
            </a:r>
          </a:p>
          <a:p>
            <a:pPr lvl="2"/>
            <a:r>
              <a:rPr lang="nl-NL" dirty="0"/>
              <a:t>Pijnlijke of harde, keutelige defecatie</a:t>
            </a:r>
          </a:p>
          <a:p>
            <a:pPr lvl="2"/>
            <a:r>
              <a:rPr lang="nl-NL" dirty="0"/>
              <a:t>Grote hoeveelheden feces in de luier of op toilet</a:t>
            </a:r>
          </a:p>
          <a:p>
            <a:pPr lvl="2"/>
            <a:r>
              <a:rPr lang="nl-NL" dirty="0"/>
              <a:t>Grote fecale massa palpabel in abdomen of rectum</a:t>
            </a:r>
          </a:p>
        </p:txBody>
      </p:sp>
      <p:pic>
        <p:nvPicPr>
          <p:cNvPr id="5" name="Afbeelding 4"/>
          <p:cNvPicPr>
            <a:picLocks noChangeAspect="1"/>
          </p:cNvPicPr>
          <p:nvPr/>
        </p:nvPicPr>
        <p:blipFill rotWithShape="1">
          <a:blip r:embed="rId3"/>
          <a:srcRect l="3284"/>
          <a:stretch/>
        </p:blipFill>
        <p:spPr>
          <a:xfrm>
            <a:off x="6143079" y="5969000"/>
            <a:ext cx="2892063" cy="820520"/>
          </a:xfrm>
          <a:prstGeom prst="rect">
            <a:avLst/>
          </a:prstGeom>
        </p:spPr>
      </p:pic>
    </p:spTree>
    <p:extLst>
      <p:ext uri="{BB962C8B-B14F-4D97-AF65-F5344CB8AC3E}">
        <p14:creationId xmlns:p14="http://schemas.microsoft.com/office/powerpoint/2010/main" val="1636551183"/>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1275</TotalTime>
  <Words>4088</Words>
  <Application>Microsoft Office PowerPoint</Application>
  <PresentationFormat>Diavoorstelling (4:3)</PresentationFormat>
  <Paragraphs>822</Paragraphs>
  <Slides>86</Slides>
  <Notes>49</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86</vt:i4>
      </vt:variant>
    </vt:vector>
  </HeadingPairs>
  <TitlesOfParts>
    <vt:vector size="90" baseType="lpstr">
      <vt:lpstr>Arial</vt:lpstr>
      <vt:lpstr>Calibri</vt:lpstr>
      <vt:lpstr>Mangal</vt:lpstr>
      <vt:lpstr>Office-thema</vt:lpstr>
      <vt:lpstr>Capita selecta:  Kleine kwalen in de huisartsenpraktijk</vt:lpstr>
      <vt:lpstr>Disclosure belangen spreker  </vt:lpstr>
      <vt:lpstr>Inhoud</vt:lpstr>
      <vt:lpstr>PowerPoint-presentatie</vt:lpstr>
      <vt:lpstr>Casus 1 buikpijn </vt:lpstr>
      <vt:lpstr>Casus 1 buikpijn</vt:lpstr>
      <vt:lpstr>Casus 1 buikpijn</vt:lpstr>
      <vt:lpstr>Casus 1 buikpijn Infant dyschezia </vt:lpstr>
      <vt:lpstr>Casus 1 buikpijn obstipatie</vt:lpstr>
      <vt:lpstr>Casus 1 buikpijn obstipatie</vt:lpstr>
      <vt:lpstr>Casus 1 buikpijn obstipatie</vt:lpstr>
      <vt:lpstr>Casus 1 buikpijn obstipatie</vt:lpstr>
      <vt:lpstr>Overzicht buikpijn bij kinderen</vt:lpstr>
      <vt:lpstr>Casus 2 buikpijn</vt:lpstr>
      <vt:lpstr>Casus 2 buikpijn corpus alienum</vt:lpstr>
      <vt:lpstr>Casus 3 buikpijn</vt:lpstr>
      <vt:lpstr>Casus 3 buikpijn lastige eters</vt:lpstr>
      <vt:lpstr>Casus 3 buikpijn lastige eters</vt:lpstr>
      <vt:lpstr>Casus 4 buikpijn</vt:lpstr>
      <vt:lpstr>Casus 4 buikpijn  functionele buikpijn</vt:lpstr>
      <vt:lpstr>Casus 4 buikpijn functionele buikpijn</vt:lpstr>
      <vt:lpstr>Casus 5 buikpijn</vt:lpstr>
      <vt:lpstr>Casus 5 buikpijn</vt:lpstr>
      <vt:lpstr>Casus 5 buikpijn</vt:lpstr>
      <vt:lpstr>Casus 5 buikpijn</vt:lpstr>
      <vt:lpstr>Overzicht buikpijn bij kinderen</vt:lpstr>
      <vt:lpstr>Overzicht buikpijn bij kinderen</vt:lpstr>
      <vt:lpstr>Overzicht buikpijn bij kinderen</vt:lpstr>
      <vt:lpstr>PowerPoint-presentatie</vt:lpstr>
      <vt:lpstr>Casus 1 hoofdpijn</vt:lpstr>
      <vt:lpstr>Casus 1 hoofdpijn</vt:lpstr>
      <vt:lpstr>Casus 1 hoofdpijn</vt:lpstr>
      <vt:lpstr>Alarmsymptomen hoofdpijn</vt:lpstr>
      <vt:lpstr>Alarmsymptomen hoofdpijn</vt:lpstr>
      <vt:lpstr>Casus 1 hoofdpijn sinustrombose</vt:lpstr>
      <vt:lpstr>Overzicht hoofdpijn bij kinderen</vt:lpstr>
      <vt:lpstr>Casus 2 hoofdpijn</vt:lpstr>
      <vt:lpstr>Casus 2 hoofdpijn migraine</vt:lpstr>
      <vt:lpstr>Casus 2 hoofdpijn migraine</vt:lpstr>
      <vt:lpstr>Casus 3 hoofdpijn</vt:lpstr>
      <vt:lpstr>Casus 3 hoofdpijn</vt:lpstr>
      <vt:lpstr>Casus 3 hoofdpijn</vt:lpstr>
      <vt:lpstr>Casus 3 hoofdpijn spanningshoofdpijn - criteria</vt:lpstr>
      <vt:lpstr>Anamnese en LO hoofdpijn</vt:lpstr>
      <vt:lpstr>Casus 3 hoofdpijn spanningshoofdpijn - behandeling</vt:lpstr>
      <vt:lpstr>Casus 3 hoofdpijn  medicatie-afhankelijke hoofdpijn</vt:lpstr>
      <vt:lpstr>Casus 3 hoofdpijn  refractieafwijkingen</vt:lpstr>
      <vt:lpstr> Overzicht hoofdpijn bij kinderen</vt:lpstr>
      <vt:lpstr>PowerPoint-presentatie</vt:lpstr>
      <vt:lpstr> Overzicht urogenitale klachten  bij kinderen </vt:lpstr>
      <vt:lpstr>Casus 1 urogenitale klachten</vt:lpstr>
      <vt:lpstr>Casus 1 urogenitale klachten</vt:lpstr>
      <vt:lpstr>Casus 1 - luierdermatitis</vt:lpstr>
      <vt:lpstr>Casus 1 - luierdermatitis</vt:lpstr>
      <vt:lpstr>Casus 1 - luierdermatitis</vt:lpstr>
      <vt:lpstr>Casus 1 - luierdermatitis</vt:lpstr>
      <vt:lpstr>Casus 1 - luierdermatitis</vt:lpstr>
      <vt:lpstr>Casus 1 - luierdermatitis</vt:lpstr>
      <vt:lpstr>Casus 1 urogenitale klachten luierdermatitis</vt:lpstr>
      <vt:lpstr>Casus 1 urogenitale klachten luierdermatitis</vt:lpstr>
      <vt:lpstr>Casus 2 urogenitale klachten</vt:lpstr>
      <vt:lpstr>Casus 2 urogenitale klachten</vt:lpstr>
      <vt:lpstr>Casus 2 urogenitale klachten</vt:lpstr>
      <vt:lpstr>Casus 2 urogenitale klachten fimose</vt:lpstr>
      <vt:lpstr>Casus 2 urogenitale klachten fimose - beleid</vt:lpstr>
      <vt:lpstr>Casus 3 urogenitale klachten</vt:lpstr>
      <vt:lpstr>Casus 3 urogenitale klachten</vt:lpstr>
      <vt:lpstr>Casus 3 urogenitale klachten</vt:lpstr>
      <vt:lpstr>Casus 3 urogenitale klachten worminfecties</vt:lpstr>
      <vt:lpstr>Casus 3 urogenitale klachten worminfecties</vt:lpstr>
      <vt:lpstr>Casus 3 urogenitale klachten worminfecties</vt:lpstr>
      <vt:lpstr>Casus 3 urogenitale klachten worminfecties</vt:lpstr>
      <vt:lpstr>Casus 3 urogenitale klachten worminfecties – cysticercose</vt:lpstr>
      <vt:lpstr>Casus 3 urogenitale klachten worminfecties – behandeling</vt:lpstr>
      <vt:lpstr>Casus 4 urogenitale klachten</vt:lpstr>
      <vt:lpstr>Casus 4 urogenitale klachten</vt:lpstr>
      <vt:lpstr>Casus 4 urogenitale klachten urineweginfectie</vt:lpstr>
      <vt:lpstr>Casus 4 urogenitale klachten urineweginfectie</vt:lpstr>
      <vt:lpstr>Casus 4 urogenitale klachten urineweginfectie</vt:lpstr>
      <vt:lpstr>Casus 4 urogenitale klachten urineweginfectie</vt:lpstr>
      <vt:lpstr>Casus 4 urogenitale klachten urineweginfectie</vt:lpstr>
      <vt:lpstr>Casus 4 urogenitale klachten urineweginfectie</vt:lpstr>
      <vt:lpstr>Casus 4 urogenitale klachten urineweginfectie</vt:lpstr>
      <vt:lpstr>Casus 4 urogenitale klachten urineweginfectie</vt:lpstr>
      <vt:lpstr> Overzicht urogenitale klachten  bij kinderen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Capita selecta:  Kleine kwalen in de huisartsenpraktijk</dc:title>
  <dc:creator>Pauline Hansen</dc:creator>
  <cp:lastModifiedBy>Stg PAOG Maastricht</cp:lastModifiedBy>
  <cp:revision>182</cp:revision>
  <dcterms:created xsi:type="dcterms:W3CDTF">2017-02-19T13:24:26Z</dcterms:created>
  <dcterms:modified xsi:type="dcterms:W3CDTF">2017-05-29T11:11:52Z</dcterms:modified>
</cp:coreProperties>
</file>