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68" r:id="rId14"/>
    <p:sldId id="269" r:id="rId15"/>
    <p:sldId id="270" r:id="rId16"/>
    <p:sldId id="271" r:id="rId17"/>
    <p:sldId id="272" r:id="rId18"/>
    <p:sldId id="273" r:id="rId19"/>
    <p:sldId id="277" r:id="rId20"/>
    <p:sldId id="275" r:id="rId21"/>
    <p:sldId id="280" r:id="rId22"/>
    <p:sldId id="278" r:id="rId2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342"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A5657-B05C-41C2-9AE8-FD25CD4DE7D9}" type="datetimeFigureOut">
              <a:rPr lang="nl-NL" smtClean="0"/>
              <a:t>21-9-2017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6830-CB23-43DD-9BE4-116A8B9DC77D}" type="slidenum">
              <a:rPr lang="nl-NL" smtClean="0"/>
              <a:t>‹nr.›</a:t>
            </a:fld>
            <a:endParaRPr lang="nl-NL"/>
          </a:p>
        </p:txBody>
      </p:sp>
    </p:spTree>
    <p:extLst>
      <p:ext uri="{BB962C8B-B14F-4D97-AF65-F5344CB8AC3E}">
        <p14:creationId xmlns:p14="http://schemas.microsoft.com/office/powerpoint/2010/main" val="90383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normAutofit/>
          </a:bodyPr>
          <a:lstStyle>
            <a:lvl1pPr algn="ctr">
              <a:defRPr sz="4400"/>
            </a:lvl1pPr>
          </a:lstStyle>
          <a:p>
            <a:r>
              <a:rPr lang="nl-NL" dirty="0" smtClean="0"/>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4030122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88079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1826127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7369939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608220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7953702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43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80044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601475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1" cstate="print">
            <a:extLst>
              <a:ext uri="{BEBA8EAE-BF5A-486C-A8C5-ECC9F3942E4B}">
                <a14:imgProps xmlns:a14="http://schemas.microsoft.com/office/drawing/2010/main">
                  <a14:imgLayer r:embed="rId12">
                    <a14:imgEffect>
                      <a14:brightnessContrast bright="6000"/>
                    </a14:imgEffect>
                  </a14:imgLayer>
                </a14:imgProps>
              </a:ext>
              <a:ext uri="{28A0092B-C50C-407E-A947-70E740481C1C}">
                <a14:useLocalDpi xmlns:a14="http://schemas.microsoft.com/office/drawing/2010/main" val="0"/>
              </a:ext>
            </a:extLst>
          </a:blip>
          <a:stretch>
            <a:fillRect/>
          </a:stretch>
        </p:blipFill>
        <p:spPr>
          <a:xfrm>
            <a:off x="4815266" y="0"/>
            <a:ext cx="4328734" cy="5050954"/>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3E53DE-45F9-4BDA-B63C-49041057B656}" type="slidenum">
              <a:rPr lang="nl-NL" smtClean="0"/>
              <a:t>‹nr.›</a:t>
            </a:fld>
            <a:endParaRPr lang="nl-NL" dirty="0"/>
          </a:p>
        </p:txBody>
      </p:sp>
      <p:sp>
        <p:nvSpPr>
          <p:cNvPr id="5" name="Tekstvak 4"/>
          <p:cNvSpPr txBox="1"/>
          <p:nvPr userDrawn="1"/>
        </p:nvSpPr>
        <p:spPr>
          <a:xfrm>
            <a:off x="395536" y="4659982"/>
            <a:ext cx="252028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1" dirty="0" err="1" smtClean="0"/>
              <a:t>ama</a:t>
            </a:r>
            <a:r>
              <a:rPr lang="nl-NL" sz="2000" b="1" dirty="0" err="1" smtClean="0">
                <a:solidFill>
                  <a:schemeClr val="accent1"/>
                </a:solidFill>
              </a:rPr>
              <a:t>cura</a:t>
            </a:r>
            <a:r>
              <a:rPr lang="nl-NL" sz="2000" b="1" dirty="0" smtClean="0"/>
              <a:t> </a:t>
            </a:r>
            <a:r>
              <a:rPr lang="nl-NL" sz="2000" b="0" dirty="0" smtClean="0">
                <a:solidFill>
                  <a:schemeClr val="bg2">
                    <a:lumMod val="10000"/>
                  </a:schemeClr>
                </a:solidFill>
              </a:rPr>
              <a:t>|</a:t>
            </a:r>
            <a:r>
              <a:rPr lang="nl-NL" sz="2000" b="1" dirty="0" smtClean="0"/>
              <a:t> </a:t>
            </a:r>
            <a:r>
              <a:rPr lang="nl-NL" sz="2000" b="1" dirty="0" err="1" smtClean="0">
                <a:solidFill>
                  <a:schemeClr val="accent6">
                    <a:lumMod val="75000"/>
                  </a:schemeClr>
                </a:solidFill>
              </a:rPr>
              <a:t>ama</a:t>
            </a:r>
            <a:r>
              <a:rPr lang="nl-NL" sz="2000" b="1" dirty="0" err="1" smtClean="0">
                <a:solidFill>
                  <a:srgbClr val="7030A0"/>
                </a:solidFill>
              </a:rPr>
              <a:t>lexis</a:t>
            </a:r>
            <a:endParaRPr lang="nl-NL" sz="2000" b="1" dirty="0" smtClean="0">
              <a:solidFill>
                <a:srgbClr val="7030A0"/>
              </a:solidFill>
            </a:endParaRPr>
          </a:p>
          <a:p>
            <a:endParaRPr lang="nl-NL" dirty="0"/>
          </a:p>
        </p:txBody>
      </p:sp>
    </p:spTree>
    <p:extLst>
      <p:ext uri="{BB962C8B-B14F-4D97-AF65-F5344CB8AC3E}">
        <p14:creationId xmlns:p14="http://schemas.microsoft.com/office/powerpoint/2010/main" val="76182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nl-NL" sz="3200" dirty="0" smtClean="0">
                <a:solidFill>
                  <a:schemeClr val="tx1">
                    <a:lumMod val="60000"/>
                    <a:lumOff val="40000"/>
                  </a:schemeClr>
                </a:solidFill>
              </a:rPr>
              <a:t>Dyscalculie en rekenproblemen tellen mee in de JGZ en de GGZ</a:t>
            </a:r>
            <a:endParaRPr lang="nl-NL" sz="3200" dirty="0">
              <a:solidFill>
                <a:schemeClr val="tx1">
                  <a:lumMod val="60000"/>
                  <a:lumOff val="40000"/>
                </a:schemeClr>
              </a:solidFill>
            </a:endParaRPr>
          </a:p>
        </p:txBody>
      </p:sp>
      <p:pic>
        <p:nvPicPr>
          <p:cNvPr id="4" name="Picture 2" descr="11327-36(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09625" y="1792287"/>
            <a:ext cx="3333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5"/>
          <p:cNvSpPr>
            <a:spLocks noGrp="1"/>
          </p:cNvSpPr>
          <p:nvPr>
            <p:ph sz="half" idx="2"/>
          </p:nvPr>
        </p:nvSpPr>
        <p:spPr>
          <a:xfrm>
            <a:off x="4644008" y="1200150"/>
            <a:ext cx="4042792" cy="3819871"/>
          </a:xfrm>
        </p:spPr>
        <p:txBody>
          <a:bodyPr>
            <a:normAutofit fontScale="55000" lnSpcReduction="20000"/>
          </a:bodyPr>
          <a:lstStyle/>
          <a:p>
            <a:endParaRPr lang="nl-NL" dirty="0" smtClean="0"/>
          </a:p>
          <a:p>
            <a:endParaRPr lang="nl-NL" dirty="0"/>
          </a:p>
          <a:p>
            <a:endParaRPr lang="nl-NL" dirty="0" smtClean="0"/>
          </a:p>
          <a:p>
            <a:endParaRPr lang="nl-NL" dirty="0"/>
          </a:p>
          <a:p>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a:p>
            <a:pPr marL="0" indent="0">
              <a:buNone/>
            </a:pPr>
            <a:r>
              <a:rPr lang="nl-NL" b="1" dirty="0" smtClean="0"/>
              <a:t>Mariet Simon</a:t>
            </a:r>
          </a:p>
          <a:p>
            <a:pPr marL="0" indent="0">
              <a:buNone/>
            </a:pPr>
            <a:r>
              <a:rPr lang="nl-NL" b="1" dirty="0" smtClean="0"/>
              <a:t>Orthopedagoog/GZ psycholoog</a:t>
            </a:r>
          </a:p>
          <a:p>
            <a:pPr marL="0" indent="0">
              <a:buNone/>
            </a:pPr>
            <a:r>
              <a:rPr lang="nl-NL" b="1" dirty="0" smtClean="0"/>
              <a:t>Geleen</a:t>
            </a:r>
          </a:p>
          <a:p>
            <a:pPr marL="0" indent="0">
              <a:buNone/>
            </a:pPr>
            <a:r>
              <a:rPr lang="nl-NL" b="1" dirty="0" smtClean="0"/>
              <a:t>26 september 2017</a:t>
            </a:r>
            <a:endParaRPr lang="nl-NL" b="1" dirty="0"/>
          </a:p>
        </p:txBody>
      </p:sp>
    </p:spTree>
    <p:extLst>
      <p:ext uri="{BB962C8B-B14F-4D97-AF65-F5344CB8AC3E}">
        <p14:creationId xmlns:p14="http://schemas.microsoft.com/office/powerpoint/2010/main" val="1863764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err="1">
                <a:solidFill>
                  <a:schemeClr val="tx1">
                    <a:lumMod val="60000"/>
                    <a:lumOff val="40000"/>
                  </a:schemeClr>
                </a:solidFill>
              </a:rPr>
              <a:t>C</a:t>
            </a:r>
            <a:r>
              <a:rPr lang="nl-NL" sz="2800" dirty="0" err="1" smtClean="0">
                <a:solidFill>
                  <a:schemeClr val="tx1">
                    <a:lumMod val="60000"/>
                    <a:lumOff val="40000"/>
                  </a:schemeClr>
                </a:solidFill>
              </a:rPr>
              <a:t>omorbiditeit</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a:bodyPr>
          <a:lstStyle/>
          <a:p>
            <a:pPr marL="0" indent="0">
              <a:buNone/>
            </a:pPr>
            <a:r>
              <a:rPr lang="nl-NL" sz="2000" b="1" dirty="0" smtClean="0"/>
              <a:t>Rekenproblemen kunnen samengaan met andere stoornissen of problemen:</a:t>
            </a:r>
          </a:p>
          <a:p>
            <a:r>
              <a:rPr lang="nl-NL" sz="2000" b="1" dirty="0" smtClean="0"/>
              <a:t>Dyslexie/leesachterstand</a:t>
            </a:r>
          </a:p>
          <a:p>
            <a:r>
              <a:rPr lang="nl-NL" sz="2000" b="1" dirty="0" smtClean="0"/>
              <a:t>AD(H)D</a:t>
            </a:r>
          </a:p>
          <a:p>
            <a:r>
              <a:rPr lang="nl-NL" sz="2000" b="1" dirty="0" smtClean="0"/>
              <a:t>(faal)angst</a:t>
            </a:r>
          </a:p>
          <a:p>
            <a:r>
              <a:rPr lang="nl-NL" sz="2000" b="1" dirty="0" smtClean="0"/>
              <a:t>Autisme spectrum stoornis</a:t>
            </a:r>
          </a:p>
          <a:p>
            <a:r>
              <a:rPr lang="nl-NL" sz="2000" b="1" dirty="0" smtClean="0"/>
              <a:t>DCD (</a:t>
            </a:r>
            <a:r>
              <a:rPr lang="nl-NL" sz="2000" b="1" dirty="0" err="1"/>
              <a:t>D</a:t>
            </a:r>
            <a:r>
              <a:rPr lang="nl-NL" sz="2000" b="1" dirty="0" err="1" smtClean="0"/>
              <a:t>evelopmental</a:t>
            </a:r>
            <a:r>
              <a:rPr lang="nl-NL" sz="2000" b="1" dirty="0" smtClean="0"/>
              <a:t> </a:t>
            </a:r>
            <a:r>
              <a:rPr lang="nl-NL" sz="2000" b="1" dirty="0" err="1"/>
              <a:t>C</a:t>
            </a:r>
            <a:r>
              <a:rPr lang="nl-NL" sz="2000" b="1" dirty="0" err="1" smtClean="0"/>
              <a:t>oordination</a:t>
            </a:r>
            <a:endParaRPr lang="nl-NL" sz="2000" b="1" dirty="0"/>
          </a:p>
          <a:p>
            <a:pPr marL="0" indent="0">
              <a:buNone/>
            </a:pPr>
            <a:r>
              <a:rPr lang="nl-NL" sz="2000" b="1" dirty="0" smtClean="0"/>
              <a:t>      Disorder)</a:t>
            </a:r>
          </a:p>
          <a:p>
            <a:r>
              <a:rPr lang="nl-NL" sz="2000" b="1" dirty="0" smtClean="0"/>
              <a:t>Depressie</a:t>
            </a:r>
          </a:p>
          <a:p>
            <a:endParaRPr lang="nl-NL" dirty="0" smtClean="0"/>
          </a:p>
          <a:p>
            <a:endParaRPr lang="nl-NL" dirty="0"/>
          </a:p>
        </p:txBody>
      </p:sp>
      <p:pic>
        <p:nvPicPr>
          <p:cNvPr id="5" name="Picture 8" descr="http://t3.gstatic.com/images?q=tbn:ANd9GcTMsh_sn1Ksps-9-itUuUS4VGjp0iGdeqxsHIggEk5VWNo26k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28184" y="2390236"/>
            <a:ext cx="2394522" cy="217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04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95486"/>
            <a:ext cx="8229600" cy="853603"/>
          </a:xfrm>
        </p:spPr>
        <p:txBody>
          <a:bodyPr>
            <a:normAutofit fontScale="90000"/>
          </a:bodyPr>
          <a:lstStyle/>
          <a:p>
            <a:r>
              <a:rPr lang="nl-NL" sz="3100" dirty="0" smtClean="0">
                <a:solidFill>
                  <a:schemeClr val="tx1">
                    <a:lumMod val="40000"/>
                    <a:lumOff val="60000"/>
                  </a:schemeClr>
                </a:solidFill>
              </a:rPr>
              <a:t>Gevolgen voor een volwassene: </a:t>
            </a:r>
            <a:r>
              <a:rPr lang="nl-NL" sz="3100" dirty="0" smtClean="0">
                <a:solidFill>
                  <a:schemeClr val="tx1">
                    <a:lumMod val="40000"/>
                    <a:lumOff val="60000"/>
                  </a:schemeClr>
                </a:solidFill>
              </a:rPr>
              <a:t>Anne (34 jaar)</a:t>
            </a:r>
            <a:r>
              <a:rPr lang="nl-NL" dirty="0"/>
              <a:t/>
            </a:r>
            <a:br>
              <a:rPr lang="nl-NL" dirty="0"/>
            </a:br>
            <a:endParaRPr lang="nl-NL" dirty="0"/>
          </a:p>
        </p:txBody>
      </p:sp>
      <p:sp>
        <p:nvSpPr>
          <p:cNvPr id="3" name="Tijdelijke aanduiding voor inhoud 2"/>
          <p:cNvSpPr>
            <a:spLocks noGrp="1"/>
          </p:cNvSpPr>
          <p:nvPr>
            <p:ph idx="1"/>
          </p:nvPr>
        </p:nvSpPr>
        <p:spPr/>
        <p:txBody>
          <a:bodyPr>
            <a:noAutofit/>
          </a:bodyPr>
          <a:lstStyle/>
          <a:p>
            <a:pPr>
              <a:buFont typeface="Wingdings 2" panose="05020102010507070707" pitchFamily="18" charset="2"/>
              <a:buNone/>
            </a:pPr>
            <a:r>
              <a:rPr lang="nl-NL" altLang="nl-NL" sz="2000" b="1" dirty="0" smtClean="0"/>
              <a:t>Emotioneel</a:t>
            </a:r>
          </a:p>
          <a:p>
            <a:pPr>
              <a:buFont typeface="Wingdings 2" panose="05020102010507070707" pitchFamily="18" charset="2"/>
              <a:buNone/>
            </a:pPr>
            <a:r>
              <a:rPr lang="nl-NL" altLang="nl-NL" sz="2000" b="1" dirty="0" smtClean="0"/>
              <a:t>Voelde en voelt zich dom</a:t>
            </a:r>
          </a:p>
          <a:p>
            <a:pPr>
              <a:buFont typeface="Wingdings 2" panose="05020102010507070707" pitchFamily="18" charset="2"/>
              <a:buNone/>
            </a:pPr>
            <a:r>
              <a:rPr lang="nl-NL" altLang="nl-NL" sz="2000" b="1" dirty="0" smtClean="0"/>
              <a:t>Trucs</a:t>
            </a:r>
          </a:p>
          <a:p>
            <a:pPr>
              <a:buFont typeface="Wingdings 2" panose="05020102010507070707" pitchFamily="18" charset="2"/>
              <a:buNone/>
            </a:pPr>
            <a:r>
              <a:rPr lang="nl-NL" altLang="nl-NL" sz="2000" b="1" dirty="0" smtClean="0"/>
              <a:t>Faalangst</a:t>
            </a:r>
          </a:p>
          <a:p>
            <a:pPr>
              <a:buFont typeface="Wingdings 2" panose="05020102010507070707" pitchFamily="18" charset="2"/>
              <a:buNone/>
            </a:pPr>
            <a:r>
              <a:rPr lang="nl-NL" altLang="nl-NL" sz="2000" b="1" dirty="0" smtClean="0"/>
              <a:t>Verpleegkunde, studie afgebroken (angst en schaamte)</a:t>
            </a:r>
          </a:p>
          <a:p>
            <a:pPr>
              <a:buFont typeface="Wingdings 2" panose="05020102010507070707" pitchFamily="18" charset="2"/>
              <a:buNone/>
            </a:pPr>
            <a:r>
              <a:rPr lang="nl-NL" altLang="nl-NL" sz="2000" b="1" dirty="0" smtClean="0"/>
              <a:t>Callcenter</a:t>
            </a:r>
          </a:p>
          <a:p>
            <a:pPr>
              <a:buFont typeface="Wingdings 2" panose="05020102010507070707" pitchFamily="18" charset="2"/>
              <a:buNone/>
            </a:pPr>
            <a:r>
              <a:rPr lang="nl-NL" altLang="nl-NL" sz="2000" b="1" dirty="0" smtClean="0"/>
              <a:t>Durft niet door te stromen</a:t>
            </a:r>
          </a:p>
          <a:p>
            <a:pPr>
              <a:buFont typeface="Wingdings 2" panose="05020102010507070707" pitchFamily="18" charset="2"/>
              <a:buNone/>
            </a:pPr>
            <a:r>
              <a:rPr lang="en-US" altLang="nl-NL" sz="2000" b="1" dirty="0" err="1" smtClean="0"/>
              <a:t>Zoontje</a:t>
            </a:r>
            <a:r>
              <a:rPr lang="en-US" altLang="nl-NL" sz="2000" b="1" dirty="0" smtClean="0"/>
              <a:t> in </a:t>
            </a:r>
            <a:r>
              <a:rPr lang="en-US" altLang="nl-NL" sz="2000" b="1" dirty="0" err="1" smtClean="0"/>
              <a:t>groep</a:t>
            </a:r>
            <a:r>
              <a:rPr lang="en-US" altLang="nl-NL" sz="2000" b="1" dirty="0" smtClean="0"/>
              <a:t> 4 die </a:t>
            </a:r>
            <a:r>
              <a:rPr lang="en-US" altLang="nl-NL" sz="2000" b="1" dirty="0" err="1" smtClean="0"/>
              <a:t>rekenen</a:t>
            </a:r>
            <a:r>
              <a:rPr lang="en-US" altLang="nl-NL" sz="2000" b="1" dirty="0" smtClean="0"/>
              <a:t> </a:t>
            </a:r>
            <a:r>
              <a:rPr lang="en-US" altLang="nl-NL" sz="2000" b="1" dirty="0" err="1" smtClean="0"/>
              <a:t>moeilijk</a:t>
            </a:r>
            <a:r>
              <a:rPr lang="en-US" altLang="nl-NL" sz="2000" b="1" dirty="0" smtClean="0"/>
              <a:t> </a:t>
            </a:r>
            <a:r>
              <a:rPr lang="en-US" altLang="nl-NL" sz="2000" b="1" dirty="0" err="1" smtClean="0"/>
              <a:t>vindt</a:t>
            </a:r>
            <a:endParaRPr lang="en-US" altLang="nl-NL" sz="2000" b="1" dirty="0" smtClean="0"/>
          </a:p>
          <a:p>
            <a:pPr>
              <a:buFont typeface="Wingdings 2" panose="05020102010507070707" pitchFamily="18" charset="2"/>
              <a:buNone/>
            </a:pPr>
            <a:r>
              <a:rPr lang="en-US" altLang="nl-NL" sz="2000" b="1" dirty="0" smtClean="0"/>
              <a:t>Wil </a:t>
            </a:r>
            <a:r>
              <a:rPr lang="en-US" altLang="nl-NL" sz="2000" b="1" dirty="0" err="1" smtClean="0"/>
              <a:t>niet</a:t>
            </a:r>
            <a:r>
              <a:rPr lang="en-US" altLang="nl-NL" sz="2000" b="1" dirty="0" smtClean="0"/>
              <a:t> </a:t>
            </a:r>
            <a:r>
              <a:rPr lang="en-US" altLang="nl-NL" sz="2000" b="1" dirty="0" err="1" smtClean="0"/>
              <a:t>dat</a:t>
            </a:r>
            <a:r>
              <a:rPr lang="en-US" altLang="nl-NL" sz="2000" b="1" dirty="0" smtClean="0"/>
              <a:t> hem </a:t>
            </a:r>
            <a:r>
              <a:rPr lang="en-US" altLang="nl-NL" sz="2000" b="1" dirty="0" err="1" smtClean="0"/>
              <a:t>hetzelfde</a:t>
            </a:r>
            <a:r>
              <a:rPr lang="en-US" altLang="nl-NL" sz="2000" b="1" dirty="0" smtClean="0"/>
              <a:t> </a:t>
            </a:r>
            <a:r>
              <a:rPr lang="en-US" altLang="nl-NL" sz="2000" b="1" dirty="0" err="1" smtClean="0"/>
              <a:t>overkomt</a:t>
            </a:r>
            <a:endParaRPr lang="nl-NL" altLang="nl-NL" sz="2000" b="1" dirty="0" smtClean="0"/>
          </a:p>
        </p:txBody>
      </p:sp>
    </p:spTree>
    <p:extLst>
      <p:ext uri="{BB962C8B-B14F-4D97-AF65-F5344CB8AC3E}">
        <p14:creationId xmlns:p14="http://schemas.microsoft.com/office/powerpoint/2010/main" val="2287924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solidFill>
                  <a:schemeClr val="tx1">
                    <a:lumMod val="60000"/>
                    <a:lumOff val="40000"/>
                  </a:schemeClr>
                </a:solidFill>
              </a:rPr>
              <a:t>O</a:t>
            </a:r>
            <a:r>
              <a:rPr lang="nl-NL" sz="2800" dirty="0" smtClean="0">
                <a:solidFill>
                  <a:schemeClr val="tx1">
                    <a:lumMod val="60000"/>
                    <a:lumOff val="40000"/>
                  </a:schemeClr>
                </a:solidFill>
              </a:rPr>
              <a:t>nderbouwing en werkwijze</a:t>
            </a:r>
            <a:endParaRPr lang="nl-NL" sz="2800" dirty="0">
              <a:solidFill>
                <a:schemeClr val="tx1">
                  <a:lumMod val="60000"/>
                  <a:lumOff val="40000"/>
                </a:schemeClr>
              </a:solidFill>
            </a:endParaRPr>
          </a:p>
        </p:txBody>
      </p:sp>
      <p:sp>
        <p:nvSpPr>
          <p:cNvPr id="3" name="Tijdelijke aanduiding voor tekst 2"/>
          <p:cNvSpPr>
            <a:spLocks noGrp="1"/>
          </p:cNvSpPr>
          <p:nvPr>
            <p:ph type="body" idx="1"/>
          </p:nvPr>
        </p:nvSpPr>
        <p:spPr/>
        <p:txBody>
          <a:bodyPr>
            <a:normAutofit fontScale="70000" lnSpcReduction="20000"/>
          </a:bodyPr>
          <a:lstStyle/>
          <a:p>
            <a:r>
              <a:rPr lang="nl-NL" dirty="0" smtClean="0"/>
              <a:t>Protocol voor gedragsdeskundigen (KID)</a:t>
            </a:r>
            <a:endParaRPr lang="nl-NL" dirty="0"/>
          </a:p>
        </p:txBody>
      </p:sp>
      <p:sp>
        <p:nvSpPr>
          <p:cNvPr id="5" name="Tijdelijke aanduiding voor tekst 4"/>
          <p:cNvSpPr>
            <a:spLocks noGrp="1"/>
          </p:cNvSpPr>
          <p:nvPr>
            <p:ph type="body" sz="quarter" idx="3"/>
          </p:nvPr>
        </p:nvSpPr>
        <p:spPr/>
        <p:txBody>
          <a:bodyPr>
            <a:normAutofit fontScale="85000" lnSpcReduction="20000"/>
          </a:bodyPr>
          <a:lstStyle/>
          <a:p>
            <a:r>
              <a:rPr lang="nl-NL" sz="1800" dirty="0" smtClean="0"/>
              <a:t>Wetenschappelijke literatuur (zie lijst Wied </a:t>
            </a:r>
            <a:r>
              <a:rPr lang="nl-NL" sz="1800" dirty="0" err="1" smtClean="0"/>
              <a:t>Ruijssenaars</a:t>
            </a:r>
            <a:r>
              <a:rPr lang="nl-NL" sz="1800" dirty="0" smtClean="0"/>
              <a:t>) en scholing (intern en extern)</a:t>
            </a:r>
            <a:endParaRPr lang="nl-NL" sz="1800" dirty="0"/>
          </a:p>
        </p:txBody>
      </p:sp>
      <p:sp>
        <p:nvSpPr>
          <p:cNvPr id="6" name="Tijdelijke aanduiding voor inhoud 5"/>
          <p:cNvSpPr>
            <a:spLocks noGrp="1"/>
          </p:cNvSpPr>
          <p:nvPr>
            <p:ph sz="quarter" idx="4"/>
          </p:nvPr>
        </p:nvSpPr>
        <p:spPr/>
        <p:txBody>
          <a:bodyPr>
            <a:normAutofit fontScale="92500" lnSpcReduction="20000"/>
          </a:bodyPr>
          <a:lstStyle/>
          <a:p>
            <a:pPr marL="0" indent="0">
              <a:buNone/>
            </a:pPr>
            <a:r>
              <a:rPr lang="nl-NL" dirty="0" smtClean="0"/>
              <a:t>De diagnostische cyclus:</a:t>
            </a:r>
          </a:p>
          <a:p>
            <a:r>
              <a:rPr lang="nl-NL" dirty="0" smtClean="0"/>
              <a:t>Klachtanalyse</a:t>
            </a:r>
          </a:p>
          <a:p>
            <a:r>
              <a:rPr lang="nl-NL" dirty="0" smtClean="0"/>
              <a:t>Probleemanalyse</a:t>
            </a:r>
          </a:p>
          <a:p>
            <a:r>
              <a:rPr lang="nl-NL" dirty="0" smtClean="0"/>
              <a:t>Onderkennende diagnostiek</a:t>
            </a:r>
          </a:p>
          <a:p>
            <a:r>
              <a:rPr lang="nl-NL" dirty="0" smtClean="0"/>
              <a:t>Verklaringsanalyse en verklarende diagnostiek</a:t>
            </a:r>
          </a:p>
          <a:p>
            <a:r>
              <a:rPr lang="nl-NL" dirty="0" smtClean="0"/>
              <a:t>Integratief beeld </a:t>
            </a:r>
          </a:p>
          <a:p>
            <a:r>
              <a:rPr lang="nl-NL" dirty="0" smtClean="0"/>
              <a:t>Indicatie analyse/indicatiestelling</a:t>
            </a:r>
          </a:p>
          <a:p>
            <a:endParaRPr lang="nl-NL" dirty="0" smtClean="0"/>
          </a:p>
          <a:p>
            <a:pPr marL="0" indent="0">
              <a:buNone/>
            </a:pPr>
            <a:endParaRPr lang="nl-NL" dirty="0" smtClean="0"/>
          </a:p>
          <a:p>
            <a:pPr marL="0" indent="0">
              <a:buNone/>
            </a:pPr>
            <a:endParaRPr lang="nl-NL" dirty="0"/>
          </a:p>
        </p:txBody>
      </p:sp>
      <p:pic>
        <p:nvPicPr>
          <p:cNvPr id="7" name="Picture 2" descr="ProtocolWe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65846" y="1630363"/>
            <a:ext cx="2222896"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4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Het traject</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a:bodyPr>
          <a:lstStyle/>
          <a:p>
            <a:pPr marL="0" indent="0">
              <a:buNone/>
            </a:pPr>
            <a:r>
              <a:rPr lang="nl-NL" sz="2400" dirty="0" smtClean="0"/>
              <a:t>Telefonische aanmelding (eerste screening)→vragenlijsten school en </a:t>
            </a:r>
            <a:r>
              <a:rPr lang="nl-NL" sz="2400" dirty="0" err="1" smtClean="0"/>
              <a:t>ouders→screening→MDO</a:t>
            </a:r>
            <a:r>
              <a:rPr lang="nl-NL" sz="2400" dirty="0" smtClean="0"/>
              <a:t> (reken MDO en GGZ MDO)→intake met kind en </a:t>
            </a:r>
            <a:r>
              <a:rPr lang="nl-NL" sz="2400" dirty="0" err="1" smtClean="0"/>
              <a:t>ouders→onderzoek→MDO</a:t>
            </a:r>
            <a:r>
              <a:rPr lang="nl-NL" sz="2400" dirty="0" smtClean="0"/>
              <a:t> (reken MDO en GGZ MDO)→adviesgesprek met ouders en </a:t>
            </a:r>
            <a:r>
              <a:rPr lang="nl-NL" sz="2400" dirty="0" err="1" smtClean="0"/>
              <a:t>kind→adviesgesprek</a:t>
            </a:r>
            <a:r>
              <a:rPr lang="nl-NL" sz="2400" dirty="0" smtClean="0"/>
              <a:t> op </a:t>
            </a:r>
            <a:r>
              <a:rPr lang="nl-NL" sz="2400" dirty="0" err="1" smtClean="0"/>
              <a:t>school→psycho-educatie→evt</a:t>
            </a:r>
            <a:r>
              <a:rPr lang="nl-NL" sz="2400" dirty="0" smtClean="0"/>
              <a:t>. kortdurende </a:t>
            </a:r>
            <a:r>
              <a:rPr lang="nl-NL" sz="2400" dirty="0" smtClean="0"/>
              <a:t>behandeling.</a:t>
            </a:r>
            <a:endParaRPr lang="nl-NL" sz="2400" dirty="0"/>
          </a:p>
        </p:txBody>
      </p:sp>
    </p:spTree>
    <p:extLst>
      <p:ext uri="{BB962C8B-B14F-4D97-AF65-F5344CB8AC3E}">
        <p14:creationId xmlns:p14="http://schemas.microsoft.com/office/powerpoint/2010/main" val="188491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chemeClr val="tx1">
                    <a:lumMod val="60000"/>
                    <a:lumOff val="40000"/>
                  </a:schemeClr>
                </a:solidFill>
              </a:rPr>
              <a:t>Onze visie: aandacht voor de protectieve en de belemmerende factoren</a:t>
            </a:r>
            <a:endParaRPr lang="nl-NL" sz="2400" dirty="0">
              <a:solidFill>
                <a:schemeClr val="tx1">
                  <a:lumMod val="60000"/>
                  <a:lumOff val="40000"/>
                </a:schemeClr>
              </a:solidFill>
            </a:endParaRPr>
          </a:p>
        </p:txBody>
      </p:sp>
      <p:sp>
        <p:nvSpPr>
          <p:cNvPr id="3" name="Tijdelijke aanduiding voor inhoud 2"/>
          <p:cNvSpPr>
            <a:spLocks noGrp="1"/>
          </p:cNvSpPr>
          <p:nvPr>
            <p:ph sz="half" idx="1"/>
          </p:nvPr>
        </p:nvSpPr>
        <p:spPr/>
        <p:txBody>
          <a:bodyPr>
            <a:normAutofit lnSpcReduction="10000"/>
          </a:bodyPr>
          <a:lstStyle/>
          <a:p>
            <a:pPr marL="0" indent="0">
              <a:buNone/>
            </a:pPr>
            <a:r>
              <a:rPr lang="nl-NL" sz="1600" b="1" dirty="0" smtClean="0">
                <a:solidFill>
                  <a:schemeClr val="accent2">
                    <a:lumMod val="50000"/>
                  </a:schemeClr>
                </a:solidFill>
              </a:rPr>
              <a:t>Samenvatting van een stukje uit een vragenlijst voor de ouders:</a:t>
            </a:r>
          </a:p>
          <a:p>
            <a:pPr marL="0" indent="0">
              <a:buNone/>
            </a:pPr>
            <a:r>
              <a:rPr lang="nl-NL" sz="1500" b="1" dirty="0"/>
              <a:t>Positief aan Luna is dat ze een sociaal en lief meisje is, dat haar gedachten en gevoelens goed kan verwoorden. Ze doet het vrij goed bij talige vakken. Ze is verder sportief, muzikaal en cre­a­tief. </a:t>
            </a:r>
            <a:endParaRPr lang="nl-NL" sz="1500" b="1" dirty="0" smtClean="0"/>
          </a:p>
          <a:p>
            <a:pPr marL="0" indent="0">
              <a:buNone/>
            </a:pPr>
            <a:r>
              <a:rPr lang="nl-NL" sz="1500" b="1" dirty="0"/>
              <a:t>Op </a:t>
            </a:r>
            <a:r>
              <a:rPr lang="nl-NL" sz="1500" b="1" dirty="0" smtClean="0"/>
              <a:t>school  </a:t>
            </a:r>
            <a:r>
              <a:rPr lang="nl-NL" sz="1500" b="1" dirty="0"/>
              <a:t>was al vroeg duidelijk dat er grote rekenproblemen waren. Luna had veel last van frustratie, buikpijn. Ze was regelmatig ziek.  Zin in school verminderde. Contact met de leerkracht was niet prettig en leverde stress op. </a:t>
            </a:r>
            <a:endParaRPr lang="nl-NL" sz="1500" b="1" dirty="0" smtClean="0"/>
          </a:p>
          <a:p>
            <a:pPr marL="0" indent="0">
              <a:buNone/>
            </a:pPr>
            <a:r>
              <a:rPr lang="nl-NL" sz="1500" b="1" dirty="0" smtClean="0"/>
              <a:t>Bij Luna is ADHD vastgesteld, </a:t>
            </a:r>
            <a:r>
              <a:rPr lang="nl-NL" sz="1500" b="1" dirty="0"/>
              <a:t>Luna heeft </a:t>
            </a:r>
            <a:r>
              <a:rPr lang="nl-NL" sz="1500" b="1" dirty="0" smtClean="0"/>
              <a:t>daardoor </a:t>
            </a:r>
            <a:r>
              <a:rPr lang="nl-NL" sz="1500" b="1" dirty="0"/>
              <a:t>erg veel moeite met plannen en organiseren. </a:t>
            </a:r>
          </a:p>
        </p:txBody>
      </p:sp>
      <p:sp>
        <p:nvSpPr>
          <p:cNvPr id="4" name="Tijdelijke aanduiding voor inhoud 3"/>
          <p:cNvSpPr>
            <a:spLocks noGrp="1"/>
          </p:cNvSpPr>
          <p:nvPr>
            <p:ph sz="half" idx="2"/>
          </p:nvPr>
        </p:nvSpPr>
        <p:spPr/>
        <p:txBody>
          <a:bodyPr>
            <a:normAutofit lnSpcReduction="10000"/>
          </a:bodyPr>
          <a:lstStyle/>
          <a:p>
            <a:pPr marL="0" indent="0">
              <a:buNone/>
            </a:pPr>
            <a:r>
              <a:rPr lang="nl-NL" sz="1600" b="1" dirty="0" smtClean="0">
                <a:solidFill>
                  <a:schemeClr val="accent2">
                    <a:lumMod val="50000"/>
                  </a:schemeClr>
                </a:solidFill>
              </a:rPr>
              <a:t>Samenvatting van een stukje uit een schoolvragenlijst:</a:t>
            </a:r>
          </a:p>
          <a:p>
            <a:pPr marL="0" indent="0">
              <a:buNone/>
            </a:pPr>
            <a:r>
              <a:rPr lang="nl-NL" sz="1500" b="1" dirty="0"/>
              <a:t>School vraagt zich af of Luna’s ADHD een rol speelt bij haar rekenprobleem. Ook de onrustige groep waarin ze zit, zou een negatieve invloed kunnen hebben op haar concentratie. </a:t>
            </a:r>
          </a:p>
          <a:p>
            <a:pPr marL="0" indent="0">
              <a:buNone/>
            </a:pPr>
            <a:r>
              <a:rPr lang="nl-NL" sz="1500" b="1" dirty="0"/>
              <a:t>Bij Luna is zorg geboden op zorgniveau 2. Luna krijgt verlengde instructie. Ze probeert mee te doen met de lesstof van de groep. Dat lukt niet bij de lastigere opgaven</a:t>
            </a:r>
            <a:r>
              <a:rPr lang="nl-NL" sz="1500" b="1" dirty="0" smtClean="0"/>
              <a:t>.</a:t>
            </a:r>
          </a:p>
          <a:p>
            <a:pPr marL="0" indent="0">
              <a:buNone/>
            </a:pPr>
            <a:r>
              <a:rPr lang="nl-NL" sz="1500" b="1" dirty="0"/>
              <a:t>Motivatie is bij vrijwel alle vakken voldoende. Bij de creatieve vakken valt haar taakhouding in positievere zin op dan bij de andere vakken.</a:t>
            </a:r>
          </a:p>
          <a:p>
            <a:pPr marL="0" indent="0">
              <a:buNone/>
            </a:pPr>
            <a:endParaRPr lang="nl-NL" sz="1500" dirty="0"/>
          </a:p>
          <a:p>
            <a:pPr marL="0" indent="0">
              <a:buNone/>
            </a:pPr>
            <a:endParaRPr lang="nl-NL" sz="1500" dirty="0" smtClean="0"/>
          </a:p>
          <a:p>
            <a:pPr marL="0" indent="0">
              <a:buNone/>
            </a:pPr>
            <a:endParaRPr lang="nl-NL" dirty="0"/>
          </a:p>
        </p:txBody>
      </p:sp>
    </p:spTree>
    <p:extLst>
      <p:ext uri="{BB962C8B-B14F-4D97-AF65-F5344CB8AC3E}">
        <p14:creationId xmlns:p14="http://schemas.microsoft.com/office/powerpoint/2010/main" val="371583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Criteria voor het vaststellen van dyscalculie </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fontScale="62500" lnSpcReduction="20000"/>
          </a:bodyPr>
          <a:lstStyle/>
          <a:p>
            <a:r>
              <a:rPr lang="nl-NL" altLang="nl-NL" b="1" dirty="0"/>
              <a:t>Criterium van ernst</a:t>
            </a:r>
            <a:r>
              <a:rPr lang="nl-NL" altLang="nl-NL" dirty="0"/>
              <a:t>: er is sprake van een significante rekenachterstand ten opzichte van leeftijd- en/of opleidingsgenoten, waar de persoon in het dagelijks leven door gehinderd wordt. </a:t>
            </a:r>
            <a:endParaRPr lang="nl-NL" altLang="nl-NL" dirty="0" smtClean="0"/>
          </a:p>
          <a:p>
            <a:r>
              <a:rPr lang="nl-NL" altLang="nl-NL" b="1" dirty="0"/>
              <a:t>Criterium van achterstand</a:t>
            </a:r>
            <a:r>
              <a:rPr lang="nl-NL" altLang="nl-NL" dirty="0"/>
              <a:t>: er is sprake van een significante rekenachterstand ten opzichte van datgene wat op basis van de individuele ontwikkeling van de persoon verwacht mag worden. </a:t>
            </a:r>
          </a:p>
          <a:p>
            <a:r>
              <a:rPr lang="nl-NL" altLang="nl-NL" b="1" dirty="0"/>
              <a:t>Criterium van didactische resistentie</a:t>
            </a:r>
            <a:r>
              <a:rPr lang="nl-NL" altLang="nl-NL" dirty="0"/>
              <a:t>: er is sprake van een hardnekkig rekenprobleem, dat resistent is tegen gespecialiseerde </a:t>
            </a:r>
            <a:r>
              <a:rPr lang="nl-NL" altLang="nl-NL" dirty="0" smtClean="0"/>
              <a:t>hulp.</a:t>
            </a:r>
            <a:endParaRPr lang="nl-NL" altLang="nl-NL" dirty="0"/>
          </a:p>
          <a:p>
            <a:pPr marL="0" indent="0">
              <a:buNone/>
            </a:pPr>
            <a:r>
              <a:rPr lang="nl-NL" altLang="nl-NL" dirty="0" smtClean="0"/>
              <a:t>Let op: de analyse van de gegevens van ouders, school en intake geeft al veel duidelijkheid!</a:t>
            </a:r>
            <a:endParaRPr lang="nl-NL" altLang="nl-NL" dirty="0"/>
          </a:p>
          <a:p>
            <a:endParaRPr lang="nl-NL" dirty="0"/>
          </a:p>
        </p:txBody>
      </p:sp>
    </p:spTree>
    <p:extLst>
      <p:ext uri="{BB962C8B-B14F-4D97-AF65-F5344CB8AC3E}">
        <p14:creationId xmlns:p14="http://schemas.microsoft.com/office/powerpoint/2010/main" val="72767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Het rekenonderzoek</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a:bodyPr>
          <a:lstStyle/>
          <a:p>
            <a:r>
              <a:rPr lang="nl-NL" sz="2000" b="1" dirty="0"/>
              <a:t>E</a:t>
            </a:r>
            <a:r>
              <a:rPr lang="nl-NL" sz="2000" b="1" dirty="0" smtClean="0"/>
              <a:t>en intelligentie onderzoek (als nodig).</a:t>
            </a:r>
          </a:p>
          <a:p>
            <a:r>
              <a:rPr lang="nl-NL" sz="2000" b="1" dirty="0"/>
              <a:t>E</a:t>
            </a:r>
            <a:r>
              <a:rPr lang="nl-NL" sz="2000" b="1" dirty="0" smtClean="0"/>
              <a:t>en automatiseringstoets.</a:t>
            </a:r>
          </a:p>
          <a:p>
            <a:r>
              <a:rPr lang="nl-NL" sz="2000" b="1" dirty="0"/>
              <a:t>S</a:t>
            </a:r>
            <a:r>
              <a:rPr lang="nl-NL" sz="2000" b="1" dirty="0" smtClean="0"/>
              <a:t>creening basisinzicht/vaardigheden.</a:t>
            </a:r>
          </a:p>
          <a:p>
            <a:r>
              <a:rPr lang="nl-NL" sz="2000" b="1" dirty="0"/>
              <a:t>E</a:t>
            </a:r>
            <a:r>
              <a:rPr lang="nl-NL" sz="2000" b="1" dirty="0" smtClean="0"/>
              <a:t>en diagnostisch gesprek (zone naaste</a:t>
            </a:r>
          </a:p>
          <a:p>
            <a:pPr marL="0" indent="0">
              <a:buNone/>
            </a:pPr>
            <a:r>
              <a:rPr lang="nl-NL" sz="2000" b="1" dirty="0"/>
              <a:t> </a:t>
            </a:r>
            <a:r>
              <a:rPr lang="nl-NL" sz="2000" b="1" dirty="0" smtClean="0"/>
              <a:t>     ontwikkeling), bieden niveau ‘s van hulp.</a:t>
            </a:r>
          </a:p>
          <a:p>
            <a:r>
              <a:rPr lang="nl-NL" sz="2000" b="1" dirty="0"/>
              <a:t>V</a:t>
            </a:r>
            <a:r>
              <a:rPr lang="nl-NL" sz="2000" b="1" dirty="0" smtClean="0"/>
              <a:t>erklarend onderzoek (beleving, angst, werkgeheugen, executieve functies, planningsvaardigheden, gezinssituatie, benoemsnelheid,…….).</a:t>
            </a:r>
          </a:p>
          <a:p>
            <a:endParaRPr lang="nl-NL" dirty="0" smtClean="0"/>
          </a:p>
          <a:p>
            <a:endParaRPr lang="nl-NL" dirty="0"/>
          </a:p>
        </p:txBody>
      </p:sp>
    </p:spTree>
    <p:extLst>
      <p:ext uri="{BB962C8B-B14F-4D97-AF65-F5344CB8AC3E}">
        <p14:creationId xmlns:p14="http://schemas.microsoft.com/office/powerpoint/2010/main" val="3613148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dirty="0" smtClean="0">
                <a:solidFill>
                  <a:schemeClr val="tx1">
                    <a:lumMod val="60000"/>
                    <a:lumOff val="40000"/>
                  </a:schemeClr>
                </a:solidFill>
              </a:rPr>
              <a:t>adviesgesprek met ouders en kind</a:t>
            </a:r>
            <a:br>
              <a:rPr lang="nl-NL" sz="2800" dirty="0" smtClean="0">
                <a:solidFill>
                  <a:schemeClr val="tx1">
                    <a:lumMod val="60000"/>
                    <a:lumOff val="40000"/>
                  </a:schemeClr>
                </a:solidFill>
              </a:rPr>
            </a:br>
            <a:r>
              <a:rPr lang="nl-NL" sz="2800" dirty="0" smtClean="0">
                <a:solidFill>
                  <a:schemeClr val="tx1">
                    <a:lumMod val="60000"/>
                    <a:lumOff val="40000"/>
                  </a:schemeClr>
                </a:solidFill>
              </a:rPr>
              <a:t>en op school</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a:bodyPr>
          <a:lstStyle/>
          <a:p>
            <a:pPr marL="0" indent="0">
              <a:buNone/>
            </a:pPr>
            <a:r>
              <a:rPr lang="nl-NL" sz="2000" b="1" dirty="0" smtClean="0"/>
              <a:t>(na MDO binnen de GGZ en reken MDO)</a:t>
            </a:r>
          </a:p>
          <a:p>
            <a:pPr marL="0" indent="0">
              <a:buNone/>
            </a:pPr>
            <a:r>
              <a:rPr lang="nl-NL" sz="2000" b="1" dirty="0" smtClean="0"/>
              <a:t>áltijd adviezen voor:</a:t>
            </a:r>
          </a:p>
          <a:p>
            <a:pPr marL="0" indent="0">
              <a:buNone/>
            </a:pPr>
            <a:r>
              <a:rPr lang="nl-NL" sz="2000" b="1" dirty="0"/>
              <a:t>d</a:t>
            </a:r>
            <a:r>
              <a:rPr lang="nl-NL" sz="2000" b="1" dirty="0" smtClean="0"/>
              <a:t>e verdere aanpak en benodigde </a:t>
            </a:r>
            <a:r>
              <a:rPr lang="nl-NL" sz="2000" b="1" dirty="0" smtClean="0"/>
              <a:t>hulp.</a:t>
            </a:r>
            <a:endParaRPr lang="nl-NL" sz="2000" b="1" dirty="0" smtClean="0"/>
          </a:p>
          <a:p>
            <a:pPr marL="0" indent="0">
              <a:buNone/>
            </a:pPr>
            <a:endParaRPr lang="nl-NL" sz="2000" b="1" dirty="0" smtClean="0"/>
          </a:p>
          <a:p>
            <a:pPr marL="0" indent="0">
              <a:buNone/>
            </a:pPr>
            <a:r>
              <a:rPr lang="nl-NL" sz="2000" b="1" dirty="0" smtClean="0"/>
              <a:t>Bij vaststellen dyscalculie: </a:t>
            </a:r>
          </a:p>
          <a:p>
            <a:pPr marL="0" indent="0">
              <a:buNone/>
            </a:pPr>
            <a:r>
              <a:rPr lang="nl-NL" sz="2000" b="1" dirty="0" smtClean="0"/>
              <a:t>-</a:t>
            </a:r>
            <a:r>
              <a:rPr lang="nl-NL" sz="2000" b="1" dirty="0"/>
              <a:t>E</a:t>
            </a:r>
            <a:r>
              <a:rPr lang="nl-NL" sz="2000" b="1" dirty="0" smtClean="0"/>
              <a:t>en dyscalculieverklaring.</a:t>
            </a:r>
          </a:p>
          <a:p>
            <a:pPr marL="0" indent="0">
              <a:buNone/>
            </a:pPr>
            <a:r>
              <a:rPr lang="nl-NL" sz="2000" b="1" dirty="0" smtClean="0"/>
              <a:t>-Begeleiding: OMDC.</a:t>
            </a:r>
          </a:p>
          <a:p>
            <a:pPr marL="0" indent="0">
              <a:buNone/>
            </a:pPr>
            <a:r>
              <a:rPr lang="nl-NL" sz="2000" b="1" dirty="0" smtClean="0"/>
              <a:t>-Kortdurende behandeling bij stagneren en ernstige  </a:t>
            </a:r>
            <a:r>
              <a:rPr lang="nl-NL" sz="2000" b="1" dirty="0" err="1" smtClean="0"/>
              <a:t>comorbiditeit</a:t>
            </a:r>
            <a:r>
              <a:rPr lang="nl-NL" sz="2000" b="1" dirty="0"/>
              <a:t>.</a:t>
            </a:r>
            <a:endParaRPr lang="nl-NL" sz="2000" b="1" dirty="0" smtClean="0"/>
          </a:p>
          <a:p>
            <a:pPr marL="0" indent="0">
              <a:buNone/>
            </a:pPr>
            <a:endParaRPr lang="nl-NL" sz="2800" b="1" dirty="0"/>
          </a:p>
        </p:txBody>
      </p:sp>
    </p:spTree>
    <p:extLst>
      <p:ext uri="{BB962C8B-B14F-4D97-AF65-F5344CB8AC3E}">
        <p14:creationId xmlns:p14="http://schemas.microsoft.com/office/powerpoint/2010/main" val="344763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De dyscalculieverklaring</a:t>
            </a:r>
            <a:br>
              <a:rPr lang="nl-NL" sz="2800" dirty="0" smtClean="0">
                <a:solidFill>
                  <a:schemeClr val="tx1">
                    <a:lumMod val="60000"/>
                    <a:lumOff val="40000"/>
                  </a:schemeClr>
                </a:solidFill>
              </a:rPr>
            </a:br>
            <a:r>
              <a:rPr lang="nl-NL" sz="1800" dirty="0" smtClean="0">
                <a:solidFill>
                  <a:schemeClr val="tx1">
                    <a:lumMod val="60000"/>
                    <a:lumOff val="40000"/>
                  </a:schemeClr>
                </a:solidFill>
              </a:rPr>
              <a:t>voorbeeld advies maatregelen VO</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fontScale="32500" lnSpcReduction="20000"/>
          </a:bodyPr>
          <a:lstStyle/>
          <a:p>
            <a:pPr marL="0" indent="0">
              <a:buNone/>
            </a:pPr>
            <a:r>
              <a:rPr lang="nl-NL" b="1" dirty="0"/>
              <a:t>Op basis hiervan is behoefte aan de volgende </a:t>
            </a:r>
            <a:r>
              <a:rPr lang="nl-NL" b="1" dirty="0" smtClean="0"/>
              <a:t>maatregelen:</a:t>
            </a:r>
            <a:endParaRPr lang="nl-NL" dirty="0"/>
          </a:p>
          <a:p>
            <a:pPr marL="0" indent="0">
              <a:buNone/>
            </a:pPr>
            <a:r>
              <a:rPr lang="nl-NL" dirty="0"/>
              <a:t> </a:t>
            </a:r>
          </a:p>
          <a:p>
            <a:pPr marL="0" lvl="0" indent="0">
              <a:buNone/>
            </a:pPr>
            <a:r>
              <a:rPr lang="nl-NL" b="1" dirty="0"/>
              <a:t>Een dyscalculiepas.</a:t>
            </a:r>
          </a:p>
          <a:p>
            <a:pPr marL="0" indent="0">
              <a:buNone/>
            </a:pPr>
            <a:r>
              <a:rPr lang="nl-NL" b="1" dirty="0"/>
              <a:t>Op deze pas staan de faciliteiten waarvan Kyra gebruik kan maken, dit voorkomt dat zij steeds opnieuw aan docenten moet uitleggen dat ze dyscalculie heeft en welke afspraken daarvoor gemaakt zijn bij lessen en toetsen.</a:t>
            </a:r>
          </a:p>
          <a:p>
            <a:pPr marL="0" indent="0">
              <a:buNone/>
            </a:pPr>
            <a:r>
              <a:rPr lang="nl-NL" b="1" dirty="0"/>
              <a:t> </a:t>
            </a:r>
          </a:p>
          <a:p>
            <a:pPr marL="0" lvl="0" indent="0">
              <a:buNone/>
            </a:pPr>
            <a:r>
              <a:rPr lang="nl-NL" b="1" dirty="0"/>
              <a:t>Door haar dyscalculie heeft Kyra meer instructie en meer verwerkingstijd nodig bij rekenen en wiskunde. Aandachtspunten hierbij zijn: selectie van de leerstof, het met haar vooraf door­nemen van de opgaven, het nabespreken van gemaakt werk, herhaling en uitleg van de rekenregels, het veelvuldig oefenen van rekenprocedures en oplossingswijzen. Ook is het raadzaam om voor de verschillende bewerkingen een </a:t>
            </a:r>
            <a:r>
              <a:rPr lang="nl-NL" b="1" i="1" dirty="0"/>
              <a:t>vaste oplossingsstrategie</a:t>
            </a:r>
            <a:r>
              <a:rPr lang="nl-NL" b="1" dirty="0"/>
              <a:t> aan te leren.</a:t>
            </a:r>
          </a:p>
          <a:p>
            <a:pPr marL="0" indent="0">
              <a:buNone/>
            </a:pPr>
            <a:r>
              <a:rPr lang="nl-NL" b="1" dirty="0"/>
              <a:t> </a:t>
            </a:r>
          </a:p>
          <a:p>
            <a:pPr marL="0" lvl="0" indent="0">
              <a:buNone/>
            </a:pPr>
            <a:r>
              <a:rPr lang="nl-NL" b="1" dirty="0"/>
              <a:t>Soepelheid bij het wegen van rekenen- en wiskundeprestaties bij beslissingen over het vervolg van de schoolcarrière.</a:t>
            </a:r>
          </a:p>
          <a:p>
            <a:pPr marL="0" indent="0">
              <a:buNone/>
            </a:pPr>
            <a:r>
              <a:rPr lang="nl-NL" b="1" dirty="0"/>
              <a:t> </a:t>
            </a:r>
          </a:p>
          <a:p>
            <a:pPr marL="0" lvl="0" indent="0">
              <a:buNone/>
            </a:pPr>
            <a:r>
              <a:rPr lang="nl-NL" b="1" dirty="0"/>
              <a:t>Als materiële en immateriële voorzieningen: </a:t>
            </a:r>
          </a:p>
          <a:p>
            <a:pPr marL="0" lvl="0" indent="0">
              <a:buNone/>
            </a:pPr>
            <a:r>
              <a:rPr lang="nl-NL" b="1" dirty="0"/>
              <a:t>het gebruik van hulpmiddelen (een rekenmachine, een opzoekboekje met strategiekaarten, lijstjes met wiskundige formules en uitgewerkte voorbeeldsommen</a:t>
            </a:r>
            <a:r>
              <a:rPr lang="nl-NL" b="1" dirty="0">
                <a:sym typeface="Wingdings" panose="05000000000000000000" pitchFamily="2" charset="2"/>
              </a:rPr>
              <a:t></a:t>
            </a:r>
            <a:r>
              <a:rPr lang="nl-NL" b="1" dirty="0"/>
              <a:t> te gebruiken in de les, tijdens toetsen, schoolexamen en centraal schriftelijk examen en bij het maken van huis­werk).</a:t>
            </a:r>
          </a:p>
          <a:p>
            <a:pPr marL="0" lvl="0" indent="0">
              <a:buNone/>
            </a:pPr>
            <a:r>
              <a:rPr lang="nl-NL" b="1" dirty="0"/>
              <a:t>Het bieden van extra tijd bij opgaven, toetsen en examens.</a:t>
            </a:r>
          </a:p>
          <a:p>
            <a:pPr marL="0" lvl="0" indent="0">
              <a:buNone/>
            </a:pPr>
            <a:r>
              <a:rPr lang="nl-NL" b="1" dirty="0"/>
              <a:t>Het te allen tijde toestaan van het gebruik van kladpapier; ook bij hoofdrekentoetsen.</a:t>
            </a:r>
          </a:p>
          <a:p>
            <a:pPr marL="0" indent="0">
              <a:buNone/>
            </a:pPr>
            <a:r>
              <a:rPr lang="nl-NL" b="1" dirty="0"/>
              <a:t> </a:t>
            </a:r>
          </a:p>
          <a:p>
            <a:pPr marL="0" lvl="0" indent="0">
              <a:buNone/>
            </a:pPr>
            <a:r>
              <a:rPr lang="nl-NL" b="1" dirty="0"/>
              <a:t>De volgende compensaties (indien mogelijk): aangepaste normering, aangepaste moeilijk­heids­­graad van toetsen, vermindering van het aantal opgaven bij toetsen, (afgestemd op de moge­lijkheden van Kyra). Dit kan bijdragen aan het zelfvertrouwen en de motivatie.</a:t>
            </a:r>
          </a:p>
          <a:p>
            <a:pPr marL="0" indent="0">
              <a:buNone/>
            </a:pPr>
            <a:r>
              <a:rPr lang="nl-NL" b="1" i="1" dirty="0"/>
              <a:t> </a:t>
            </a:r>
            <a:endParaRPr lang="nl-NL" b="1" dirty="0"/>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3274332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a:solidFill>
                  <a:schemeClr val="tx1">
                    <a:lumMod val="60000"/>
                    <a:lumOff val="40000"/>
                  </a:schemeClr>
                </a:solidFill>
              </a:rPr>
              <a:t>Omgaan met dyscalculie (in </a:t>
            </a:r>
            <a:r>
              <a:rPr lang="nl-NL" sz="2400" dirty="0" smtClean="0">
                <a:solidFill>
                  <a:schemeClr val="tx1">
                    <a:lumMod val="60000"/>
                    <a:lumOff val="40000"/>
                  </a:schemeClr>
                </a:solidFill>
              </a:rPr>
              <a:t>kleine groep) </a:t>
            </a:r>
            <a:br>
              <a:rPr lang="nl-NL" sz="2400" dirty="0" smtClean="0">
                <a:solidFill>
                  <a:schemeClr val="tx1">
                    <a:lumMod val="60000"/>
                    <a:lumOff val="40000"/>
                  </a:schemeClr>
                </a:solidFill>
              </a:rPr>
            </a:br>
            <a:r>
              <a:rPr lang="nl-NL" sz="2400" dirty="0" smtClean="0">
                <a:solidFill>
                  <a:schemeClr val="tx1">
                    <a:lumMod val="60000"/>
                    <a:lumOff val="40000"/>
                  </a:schemeClr>
                </a:solidFill>
              </a:rPr>
              <a:t>                                                         </a:t>
            </a:r>
            <a:r>
              <a:rPr lang="nl-NL" sz="1000" dirty="0" smtClean="0"/>
              <a:t>Op </a:t>
            </a:r>
            <a:r>
              <a:rPr lang="nl-NL" sz="1000" dirty="0"/>
              <a:t>deze thermometer kun je aangeven hoe jij je voelt als je een rekentoets moet </a:t>
            </a:r>
            <a:r>
              <a:rPr lang="nl-NL" sz="1000" dirty="0" smtClean="0"/>
              <a:t>maken</a:t>
            </a:r>
            <a:r>
              <a:rPr lang="nl-NL" sz="1000" dirty="0"/>
              <a:t>: </a:t>
            </a:r>
            <a:endParaRPr lang="nl-NL" sz="1000" dirty="0">
              <a:solidFill>
                <a:schemeClr val="tx1">
                  <a:lumMod val="60000"/>
                  <a:lumOff val="40000"/>
                </a:schemeClr>
              </a:solidFill>
            </a:endParaRPr>
          </a:p>
        </p:txBody>
      </p:sp>
      <p:sp>
        <p:nvSpPr>
          <p:cNvPr id="3" name="Tijdelijke aanduiding voor inhoud 2"/>
          <p:cNvSpPr>
            <a:spLocks noGrp="1"/>
          </p:cNvSpPr>
          <p:nvPr>
            <p:ph sz="half" idx="1"/>
          </p:nvPr>
        </p:nvSpPr>
        <p:spPr>
          <a:xfrm>
            <a:off x="457200" y="1089756"/>
            <a:ext cx="4038600" cy="3394472"/>
          </a:xfrm>
        </p:spPr>
        <p:txBody>
          <a:bodyPr>
            <a:normAutofit/>
          </a:bodyPr>
          <a:lstStyle/>
          <a:p>
            <a:pPr marL="0" indent="0">
              <a:buNone/>
            </a:pPr>
            <a:r>
              <a:rPr lang="nl-NL" sz="900" b="1" dirty="0"/>
              <a:t>Hoe moeilijk vind je het om sommen/tafeltjes snel </a:t>
            </a:r>
            <a:r>
              <a:rPr lang="nl-NL" sz="900" b="1" dirty="0" smtClean="0"/>
              <a:t>te beantwoorden?</a:t>
            </a:r>
            <a:endParaRPr lang="nl-NL" sz="900" b="1" dirty="0"/>
          </a:p>
          <a:p>
            <a:pPr marL="0" indent="0">
              <a:buNone/>
            </a:pPr>
            <a:endParaRPr lang="nl-NL" sz="800" b="1" dirty="0" smtClean="0"/>
          </a:p>
          <a:p>
            <a:pPr marL="0" indent="0">
              <a:buNone/>
            </a:pPr>
            <a:endParaRPr lang="nl-NL" sz="800" dirty="0"/>
          </a:p>
          <a:p>
            <a:pPr marL="0" indent="0">
              <a:buNone/>
            </a:pPr>
            <a:endParaRPr lang="nl-NL" sz="800" dirty="0" smtClean="0"/>
          </a:p>
          <a:p>
            <a:pPr marL="0" indent="0">
              <a:buNone/>
            </a:pPr>
            <a:endParaRPr lang="nl-NL" sz="800" dirty="0"/>
          </a:p>
          <a:p>
            <a:pPr marL="0" indent="0">
              <a:buNone/>
            </a:pPr>
            <a:endParaRPr lang="nl-NL" sz="800" dirty="0" smtClean="0"/>
          </a:p>
          <a:p>
            <a:pPr marL="0" indent="0">
              <a:buNone/>
            </a:pPr>
            <a:endParaRPr lang="nl-NL" sz="800" dirty="0"/>
          </a:p>
          <a:p>
            <a:pPr marL="0" indent="0">
              <a:buNone/>
            </a:pPr>
            <a:endParaRPr lang="nl-NL" sz="800" dirty="0" smtClean="0"/>
          </a:p>
          <a:p>
            <a:pPr marL="0" indent="0">
              <a:buNone/>
            </a:pPr>
            <a:endParaRPr lang="nl-NL" sz="800" dirty="0"/>
          </a:p>
          <a:p>
            <a:pPr marL="0" indent="0">
              <a:buNone/>
            </a:pPr>
            <a:endParaRPr lang="nl-NL" sz="800" dirty="0" smtClean="0"/>
          </a:p>
          <a:p>
            <a:pPr marL="0" indent="0">
              <a:buNone/>
            </a:pPr>
            <a:endParaRPr lang="nl-NL" sz="800" dirty="0"/>
          </a:p>
          <a:p>
            <a:pPr marL="0" indent="0">
              <a:buNone/>
            </a:pPr>
            <a:r>
              <a:rPr lang="nl-NL" sz="900" b="1" dirty="0" smtClean="0"/>
              <a:t>Wat weet je al van dyscalculie?</a:t>
            </a:r>
          </a:p>
          <a:p>
            <a:pPr marL="0" indent="0">
              <a:buNone/>
            </a:pPr>
            <a:endParaRPr lang="nl-NL" sz="900" dirty="0"/>
          </a:p>
          <a:p>
            <a:pPr marL="0" indent="0">
              <a:buNone/>
            </a:pPr>
            <a:endParaRPr lang="nl-NL" sz="900" dirty="0" smtClean="0"/>
          </a:p>
        </p:txBody>
      </p:sp>
      <p:pic>
        <p:nvPicPr>
          <p:cNvPr id="92" name="Afbeelding 91"/>
          <p:cNvPicPr/>
          <p:nvPr/>
        </p:nvPicPr>
        <p:blipFill>
          <a:blip r:embed="rId2" cstate="print"/>
          <a:srcRect/>
          <a:stretch>
            <a:fillRect/>
          </a:stretch>
        </p:blipFill>
        <p:spPr bwMode="auto">
          <a:xfrm>
            <a:off x="297779" y="1419622"/>
            <a:ext cx="4244280" cy="1082159"/>
          </a:xfrm>
          <a:prstGeom prst="rect">
            <a:avLst/>
          </a:prstGeom>
          <a:noFill/>
          <a:ln w="9525">
            <a:noFill/>
            <a:miter lim="800000"/>
            <a:headEnd/>
            <a:tailEnd/>
          </a:ln>
        </p:spPr>
      </p:pic>
      <p:pic>
        <p:nvPicPr>
          <p:cNvPr id="94" name="Afbeelding 93"/>
          <p:cNvPicPr/>
          <p:nvPr/>
        </p:nvPicPr>
        <p:blipFill>
          <a:blip r:embed="rId2" cstate="print"/>
          <a:srcRect/>
          <a:stretch>
            <a:fillRect/>
          </a:stretch>
        </p:blipFill>
        <p:spPr bwMode="auto">
          <a:xfrm>
            <a:off x="293178" y="3075806"/>
            <a:ext cx="4202622" cy="1067269"/>
          </a:xfrm>
          <a:prstGeom prst="rect">
            <a:avLst/>
          </a:prstGeom>
          <a:noFill/>
          <a:ln w="9525">
            <a:noFill/>
            <a:miter lim="800000"/>
            <a:headEnd/>
            <a:tailEnd/>
          </a:ln>
        </p:spPr>
      </p:pic>
      <p:pic>
        <p:nvPicPr>
          <p:cNvPr id="95" name="Tijdelijke aanduiding voor inhoud 94" descr="C:\Users\Windows\Pictures\MP Navigator EX\2012_01_06\thermometer.jpg"/>
          <p:cNvPicPr>
            <a:picLocks noGrp="1"/>
          </p:cNvPicPr>
          <p:nvPr>
            <p:ph sz="half" idx="2"/>
          </p:nvPr>
        </p:nvPicPr>
        <p:blipFill>
          <a:blip r:embed="rId3" cstate="print"/>
          <a:srcRect/>
          <a:stretch>
            <a:fillRect/>
          </a:stretch>
        </p:blipFill>
        <p:spPr bwMode="auto">
          <a:xfrm>
            <a:off x="5791638" y="1200150"/>
            <a:ext cx="1751724" cy="3394075"/>
          </a:xfrm>
          <a:prstGeom prst="rect">
            <a:avLst/>
          </a:prstGeom>
          <a:noFill/>
          <a:ln w="9525">
            <a:noFill/>
            <a:miter lim="800000"/>
            <a:headEnd/>
            <a:tailEnd/>
          </a:ln>
        </p:spPr>
      </p:pic>
    </p:spTree>
    <p:extLst>
      <p:ext uri="{BB962C8B-B14F-4D97-AF65-F5344CB8AC3E}">
        <p14:creationId xmlns:p14="http://schemas.microsoft.com/office/powerpoint/2010/main" val="370321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lumMod val="60000"/>
                    <a:lumOff val="40000"/>
                  </a:schemeClr>
                </a:solidFill>
              </a:rPr>
              <a:t>Opbouw presentatie</a:t>
            </a:r>
            <a:endParaRPr lang="nl-NL" dirty="0">
              <a:solidFill>
                <a:schemeClr val="tx1">
                  <a:lumMod val="60000"/>
                  <a:lumOff val="40000"/>
                </a:schemeClr>
              </a:solidFill>
            </a:endParaRPr>
          </a:p>
        </p:txBody>
      </p:sp>
      <p:sp>
        <p:nvSpPr>
          <p:cNvPr id="3" name="Ondertitel 2"/>
          <p:cNvSpPr>
            <a:spLocks noGrp="1"/>
          </p:cNvSpPr>
          <p:nvPr>
            <p:ph idx="1"/>
          </p:nvPr>
        </p:nvSpPr>
        <p:spPr/>
        <p:txBody>
          <a:bodyPr>
            <a:normAutofit/>
          </a:bodyPr>
          <a:lstStyle/>
          <a:p>
            <a:r>
              <a:rPr lang="nl-NL" sz="1600" b="1" dirty="0"/>
              <a:t>D</a:t>
            </a:r>
            <a:r>
              <a:rPr lang="nl-NL" sz="1600" b="1" dirty="0" smtClean="0"/>
              <a:t>e jeugdarts: vragen, signaleren, </a:t>
            </a:r>
            <a:r>
              <a:rPr lang="nl-NL" sz="1600" b="1" dirty="0" smtClean="0"/>
              <a:t>verwijzen.</a:t>
            </a:r>
            <a:endParaRPr lang="nl-NL" sz="1600" b="1" dirty="0" smtClean="0"/>
          </a:p>
          <a:p>
            <a:r>
              <a:rPr lang="nl-NL" sz="1600" b="1" dirty="0"/>
              <a:t>B</a:t>
            </a:r>
            <a:r>
              <a:rPr lang="nl-NL" sz="1600" b="1" dirty="0" smtClean="0"/>
              <a:t>etrokkenheid, taak en rol van de school/het </a:t>
            </a:r>
            <a:r>
              <a:rPr lang="nl-NL" sz="1600" b="1" dirty="0" smtClean="0"/>
              <a:t>onderwijs.</a:t>
            </a:r>
            <a:endParaRPr lang="nl-NL" sz="1600" b="1" dirty="0" smtClean="0"/>
          </a:p>
          <a:p>
            <a:r>
              <a:rPr lang="nl-NL" sz="1600" b="1" dirty="0"/>
              <a:t>D</a:t>
            </a:r>
            <a:r>
              <a:rPr lang="nl-NL" sz="1600" b="1" dirty="0" smtClean="0"/>
              <a:t>e rol van de </a:t>
            </a:r>
            <a:r>
              <a:rPr lang="nl-NL" sz="1600" b="1" dirty="0" smtClean="0"/>
              <a:t>gemeente.</a:t>
            </a:r>
            <a:endParaRPr lang="nl-NL" sz="1600" b="1" dirty="0" smtClean="0"/>
          </a:p>
          <a:p>
            <a:r>
              <a:rPr lang="nl-NL" sz="1600" b="1" dirty="0"/>
              <a:t>T</a:t>
            </a:r>
            <a:r>
              <a:rPr lang="nl-NL" sz="1600" b="1" dirty="0" smtClean="0"/>
              <a:t>raject bij Amacura: rekenproblemen mét </a:t>
            </a:r>
            <a:r>
              <a:rPr lang="nl-NL" sz="1600" b="1" dirty="0" err="1" smtClean="0"/>
              <a:t>comorbiditeit</a:t>
            </a:r>
            <a:r>
              <a:rPr lang="nl-NL" sz="1600" b="1" dirty="0" smtClean="0"/>
              <a:t>, “alleen” </a:t>
            </a:r>
            <a:r>
              <a:rPr lang="nl-NL" sz="1600" b="1" dirty="0" smtClean="0"/>
              <a:t>rekenproblemen.</a:t>
            </a:r>
            <a:endParaRPr lang="nl-NL" sz="1600" b="1" dirty="0" smtClean="0"/>
          </a:p>
          <a:p>
            <a:r>
              <a:rPr lang="nl-NL" sz="1600" b="1" dirty="0"/>
              <a:t>D</a:t>
            </a:r>
            <a:r>
              <a:rPr lang="nl-NL" sz="1600" b="1" dirty="0" smtClean="0"/>
              <a:t>iagnostiek en </a:t>
            </a:r>
            <a:r>
              <a:rPr lang="nl-NL" sz="1600" b="1" dirty="0" smtClean="0"/>
              <a:t>behandeling.</a:t>
            </a:r>
            <a:endParaRPr lang="nl-NL" sz="1600" b="1" dirty="0" smtClean="0"/>
          </a:p>
          <a:p>
            <a:r>
              <a:rPr lang="nl-NL" sz="1600" b="1" dirty="0"/>
              <a:t>D</a:t>
            </a:r>
            <a:r>
              <a:rPr lang="nl-NL" sz="1600" b="1" dirty="0" smtClean="0"/>
              <a:t>e diagnose dyscalculie, betekenis en aanpak (de dyscalculieverklaring</a:t>
            </a:r>
            <a:r>
              <a:rPr lang="nl-NL" sz="1600" b="1" dirty="0" smtClean="0"/>
              <a:t>).</a:t>
            </a:r>
            <a:endParaRPr lang="nl-NL" sz="1600" b="1" dirty="0" smtClean="0"/>
          </a:p>
          <a:p>
            <a:r>
              <a:rPr lang="nl-NL" sz="1600" b="1" dirty="0" smtClean="0"/>
              <a:t>Samenwerking.</a:t>
            </a:r>
            <a:endParaRPr lang="nl-NL" sz="1600" b="1" dirty="0" smtClean="0"/>
          </a:p>
          <a:p>
            <a:pPr marL="514350" indent="-514350">
              <a:buFont typeface="+mj-lt"/>
              <a:buAutoNum type="arabicPeriod"/>
            </a:pPr>
            <a:endParaRPr lang="nl-NL" sz="1600" dirty="0" smtClean="0"/>
          </a:p>
          <a:p>
            <a:endParaRPr lang="nl-NL" dirty="0"/>
          </a:p>
        </p:txBody>
      </p:sp>
    </p:spTree>
    <p:extLst>
      <p:ext uri="{BB962C8B-B14F-4D97-AF65-F5344CB8AC3E}">
        <p14:creationId xmlns:p14="http://schemas.microsoft.com/office/powerpoint/2010/main" val="205514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3478"/>
            <a:ext cx="8188424" cy="576064"/>
          </a:xfrm>
        </p:spPr>
        <p:txBody>
          <a:bodyPr>
            <a:normAutofit/>
          </a:bodyPr>
          <a:lstStyle/>
          <a:p>
            <a:r>
              <a:rPr lang="nl-NL" sz="2000" dirty="0" smtClean="0">
                <a:solidFill>
                  <a:schemeClr val="tx1">
                    <a:lumMod val="60000"/>
                    <a:lumOff val="40000"/>
                  </a:schemeClr>
                </a:solidFill>
              </a:rPr>
              <a:t>Voorbeeldcasus behandeling: Sterre</a:t>
            </a:r>
            <a:endParaRPr lang="nl-NL" sz="2000" dirty="0">
              <a:solidFill>
                <a:schemeClr val="tx1">
                  <a:lumMod val="60000"/>
                  <a:lumOff val="40000"/>
                </a:schemeClr>
              </a:solidFill>
            </a:endParaRPr>
          </a:p>
        </p:txBody>
      </p:sp>
      <p:sp>
        <p:nvSpPr>
          <p:cNvPr id="3" name="Tijdelijke aanduiding voor inhoud 2"/>
          <p:cNvSpPr>
            <a:spLocks noGrp="1"/>
          </p:cNvSpPr>
          <p:nvPr>
            <p:ph idx="1"/>
          </p:nvPr>
        </p:nvSpPr>
        <p:spPr>
          <a:xfrm>
            <a:off x="395536" y="843558"/>
            <a:ext cx="8291264" cy="3751065"/>
          </a:xfrm>
        </p:spPr>
        <p:txBody>
          <a:bodyPr>
            <a:normAutofit/>
          </a:bodyPr>
          <a:lstStyle/>
          <a:p>
            <a:pPr marL="0" indent="0">
              <a:buNone/>
            </a:pPr>
            <a:r>
              <a:rPr lang="nl-NL" sz="2400" b="1" dirty="0" smtClean="0"/>
              <a:t>cijferend </a:t>
            </a:r>
            <a:r>
              <a:rPr lang="nl-NL" sz="2400" b="1" dirty="0"/>
              <a:t>aftrekken </a:t>
            </a:r>
            <a:endParaRPr lang="nl-NL" sz="2400" dirty="0"/>
          </a:p>
          <a:p>
            <a:pPr marL="0" indent="0">
              <a:buNone/>
            </a:pPr>
            <a:endParaRPr lang="nl-NL" sz="1900" b="1" dirty="0" smtClean="0">
              <a:solidFill>
                <a:schemeClr val="tx1">
                  <a:lumMod val="60000"/>
                  <a:lumOff val="40000"/>
                </a:schemeClr>
              </a:solidFill>
            </a:endParaRPr>
          </a:p>
          <a:p>
            <a:pPr marL="0" indent="0">
              <a:buNone/>
            </a:pPr>
            <a:endParaRPr lang="nl-NL" sz="1900" b="1" dirty="0">
              <a:solidFill>
                <a:schemeClr val="tx1">
                  <a:lumMod val="60000"/>
                  <a:lumOff val="40000"/>
                </a:schemeClr>
              </a:solidFill>
            </a:endParaRPr>
          </a:p>
          <a:p>
            <a:pPr marL="0" indent="0">
              <a:buNone/>
            </a:pPr>
            <a:r>
              <a:rPr lang="nl-NL" sz="1900" b="1" dirty="0" smtClean="0">
                <a:solidFill>
                  <a:schemeClr val="tx1">
                    <a:lumMod val="60000"/>
                    <a:lumOff val="40000"/>
                  </a:schemeClr>
                </a:solidFill>
              </a:rPr>
              <a:t>Een </a:t>
            </a:r>
            <a:r>
              <a:rPr lang="nl-NL" sz="1900" b="1" dirty="0">
                <a:solidFill>
                  <a:schemeClr val="tx1">
                    <a:lumMod val="60000"/>
                    <a:lumOff val="40000"/>
                  </a:schemeClr>
                </a:solidFill>
              </a:rPr>
              <a:t>voorbeeld van haar manier van redeneren: 342-87= .. Ik schrijf de getallen onder elkaar. Ik begin rechts, ik tel door 3, 4, 5, 6, 7 (op haar vingers): het verschil is vijf. Ik schrijf een vijf op. Dan ga ik een stapje naar links 5, 6, 6, 8 (op haar vingers): het verschil is vier. Ik schrijf een vier op. Dan het laatste getal. Dat is gemakkelijk: ik hoef niks af te trekken. Ik schrijf een drie op. Het </a:t>
            </a:r>
            <a:r>
              <a:rPr lang="nl-NL" sz="1900" b="1" dirty="0" smtClean="0">
                <a:solidFill>
                  <a:schemeClr val="tx1">
                    <a:lumMod val="60000"/>
                    <a:lumOff val="40000"/>
                  </a:schemeClr>
                </a:solidFill>
              </a:rPr>
              <a:t>antwoord is 345. </a:t>
            </a:r>
          </a:p>
          <a:p>
            <a:pPr marL="0" indent="0">
              <a:buNone/>
            </a:pPr>
            <a:endParaRPr lang="nl-NL" sz="3600" dirty="0"/>
          </a:p>
          <a:p>
            <a:pPr marL="0" indent="0">
              <a:buNone/>
            </a:pPr>
            <a:endParaRPr lang="nl-NL" sz="3600" dirty="0"/>
          </a:p>
        </p:txBody>
      </p:sp>
      <p:pic>
        <p:nvPicPr>
          <p:cNvPr id="12" name="Afbeelding 11"/>
          <p:cNvPicPr/>
          <p:nvPr/>
        </p:nvPicPr>
        <p:blipFill>
          <a:blip r:embed="rId2" cstate="print">
            <a:extLst>
              <a:ext uri="{28A0092B-C50C-407E-A947-70E740481C1C}">
                <a14:useLocalDpi xmlns:a14="http://schemas.microsoft.com/office/drawing/2010/main" val="0"/>
              </a:ext>
            </a:extLst>
          </a:blip>
          <a:stretch>
            <a:fillRect/>
          </a:stretch>
        </p:blipFill>
        <p:spPr>
          <a:xfrm>
            <a:off x="7524328" y="3486353"/>
            <a:ext cx="604520" cy="1086485"/>
          </a:xfrm>
          <a:prstGeom prst="rect">
            <a:avLst/>
          </a:prstGeom>
        </p:spPr>
      </p:pic>
    </p:spTree>
    <p:extLst>
      <p:ext uri="{BB962C8B-B14F-4D97-AF65-F5344CB8AC3E}">
        <p14:creationId xmlns:p14="http://schemas.microsoft.com/office/powerpoint/2010/main" val="1245410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dirty="0" smtClean="0">
                <a:solidFill>
                  <a:srgbClr val="FF0000"/>
                </a:solidFill>
                <a:latin typeface="Calibri Light" panose="020F0302020204030204" pitchFamily="34" charset="0"/>
              </a:rPr>
              <a:t>                  Toekomstmuziek?</a:t>
            </a:r>
            <a:br>
              <a:rPr lang="nl-NL" sz="3600" dirty="0" smtClean="0">
                <a:solidFill>
                  <a:srgbClr val="FF0000"/>
                </a:solidFill>
                <a:latin typeface="Calibri Light" panose="020F0302020204030204" pitchFamily="34" charset="0"/>
              </a:rPr>
            </a:br>
            <a:r>
              <a:rPr lang="nl-NL" sz="3600" dirty="0" smtClean="0">
                <a:solidFill>
                  <a:srgbClr val="FF0000"/>
                </a:solidFill>
                <a:latin typeface="Calibri Light" panose="020F0302020204030204" pitchFamily="34" charset="0"/>
              </a:rPr>
              <a:t>              Dyscalculie in transitie</a:t>
            </a:r>
            <a:endParaRPr lang="nl-NL" sz="3600" dirty="0">
              <a:solidFill>
                <a:srgbClr val="FF0000"/>
              </a:solidFill>
              <a:latin typeface="Calibri Light" panose="020F0302020204030204" pitchFamily="34" charset="0"/>
            </a:endParaRPr>
          </a:p>
        </p:txBody>
      </p:sp>
      <p:sp>
        <p:nvSpPr>
          <p:cNvPr id="3" name="Tijdelijke aanduiding voor inhoud 2"/>
          <p:cNvSpPr>
            <a:spLocks noGrp="1"/>
          </p:cNvSpPr>
          <p:nvPr>
            <p:ph idx="1"/>
          </p:nvPr>
        </p:nvSpPr>
        <p:spPr/>
        <p:txBody>
          <a:bodyPr/>
          <a:lstStyle/>
          <a:p>
            <a:pPr marL="0" indent="0" algn="ctr">
              <a:buNone/>
            </a:pPr>
            <a:endParaRPr lang="nl-NL" sz="2800" b="1" dirty="0" smtClean="0">
              <a:solidFill>
                <a:schemeClr val="tx1">
                  <a:lumMod val="50000"/>
                </a:schemeClr>
              </a:solidFill>
              <a:latin typeface="Calibri Light" panose="020F0302020204030204" pitchFamily="34" charset="0"/>
            </a:endParaRPr>
          </a:p>
          <a:p>
            <a:pPr marL="0" indent="0" algn="ctr">
              <a:buNone/>
            </a:pPr>
            <a:r>
              <a:rPr lang="nl-NL" sz="2800" b="1" dirty="0" smtClean="0">
                <a:solidFill>
                  <a:schemeClr val="tx1">
                    <a:lumMod val="50000"/>
                  </a:schemeClr>
                </a:solidFill>
                <a:latin typeface="Calibri Light" panose="020F0302020204030204" pitchFamily="34" charset="0"/>
              </a:rPr>
              <a:t>Preventieve </a:t>
            </a:r>
            <a:r>
              <a:rPr lang="nl-NL" sz="2800" b="1" dirty="0">
                <a:solidFill>
                  <a:schemeClr val="tx1">
                    <a:lumMod val="50000"/>
                  </a:schemeClr>
                </a:solidFill>
                <a:latin typeface="Calibri Light" panose="020F0302020204030204" pitchFamily="34" charset="0"/>
              </a:rPr>
              <a:t>en geïntegreerde interventie bij </a:t>
            </a:r>
            <a:r>
              <a:rPr lang="nl-NL" sz="2800" b="1" dirty="0" smtClean="0">
                <a:solidFill>
                  <a:schemeClr val="tx1">
                    <a:lumMod val="50000"/>
                  </a:schemeClr>
                </a:solidFill>
                <a:latin typeface="Calibri Light" panose="020F0302020204030204" pitchFamily="34" charset="0"/>
              </a:rPr>
              <a:t>dyscalculie</a:t>
            </a:r>
            <a:endParaRPr lang="nl-NL" sz="2800" b="1" dirty="0">
              <a:solidFill>
                <a:schemeClr val="tx1">
                  <a:lumMod val="50000"/>
                </a:schemeClr>
              </a:solidFill>
              <a:latin typeface="Calibri Light" panose="020F0302020204030204" pitchFamily="34" charset="0"/>
            </a:endParaRPr>
          </a:p>
          <a:p>
            <a:pPr marL="0" indent="0" algn="ctr">
              <a:buNone/>
            </a:pPr>
            <a:r>
              <a:rPr lang="nl-NL" sz="2800" b="1" dirty="0">
                <a:solidFill>
                  <a:schemeClr val="tx1">
                    <a:lumMod val="50000"/>
                  </a:schemeClr>
                </a:solidFill>
                <a:latin typeface="Calibri Light" panose="020F0302020204030204" pitchFamily="34" charset="0"/>
              </a:rPr>
              <a:t>onderwijs – </a:t>
            </a:r>
            <a:r>
              <a:rPr lang="nl-NL" sz="2800" b="1" dirty="0" smtClean="0">
                <a:solidFill>
                  <a:schemeClr val="tx1">
                    <a:lumMod val="50000"/>
                  </a:schemeClr>
                </a:solidFill>
                <a:latin typeface="Calibri Light" panose="020F0302020204030204" pitchFamily="34" charset="0"/>
              </a:rPr>
              <a:t>dyscalculiezorg </a:t>
            </a:r>
            <a:r>
              <a:rPr lang="nl-NL" sz="2800" b="1" dirty="0">
                <a:solidFill>
                  <a:schemeClr val="tx1">
                    <a:lumMod val="50000"/>
                  </a:schemeClr>
                </a:solidFill>
                <a:latin typeface="Calibri Light" panose="020F0302020204030204" pitchFamily="34" charset="0"/>
              </a:rPr>
              <a:t>– </a:t>
            </a:r>
            <a:r>
              <a:rPr lang="nl-NL" sz="2800" b="1" dirty="0" smtClean="0">
                <a:solidFill>
                  <a:schemeClr val="tx1">
                    <a:lumMod val="50000"/>
                  </a:schemeClr>
                </a:solidFill>
                <a:latin typeface="Calibri Light" panose="020F0302020204030204" pitchFamily="34" charset="0"/>
              </a:rPr>
              <a:t>ouders</a:t>
            </a:r>
          </a:p>
          <a:p>
            <a:pPr marL="0" indent="0" algn="ctr">
              <a:buNone/>
            </a:pPr>
            <a:endParaRPr lang="nl-NL" sz="2800" b="1" dirty="0" smtClean="0">
              <a:solidFill>
                <a:schemeClr val="tx1">
                  <a:lumMod val="50000"/>
                </a:schemeClr>
              </a:solidFill>
              <a:latin typeface="Calibri Light" panose="020F0302020204030204" pitchFamily="34" charset="0"/>
            </a:endParaRPr>
          </a:p>
          <a:p>
            <a:pPr marL="0" indent="0" algn="ctr">
              <a:buNone/>
            </a:pPr>
            <a:endParaRPr lang="nl-NL" b="1" dirty="0">
              <a:solidFill>
                <a:schemeClr val="tx1">
                  <a:lumMod val="50000"/>
                </a:schemeClr>
              </a:solidFill>
              <a:latin typeface="Calibri Light" panose="020F0302020204030204" pitchFamily="34" charset="0"/>
            </a:endParaRPr>
          </a:p>
          <a:p>
            <a:endParaRPr lang="nl-NL" dirty="0"/>
          </a:p>
        </p:txBody>
      </p:sp>
      <p:pic>
        <p:nvPicPr>
          <p:cNvPr id="4" name="Picture 12" descr="C:\Users\gebruiker\AppData\Local\Microsoft\Windows\Temporary Internet Files\Content.IE5\HMRS4WNS\2032_11_12_web[1].jpg"/>
          <p:cNvPicPr>
            <a:picLocks noChangeAspect="1" noChangeArrowheads="1"/>
          </p:cNvPicPr>
          <p:nvPr/>
        </p:nvPicPr>
        <p:blipFill>
          <a:blip r:embed="rId2"/>
          <a:srcRect/>
          <a:stretch>
            <a:fillRect/>
          </a:stretch>
        </p:blipFill>
        <p:spPr bwMode="auto">
          <a:xfrm>
            <a:off x="5508104" y="2787774"/>
            <a:ext cx="2919079" cy="1523508"/>
          </a:xfrm>
          <a:prstGeom prst="rect">
            <a:avLst/>
          </a:prstGeom>
          <a:noFill/>
        </p:spPr>
      </p:pic>
    </p:spTree>
    <p:extLst>
      <p:ext uri="{BB962C8B-B14F-4D97-AF65-F5344CB8AC3E}">
        <p14:creationId xmlns:p14="http://schemas.microsoft.com/office/powerpoint/2010/main" val="274811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Partners:</a:t>
            </a:r>
            <a:endParaRPr lang="nl-NL" sz="2800" dirty="0">
              <a:solidFill>
                <a:schemeClr val="tx1">
                  <a:lumMod val="60000"/>
                  <a:lumOff val="40000"/>
                </a:schemeClr>
              </a:solidFill>
            </a:endParaRPr>
          </a:p>
        </p:txBody>
      </p:sp>
      <p:sp>
        <p:nvSpPr>
          <p:cNvPr id="3" name="Tijdelijke aanduiding voor inhoud 2"/>
          <p:cNvSpPr>
            <a:spLocks noGrp="1"/>
          </p:cNvSpPr>
          <p:nvPr>
            <p:ph sz="half" idx="1"/>
          </p:nvPr>
        </p:nvSpPr>
        <p:spPr/>
        <p:txBody>
          <a:bodyPr>
            <a:normAutofit fontScale="70000" lnSpcReduction="20000"/>
          </a:bodyPr>
          <a:lstStyle/>
          <a:p>
            <a:pPr marL="0" indent="0">
              <a:buNone/>
            </a:pPr>
            <a:r>
              <a:rPr lang="nl-NL" dirty="0" smtClean="0"/>
              <a:t>Ouders en kind</a:t>
            </a:r>
          </a:p>
          <a:p>
            <a:pPr marL="0" indent="0">
              <a:buNone/>
            </a:pPr>
            <a:r>
              <a:rPr lang="nl-NL" dirty="0" smtClean="0"/>
              <a:t>Leerkrachten, IB-</a:t>
            </a:r>
            <a:r>
              <a:rPr lang="nl-NL" dirty="0" err="1" smtClean="0"/>
              <a:t>ers</a:t>
            </a:r>
            <a:r>
              <a:rPr lang="nl-NL" dirty="0" smtClean="0"/>
              <a:t> (SWV en besturen)</a:t>
            </a:r>
          </a:p>
          <a:p>
            <a:pPr marL="0" indent="0">
              <a:buNone/>
            </a:pPr>
            <a:r>
              <a:rPr lang="nl-NL" dirty="0" smtClean="0"/>
              <a:t>Remedial </a:t>
            </a:r>
            <a:r>
              <a:rPr lang="nl-NL" dirty="0" err="1" smtClean="0"/>
              <a:t>teachers</a:t>
            </a:r>
            <a:endParaRPr lang="nl-NL" dirty="0" smtClean="0"/>
          </a:p>
          <a:p>
            <a:pPr marL="0" indent="0">
              <a:buNone/>
            </a:pPr>
            <a:r>
              <a:rPr lang="nl-NL" dirty="0" smtClean="0"/>
              <a:t>Gemeente (WMO Jeugd)</a:t>
            </a:r>
          </a:p>
          <a:p>
            <a:pPr marL="0" indent="0">
              <a:buNone/>
            </a:pPr>
            <a:r>
              <a:rPr lang="nl-NL" dirty="0" smtClean="0"/>
              <a:t>Verwijzers (huisartsen, jeugdartsen</a:t>
            </a:r>
          </a:p>
          <a:p>
            <a:pPr marL="0" indent="0">
              <a:buNone/>
            </a:pPr>
            <a:r>
              <a:rPr lang="nl-NL" dirty="0" smtClean="0"/>
              <a:t>Orthopedagogen, GZ psychologen, </a:t>
            </a:r>
            <a:r>
              <a:rPr lang="nl-NL" dirty="0" err="1" smtClean="0"/>
              <a:t>rekenspecilaisten</a:t>
            </a:r>
            <a:r>
              <a:rPr lang="nl-NL" dirty="0" smtClean="0"/>
              <a:t>)</a:t>
            </a:r>
          </a:p>
          <a:p>
            <a:pPr marL="0" indent="0">
              <a:buNone/>
            </a:pPr>
            <a:r>
              <a:rPr lang="nl-NL" dirty="0" smtClean="0"/>
              <a:t>KID</a:t>
            </a:r>
          </a:p>
          <a:p>
            <a:pPr marL="0" indent="0">
              <a:buNone/>
            </a:pPr>
            <a:r>
              <a:rPr lang="nl-NL" dirty="0" smtClean="0"/>
              <a:t>Opleidings- en onderzoeksinstituten</a:t>
            </a:r>
            <a:endParaRPr lang="nl-NL" dirty="0"/>
          </a:p>
        </p:txBody>
      </p:sp>
      <p:sp>
        <p:nvSpPr>
          <p:cNvPr id="4" name="Tijdelijke aanduiding voor inhoud 3"/>
          <p:cNvSpPr>
            <a:spLocks noGrp="1"/>
          </p:cNvSpPr>
          <p:nvPr>
            <p:ph sz="half" idx="2"/>
          </p:nvPr>
        </p:nvSpPr>
        <p:spPr/>
        <p:txBody>
          <a:bodyPr>
            <a:normAutofit fontScale="70000" lnSpcReduction="20000"/>
          </a:bodyPr>
          <a:lstStyle/>
          <a:p>
            <a:pPr marL="0" indent="0">
              <a:buNone/>
            </a:pPr>
            <a:r>
              <a:rPr lang="nl-NL" dirty="0">
                <a:solidFill>
                  <a:schemeClr val="tx1">
                    <a:lumMod val="60000"/>
                    <a:lumOff val="40000"/>
                  </a:schemeClr>
                </a:solidFill>
              </a:rPr>
              <a:t>Bedankt</a:t>
            </a:r>
            <a:r>
              <a:rPr lang="nl-NL" dirty="0">
                <a:solidFill>
                  <a:srgbClr val="00B050"/>
                </a:solidFill>
              </a:rPr>
              <a:t> </a:t>
            </a:r>
            <a:r>
              <a:rPr lang="nl-NL" sz="2900" dirty="0"/>
              <a:t>voor jullie aand</a:t>
            </a:r>
            <a:r>
              <a:rPr lang="nl-NL" dirty="0" smtClean="0">
                <a:solidFill>
                  <a:schemeClr val="tx1">
                    <a:lumMod val="60000"/>
                    <a:lumOff val="40000"/>
                  </a:schemeClr>
                </a:solidFill>
              </a:rPr>
              <a:t>8</a:t>
            </a:r>
          </a:p>
          <a:p>
            <a:pPr marL="0" indent="0">
              <a:buNone/>
            </a:pPr>
            <a:endParaRPr lang="nl-NL" dirty="0">
              <a:solidFill>
                <a:srgbClr val="7030A0"/>
              </a:solidFill>
            </a:endParaRPr>
          </a:p>
          <a:p>
            <a:pPr marL="0" indent="0">
              <a:buNone/>
            </a:pPr>
            <a:endParaRPr lang="nl-NL" dirty="0"/>
          </a:p>
        </p:txBody>
      </p:sp>
      <p:pic>
        <p:nvPicPr>
          <p:cNvPr id="5" name="Picture 2" descr="97890593277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13" y="1851670"/>
            <a:ext cx="1223987" cy="185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img.swphost.com/nino/66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624" y="2408635"/>
            <a:ext cx="1748020" cy="196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868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tx1">
                    <a:lumMod val="60000"/>
                    <a:lumOff val="40000"/>
                  </a:schemeClr>
                </a:solidFill>
              </a:rPr>
              <a:t>D</a:t>
            </a:r>
            <a:r>
              <a:rPr lang="nl-NL" dirty="0" smtClean="0">
                <a:solidFill>
                  <a:schemeClr val="tx1">
                    <a:lumMod val="60000"/>
                    <a:lumOff val="40000"/>
                  </a:schemeClr>
                </a:solidFill>
              </a:rPr>
              <a:t>e jeugdarts: </a:t>
            </a:r>
            <a:br>
              <a:rPr lang="nl-NL" dirty="0" smtClean="0">
                <a:solidFill>
                  <a:schemeClr val="tx1">
                    <a:lumMod val="60000"/>
                    <a:lumOff val="40000"/>
                  </a:schemeClr>
                </a:solidFill>
              </a:rPr>
            </a:br>
            <a:r>
              <a:rPr lang="nl-NL" dirty="0" smtClean="0">
                <a:solidFill>
                  <a:schemeClr val="tx1">
                    <a:lumMod val="60000"/>
                    <a:lumOff val="40000"/>
                  </a:schemeClr>
                </a:solidFill>
              </a:rPr>
              <a:t>vragen</a:t>
            </a:r>
            <a:r>
              <a:rPr lang="nl-NL" dirty="0">
                <a:solidFill>
                  <a:schemeClr val="tx1">
                    <a:lumMod val="60000"/>
                    <a:lumOff val="40000"/>
                  </a:schemeClr>
                </a:solidFill>
              </a:rPr>
              <a:t>, signaleren, verwijzen</a:t>
            </a:r>
            <a:r>
              <a:rPr lang="nl-NL" dirty="0"/>
              <a:t/>
            </a:r>
            <a:br>
              <a:rPr lang="nl-NL" dirty="0"/>
            </a:br>
            <a:endParaRPr lang="nl-NL" dirty="0"/>
          </a:p>
        </p:txBody>
      </p:sp>
      <p:sp>
        <p:nvSpPr>
          <p:cNvPr id="4" name="Tijdelijke aanduiding voor tekst 3"/>
          <p:cNvSpPr>
            <a:spLocks noGrp="1"/>
          </p:cNvSpPr>
          <p:nvPr>
            <p:ph type="body" sz="half" idx="2"/>
          </p:nvPr>
        </p:nvSpPr>
        <p:spPr>
          <a:xfrm>
            <a:off x="484135" y="894465"/>
            <a:ext cx="3008313" cy="3518297"/>
          </a:xfrm>
        </p:spPr>
        <p:txBody>
          <a:bodyPr>
            <a:normAutofit fontScale="92500" lnSpcReduction="20000"/>
          </a:bodyPr>
          <a:lstStyle/>
          <a:p>
            <a:r>
              <a:rPr lang="nl-NL" b="1" dirty="0" smtClean="0">
                <a:solidFill>
                  <a:schemeClr val="accent2">
                    <a:lumMod val="50000"/>
                  </a:schemeClr>
                </a:solidFill>
              </a:rPr>
              <a:t>Stukje uit een verwijsbrief van een jeugdarts:</a:t>
            </a:r>
            <a:endParaRPr lang="nl-NL" b="1" dirty="0">
              <a:solidFill>
                <a:schemeClr val="accent2">
                  <a:lumMod val="50000"/>
                </a:schemeClr>
              </a:solidFill>
            </a:endParaRPr>
          </a:p>
          <a:p>
            <a:r>
              <a:rPr lang="nl-NL" b="1" dirty="0" smtClean="0"/>
              <a:t>Joris </a:t>
            </a:r>
            <a:r>
              <a:rPr lang="nl-NL" b="1" dirty="0"/>
              <a:t>zit nu in groep 4. Hij is erg chaotisch in zijn hoofd en heeft grote moeite met zijn prikkelverwerking. Hij is snel afgeleid en krijgt zijn werk niet af. Qua lezen zit hij op het niveau van groep 3; het verhaal blijft niet hangen. Rekenen gaat moeizaam; hij automatiseert niet. Volgens ouders is er te veel druk vanuit school. Volgens school speelt emotie rond de echtscheiding van zijn ouders een grote rol. </a:t>
            </a:r>
          </a:p>
          <a:p>
            <a:r>
              <a:rPr lang="nl-NL" b="1" dirty="0" smtClean="0"/>
              <a:t>De ouders </a:t>
            </a:r>
            <a:r>
              <a:rPr lang="nl-NL" b="1" dirty="0"/>
              <a:t>maken zich zorgen over het gedrag en de ontwikkeling van </a:t>
            </a:r>
            <a:r>
              <a:rPr lang="nl-NL" b="1" dirty="0" smtClean="0"/>
              <a:t>Joris. Graag </a:t>
            </a:r>
            <a:r>
              <a:rPr lang="nl-NL" b="1" dirty="0"/>
              <a:t>breed onderzoek naar </a:t>
            </a:r>
            <a:r>
              <a:rPr lang="nl-NL" b="1" dirty="0" smtClean="0"/>
              <a:t>persoonlijkheid, het rekenen, lezen/spelling, zijn leercapaciteiten </a:t>
            </a:r>
            <a:r>
              <a:rPr lang="nl-NL" b="1" dirty="0"/>
              <a:t>en het systeem. </a:t>
            </a:r>
          </a:p>
        </p:txBody>
      </p:sp>
      <p:pic>
        <p:nvPicPr>
          <p:cNvPr id="5" name="Picture 2" descr="0036664580e0e0b4d128a9a66dd0106bam9uZ2V0amVjaWpmZXJzLmpwZ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0112" y="2211710"/>
            <a:ext cx="3034784" cy="220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79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200" dirty="0" smtClean="0">
                <a:solidFill>
                  <a:schemeClr val="tx1">
                    <a:lumMod val="60000"/>
                    <a:lumOff val="40000"/>
                  </a:schemeClr>
                </a:solidFill>
              </a:rPr>
              <a:t>De jeugdarts: luisteren, begrijpen en doorvragen</a:t>
            </a:r>
            <a:endParaRPr lang="nl-NL" sz="3200" dirty="0">
              <a:solidFill>
                <a:schemeClr val="tx1">
                  <a:lumMod val="60000"/>
                  <a:lumOff val="40000"/>
                </a:schemeClr>
              </a:solidFill>
            </a:endParaRPr>
          </a:p>
        </p:txBody>
      </p:sp>
      <p:sp>
        <p:nvSpPr>
          <p:cNvPr id="3" name="Tijdelijke aanduiding voor inhoud 2"/>
          <p:cNvSpPr>
            <a:spLocks noGrp="1"/>
          </p:cNvSpPr>
          <p:nvPr>
            <p:ph sz="half" idx="1"/>
          </p:nvPr>
        </p:nvSpPr>
        <p:spPr/>
        <p:txBody>
          <a:bodyPr>
            <a:normAutofit fontScale="47500" lnSpcReduction="20000"/>
          </a:bodyPr>
          <a:lstStyle/>
          <a:p>
            <a:pPr marL="0" indent="0">
              <a:buNone/>
            </a:pPr>
            <a:r>
              <a:rPr lang="nl-NL" b="1" dirty="0" smtClean="0"/>
              <a:t>Wat ouders vertellen:</a:t>
            </a:r>
          </a:p>
          <a:p>
            <a:r>
              <a:rPr lang="nl-NL" b="1" dirty="0"/>
              <a:t>M</a:t>
            </a:r>
            <a:r>
              <a:rPr lang="nl-NL" b="1" dirty="0" smtClean="0"/>
              <a:t>ijn kind rekent zo </a:t>
            </a:r>
            <a:r>
              <a:rPr lang="nl-NL" b="1" dirty="0" smtClean="0"/>
              <a:t>moeilijk.</a:t>
            </a:r>
            <a:endParaRPr lang="nl-NL" b="1" dirty="0" smtClean="0"/>
          </a:p>
          <a:p>
            <a:r>
              <a:rPr lang="nl-NL" b="1" dirty="0"/>
              <a:t>I</a:t>
            </a:r>
            <a:r>
              <a:rPr lang="nl-NL" b="1" dirty="0" smtClean="0"/>
              <a:t>k zeg het al jaren, maar de school doet er niets </a:t>
            </a:r>
            <a:r>
              <a:rPr lang="nl-NL" b="1" dirty="0" smtClean="0"/>
              <a:t>mee.</a:t>
            </a:r>
            <a:endParaRPr lang="nl-NL" b="1" dirty="0" smtClean="0"/>
          </a:p>
          <a:p>
            <a:r>
              <a:rPr lang="nl-NL" b="1" dirty="0"/>
              <a:t>E</a:t>
            </a:r>
            <a:r>
              <a:rPr lang="nl-NL" b="1" dirty="0" smtClean="0"/>
              <a:t>r is elke dag verzet en ruzie als hij/zij rekenhuiswerk moet </a:t>
            </a:r>
            <a:r>
              <a:rPr lang="nl-NL" b="1" dirty="0" smtClean="0"/>
              <a:t>maken.</a:t>
            </a:r>
            <a:endParaRPr lang="nl-NL" b="1" dirty="0" smtClean="0"/>
          </a:p>
          <a:p>
            <a:r>
              <a:rPr lang="nl-NL" b="1" dirty="0"/>
              <a:t>M</a:t>
            </a:r>
            <a:r>
              <a:rPr lang="nl-NL" b="1" dirty="0" smtClean="0"/>
              <a:t>ijn kind rekent nog altijd op zijn </a:t>
            </a:r>
            <a:r>
              <a:rPr lang="nl-NL" b="1" dirty="0" smtClean="0"/>
              <a:t>vingers.</a:t>
            </a:r>
            <a:endParaRPr lang="nl-NL" b="1" dirty="0" smtClean="0"/>
          </a:p>
          <a:p>
            <a:r>
              <a:rPr lang="nl-NL" b="1" dirty="0"/>
              <a:t>W</a:t>
            </a:r>
            <a:r>
              <a:rPr lang="nl-NL" b="1" dirty="0" smtClean="0"/>
              <a:t>e oefenen en oefenen maar de tafeltjes zitten nog steeds </a:t>
            </a:r>
            <a:r>
              <a:rPr lang="nl-NL" b="1" dirty="0" smtClean="0"/>
              <a:t>niet.</a:t>
            </a:r>
            <a:endParaRPr lang="nl-NL" b="1" dirty="0" smtClean="0"/>
          </a:p>
          <a:p>
            <a:r>
              <a:rPr lang="nl-NL" b="1" dirty="0"/>
              <a:t>E</a:t>
            </a:r>
            <a:r>
              <a:rPr lang="nl-NL" b="1" dirty="0" smtClean="0"/>
              <a:t>lke keer bij een rekentoets klaagt mijn kind over buikpijn of </a:t>
            </a:r>
            <a:r>
              <a:rPr lang="nl-NL" b="1" dirty="0" smtClean="0"/>
              <a:t>hoofdpijn.</a:t>
            </a:r>
            <a:endParaRPr lang="nl-NL" b="1" dirty="0" smtClean="0"/>
          </a:p>
          <a:p>
            <a:r>
              <a:rPr lang="nl-NL" b="1" dirty="0"/>
              <a:t>M</a:t>
            </a:r>
            <a:r>
              <a:rPr lang="nl-NL" b="1" dirty="0" smtClean="0"/>
              <a:t>ijn kind wordt heel erg boos op zichzelf dat het niet </a:t>
            </a:r>
            <a:r>
              <a:rPr lang="nl-NL" b="1" dirty="0" smtClean="0"/>
              <a:t>lukt.</a:t>
            </a:r>
            <a:endParaRPr lang="nl-NL" b="1" dirty="0" smtClean="0"/>
          </a:p>
          <a:p>
            <a:r>
              <a:rPr lang="nl-NL" b="1" dirty="0"/>
              <a:t>M</a:t>
            </a:r>
            <a:r>
              <a:rPr lang="nl-NL" b="1" dirty="0" smtClean="0"/>
              <a:t>ijn kind vindt zichzelf </a:t>
            </a:r>
            <a:r>
              <a:rPr lang="nl-NL" b="1" dirty="0" smtClean="0"/>
              <a:t>dom.</a:t>
            </a:r>
            <a:endParaRPr lang="nl-NL" b="1" dirty="0" smtClean="0"/>
          </a:p>
          <a:p>
            <a:r>
              <a:rPr lang="nl-NL" b="1" dirty="0"/>
              <a:t>Z</a:t>
            </a:r>
            <a:r>
              <a:rPr lang="nl-NL" b="1" dirty="0" smtClean="0"/>
              <a:t>o is het mij ook gegaan en daarom heb ik niet verder door </a:t>
            </a:r>
            <a:r>
              <a:rPr lang="nl-NL" b="1" dirty="0" smtClean="0"/>
              <a:t>geleerd.</a:t>
            </a:r>
            <a:endParaRPr lang="nl-NL" b="1" dirty="0" smtClean="0"/>
          </a:p>
          <a:p>
            <a:endParaRPr lang="nl-NL" dirty="0" smtClean="0"/>
          </a:p>
          <a:p>
            <a:endParaRPr lang="nl-NL" dirty="0" smtClean="0"/>
          </a:p>
          <a:p>
            <a:endParaRPr lang="nl-NL" dirty="0" smtClean="0"/>
          </a:p>
          <a:p>
            <a:endParaRPr lang="nl-NL" dirty="0"/>
          </a:p>
        </p:txBody>
      </p:sp>
      <p:sp>
        <p:nvSpPr>
          <p:cNvPr id="4" name="Tijdelijke aanduiding voor inhoud 3"/>
          <p:cNvSpPr>
            <a:spLocks noGrp="1"/>
          </p:cNvSpPr>
          <p:nvPr>
            <p:ph sz="half" idx="2"/>
          </p:nvPr>
        </p:nvSpPr>
        <p:spPr/>
        <p:txBody>
          <a:bodyPr>
            <a:normAutofit fontScale="47500" lnSpcReduction="20000"/>
          </a:bodyPr>
          <a:lstStyle/>
          <a:p>
            <a:pPr marL="0" indent="0">
              <a:buNone/>
            </a:pPr>
            <a:r>
              <a:rPr lang="nl-NL" b="1" dirty="0" smtClean="0"/>
              <a:t>Welke vragen kun je stellen over het rekenen:</a:t>
            </a:r>
          </a:p>
          <a:p>
            <a:r>
              <a:rPr lang="nl-NL" b="1" dirty="0"/>
              <a:t>I</a:t>
            </a:r>
            <a:r>
              <a:rPr lang="nl-NL" b="1" dirty="0" smtClean="0"/>
              <a:t>s het rekenen vanaf het begin moeilijk geweest voor jullie kind?</a:t>
            </a:r>
          </a:p>
          <a:p>
            <a:r>
              <a:rPr lang="nl-NL" b="1" dirty="0"/>
              <a:t>H</a:t>
            </a:r>
            <a:r>
              <a:rPr lang="nl-NL" b="1" dirty="0" smtClean="0"/>
              <a:t>oe ging het in de kleuterleeftijd met leren tellen en bijvoorbeeld de hoeveelheden op een dobbelsteen herkennen?</a:t>
            </a:r>
          </a:p>
          <a:p>
            <a:r>
              <a:rPr lang="nl-NL" b="1" dirty="0"/>
              <a:t>H</a:t>
            </a:r>
            <a:r>
              <a:rPr lang="nl-NL" b="1" dirty="0" smtClean="0"/>
              <a:t>oe gaan de andere vakken op school? Wat gaat er goed?</a:t>
            </a:r>
          </a:p>
          <a:p>
            <a:r>
              <a:rPr lang="nl-NL" b="1" dirty="0"/>
              <a:t>W</a:t>
            </a:r>
            <a:r>
              <a:rPr lang="nl-NL" b="1" dirty="0" smtClean="0"/>
              <a:t>elke onderdelen van het rekenen lukken wel?</a:t>
            </a:r>
          </a:p>
          <a:p>
            <a:r>
              <a:rPr lang="nl-NL" b="1" dirty="0"/>
              <a:t>W</a:t>
            </a:r>
            <a:r>
              <a:rPr lang="nl-NL" b="1" dirty="0" smtClean="0"/>
              <a:t>eten jullie welke (extra) hulp jullie kind op school krijgt?</a:t>
            </a:r>
          </a:p>
          <a:p>
            <a:r>
              <a:rPr lang="nl-NL" b="1" dirty="0"/>
              <a:t>Z</a:t>
            </a:r>
            <a:r>
              <a:rPr lang="nl-NL" b="1" dirty="0" smtClean="0"/>
              <a:t>ijn de problemen op school besproken (met de IB-er of de leerkracht?</a:t>
            </a:r>
          </a:p>
          <a:p>
            <a:r>
              <a:rPr lang="nl-NL" b="1" dirty="0" smtClean="0"/>
              <a:t>Hebben jullie als ouders gesprekken gehad op school over de problemen?</a:t>
            </a:r>
          </a:p>
          <a:p>
            <a:r>
              <a:rPr lang="nl-NL" b="1" dirty="0" smtClean="0"/>
              <a:t>Weet school over de frustraties die het oplevert voor jullie kind?</a:t>
            </a:r>
          </a:p>
          <a:p>
            <a:endParaRPr lang="nl-NL" b="1" dirty="0" smtClean="0"/>
          </a:p>
          <a:p>
            <a:pPr marL="0" indent="0">
              <a:buNone/>
            </a:pPr>
            <a:endParaRPr lang="nl-NL" dirty="0" smtClean="0"/>
          </a:p>
          <a:p>
            <a:endParaRPr lang="nl-NL" dirty="0" smtClean="0"/>
          </a:p>
          <a:p>
            <a:endParaRPr lang="nl-NL" dirty="0"/>
          </a:p>
        </p:txBody>
      </p:sp>
    </p:spTree>
    <p:extLst>
      <p:ext uri="{BB962C8B-B14F-4D97-AF65-F5344CB8AC3E}">
        <p14:creationId xmlns:p14="http://schemas.microsoft.com/office/powerpoint/2010/main" val="178581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chemeClr val="tx1">
                    <a:lumMod val="60000"/>
                    <a:lumOff val="40000"/>
                  </a:schemeClr>
                </a:solidFill>
              </a:rPr>
              <a:t>Betrokkenheid</a:t>
            </a:r>
            <a:r>
              <a:rPr lang="nl-NL" sz="2400" dirty="0">
                <a:solidFill>
                  <a:schemeClr val="tx1">
                    <a:lumMod val="60000"/>
                    <a:lumOff val="40000"/>
                  </a:schemeClr>
                </a:solidFill>
              </a:rPr>
              <a:t>, taak en rol van de school/het onderwijs</a:t>
            </a:r>
            <a:br>
              <a:rPr lang="nl-NL" sz="2400" dirty="0">
                <a:solidFill>
                  <a:schemeClr val="tx1">
                    <a:lumMod val="60000"/>
                    <a:lumOff val="40000"/>
                  </a:schemeClr>
                </a:solidFill>
              </a:rPr>
            </a:br>
            <a:endParaRPr lang="nl-NL" sz="2400" dirty="0">
              <a:solidFill>
                <a:schemeClr val="tx1">
                  <a:lumMod val="60000"/>
                  <a:lumOff val="40000"/>
                </a:schemeClr>
              </a:solidFill>
            </a:endParaRPr>
          </a:p>
        </p:txBody>
      </p:sp>
      <p:pic>
        <p:nvPicPr>
          <p:cNvPr id="5" name="Picture 9" descr="http://t2.gstatic.com/images?q=tbn:ANd9GcRCOsYST58rLbfNdfAP5juERC3RT9aVIK_aMlbnORsbBpzNkoKFb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1172990"/>
            <a:ext cx="2400250" cy="342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0433" y="1200150"/>
            <a:ext cx="381413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72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chemeClr val="tx1">
                    <a:lumMod val="60000"/>
                    <a:lumOff val="40000"/>
                  </a:schemeClr>
                </a:solidFill>
              </a:rPr>
              <a:t>Betrokkenheid</a:t>
            </a:r>
            <a:r>
              <a:rPr lang="nl-NL" sz="2400" dirty="0">
                <a:solidFill>
                  <a:schemeClr val="tx1">
                    <a:lumMod val="60000"/>
                    <a:lumOff val="40000"/>
                  </a:schemeClr>
                </a:solidFill>
              </a:rPr>
              <a:t>, taak en rol van de school/het onderwijs</a:t>
            </a:r>
            <a:br>
              <a:rPr lang="nl-NL" sz="2400" dirty="0">
                <a:solidFill>
                  <a:schemeClr val="tx1">
                    <a:lumMod val="60000"/>
                    <a:lumOff val="40000"/>
                  </a:schemeClr>
                </a:solidFill>
              </a:rPr>
            </a:br>
            <a:endParaRPr lang="nl-NL" sz="2400" dirty="0"/>
          </a:p>
        </p:txBody>
      </p:sp>
      <p:sp>
        <p:nvSpPr>
          <p:cNvPr id="3" name="Tijdelijke aanduiding voor inhoud 2"/>
          <p:cNvSpPr>
            <a:spLocks noGrp="1"/>
          </p:cNvSpPr>
          <p:nvPr>
            <p:ph sz="half" idx="1"/>
          </p:nvPr>
        </p:nvSpPr>
        <p:spPr/>
        <p:txBody>
          <a:bodyPr>
            <a:normAutofit fontScale="47500" lnSpcReduction="20000"/>
          </a:bodyPr>
          <a:lstStyle/>
          <a:p>
            <a:pPr marL="274320" indent="-274320">
              <a:buNone/>
              <a:defRPr/>
            </a:pPr>
            <a:r>
              <a:rPr lang="nl-NL" b="1" dirty="0"/>
              <a:t>Inhoud </a:t>
            </a:r>
            <a:r>
              <a:rPr lang="nl-NL" b="1" dirty="0" smtClean="0"/>
              <a:t>protocol (aanwezig op alle scholen):</a:t>
            </a:r>
            <a:endParaRPr lang="nl-NL" b="1" dirty="0"/>
          </a:p>
          <a:p>
            <a:pPr marL="274320" indent="-274320">
              <a:buFont typeface="Wingdings 2"/>
              <a:buChar char=""/>
              <a:defRPr/>
            </a:pPr>
            <a:r>
              <a:rPr lang="nl-NL" b="1" dirty="0"/>
              <a:t>Visie en </a:t>
            </a:r>
            <a:r>
              <a:rPr lang="nl-NL" b="1" dirty="0" smtClean="0"/>
              <a:t>uitgangspunten.</a:t>
            </a:r>
            <a:endParaRPr lang="nl-NL" b="1" dirty="0"/>
          </a:p>
          <a:p>
            <a:pPr marL="274320" indent="-274320">
              <a:buFont typeface="Wingdings 2"/>
              <a:buChar char=""/>
              <a:defRPr/>
            </a:pPr>
            <a:r>
              <a:rPr lang="nl-NL" b="1" dirty="0" smtClean="0"/>
              <a:t>Rekenwiskunde ontwikkeling </a:t>
            </a:r>
            <a:r>
              <a:rPr lang="nl-NL" b="1" dirty="0"/>
              <a:t>van </a:t>
            </a:r>
            <a:r>
              <a:rPr lang="nl-NL" b="1" dirty="0" smtClean="0"/>
              <a:t>kinderen.</a:t>
            </a:r>
            <a:endParaRPr lang="nl-NL" b="1" dirty="0"/>
          </a:p>
          <a:p>
            <a:pPr marL="274320" indent="-274320">
              <a:buFont typeface="Wingdings 2"/>
              <a:buChar char=""/>
              <a:defRPr/>
            </a:pPr>
            <a:r>
              <a:rPr lang="nl-NL" b="1" dirty="0"/>
              <a:t>Stappenplan voor passend rekenwiskundeonderwijs voor leerlingen met rekenproblemen (zeer uitgebreid uitgewerkt via fasen onderwijsbehoeften). </a:t>
            </a:r>
          </a:p>
          <a:p>
            <a:pPr marL="274320" indent="-274320">
              <a:buFont typeface="Wingdings 2"/>
              <a:buChar char=""/>
              <a:defRPr/>
            </a:pPr>
            <a:r>
              <a:rPr lang="nl-NL" b="1" dirty="0"/>
              <a:t>Handreikingen en richtlijnen voor vroegtijdig signaleren en </a:t>
            </a:r>
            <a:r>
              <a:rPr lang="nl-NL" b="1" dirty="0" smtClean="0"/>
              <a:t>begeleiden.</a:t>
            </a:r>
            <a:endParaRPr lang="nl-NL" b="1" dirty="0"/>
          </a:p>
          <a:p>
            <a:pPr marL="274320" indent="-274320">
              <a:buFont typeface="Wingdings 2"/>
              <a:buChar char=""/>
              <a:defRPr/>
            </a:pPr>
            <a:r>
              <a:rPr lang="nl-NL" b="1" dirty="0"/>
              <a:t>Kwaliteit begeleiding leerlingen met ernstige rekenproblemen en dyscalculie </a:t>
            </a:r>
            <a:r>
              <a:rPr lang="nl-NL" b="1" dirty="0" smtClean="0"/>
              <a:t>verhogen.</a:t>
            </a:r>
            <a:endParaRPr lang="nl-NL" b="1" dirty="0"/>
          </a:p>
          <a:p>
            <a:pPr marL="274320" indent="-274320">
              <a:buFont typeface="Wingdings 2"/>
              <a:buChar char=""/>
              <a:defRPr/>
            </a:pPr>
            <a:r>
              <a:rPr lang="nl-NL" b="1" dirty="0"/>
              <a:t>Definitie ernstige rekenwiskundeproblemen/</a:t>
            </a:r>
          </a:p>
          <a:p>
            <a:pPr marL="274320" indent="-274320">
              <a:buNone/>
              <a:defRPr/>
            </a:pPr>
            <a:r>
              <a:rPr lang="nl-NL" b="1" dirty="0"/>
              <a:t>     </a:t>
            </a:r>
            <a:r>
              <a:rPr lang="nl-NL" b="1" dirty="0" smtClean="0"/>
              <a:t>  </a:t>
            </a:r>
            <a:r>
              <a:rPr lang="nl-NL" b="1" dirty="0" smtClean="0"/>
              <a:t>dyscalculie.</a:t>
            </a:r>
            <a:endParaRPr lang="nl-NL" b="1" dirty="0" smtClean="0"/>
          </a:p>
          <a:p>
            <a:pPr marL="274320" indent="-274320">
              <a:buFont typeface="Wingdings 2"/>
              <a:buChar char=""/>
              <a:defRPr/>
            </a:pPr>
            <a:r>
              <a:rPr lang="nl-NL" b="1" dirty="0"/>
              <a:t>Richtlijnen intern (op schoolniveau) en extern onderzoek (door gespecialiseerde GZ psycholoog</a:t>
            </a:r>
            <a:r>
              <a:rPr lang="nl-NL" b="1" dirty="0" smtClean="0"/>
              <a:t>).</a:t>
            </a:r>
            <a:endParaRPr lang="nl-NL" b="1" dirty="0"/>
          </a:p>
          <a:p>
            <a:pPr marL="274320" indent="-274320">
              <a:buFont typeface="Wingdings 2"/>
              <a:buChar char=""/>
              <a:defRPr/>
            </a:pPr>
            <a:r>
              <a:rPr lang="nl-NL" b="1" dirty="0"/>
              <a:t>Aanbevelingen inhoud van een  </a:t>
            </a:r>
            <a:r>
              <a:rPr lang="nl-NL" b="1" dirty="0" smtClean="0"/>
              <a:t>dyscalculieverklaring.</a:t>
            </a:r>
            <a:endParaRPr lang="nl-NL" b="1" dirty="0"/>
          </a:p>
          <a:p>
            <a:pPr marL="274320" indent="-274320">
              <a:buNone/>
              <a:defRPr/>
            </a:pPr>
            <a:endParaRPr lang="nl-NL" b="1" dirty="0"/>
          </a:p>
          <a:p>
            <a:endParaRPr lang="nl-NL" dirty="0"/>
          </a:p>
        </p:txBody>
      </p:sp>
      <p:sp>
        <p:nvSpPr>
          <p:cNvPr id="4" name="Tijdelijke aanduiding voor inhoud 3"/>
          <p:cNvSpPr>
            <a:spLocks noGrp="1"/>
          </p:cNvSpPr>
          <p:nvPr>
            <p:ph sz="half" idx="2"/>
          </p:nvPr>
        </p:nvSpPr>
        <p:spPr/>
        <p:txBody>
          <a:bodyPr>
            <a:normAutofit fontScale="47500" lnSpcReduction="20000"/>
          </a:bodyPr>
          <a:lstStyle/>
          <a:p>
            <a:r>
              <a:rPr lang="nl-NL" b="1" dirty="0" smtClean="0"/>
              <a:t>Maar…………. rekenproblemen gaan vaak samen met andere problemen (voorbeeld verwijsbrief jeugdarts).</a:t>
            </a:r>
          </a:p>
          <a:p>
            <a:r>
              <a:rPr lang="nl-NL" b="1" dirty="0" smtClean="0"/>
              <a:t>Daardoor is het vaak moeilijk voor scholen om te </a:t>
            </a:r>
            <a:r>
              <a:rPr lang="nl-NL" b="1" dirty="0" smtClean="0"/>
              <a:t>differentiëren.</a:t>
            </a:r>
            <a:endParaRPr lang="nl-NL" b="1" dirty="0" smtClean="0"/>
          </a:p>
          <a:p>
            <a:r>
              <a:rPr lang="nl-NL" b="1" dirty="0" smtClean="0"/>
              <a:t>Tussen scholen/leerkrachten  grote verschillen in kennis en ervaring met rekenproblemen </a:t>
            </a:r>
            <a:r>
              <a:rPr lang="nl-NL" b="1" dirty="0" smtClean="0"/>
              <a:t>.</a:t>
            </a:r>
            <a:endParaRPr lang="nl-NL" b="1" dirty="0"/>
          </a:p>
        </p:txBody>
      </p:sp>
    </p:spTree>
    <p:extLst>
      <p:ext uri="{BB962C8B-B14F-4D97-AF65-F5344CB8AC3E}">
        <p14:creationId xmlns:p14="http://schemas.microsoft.com/office/powerpoint/2010/main" val="869538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dirty="0">
                <a:solidFill>
                  <a:schemeClr val="tx1">
                    <a:lumMod val="60000"/>
                    <a:lumOff val="40000"/>
                  </a:schemeClr>
                </a:solidFill>
              </a:rPr>
              <a:t>D</a:t>
            </a:r>
            <a:r>
              <a:rPr lang="nl-NL" sz="2800" dirty="0" smtClean="0">
                <a:solidFill>
                  <a:schemeClr val="tx1">
                    <a:lumMod val="60000"/>
                    <a:lumOff val="40000"/>
                  </a:schemeClr>
                </a:solidFill>
              </a:rPr>
              <a:t>e </a:t>
            </a:r>
            <a:r>
              <a:rPr lang="nl-NL" sz="2800" dirty="0">
                <a:solidFill>
                  <a:schemeClr val="tx1">
                    <a:lumMod val="60000"/>
                    <a:lumOff val="40000"/>
                  </a:schemeClr>
                </a:solidFill>
              </a:rPr>
              <a:t>rol van de gemeente </a:t>
            </a:r>
            <a:br>
              <a:rPr lang="nl-NL" sz="2800" dirty="0">
                <a:solidFill>
                  <a:schemeClr val="tx1">
                    <a:lumMod val="60000"/>
                    <a:lumOff val="40000"/>
                  </a:schemeClr>
                </a:solidFill>
              </a:rPr>
            </a:b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nl-NL" sz="2400" b="1" dirty="0" smtClean="0"/>
              <a:t>1 januari 2015: transitie jeugdzorg:</a:t>
            </a:r>
          </a:p>
          <a:p>
            <a:r>
              <a:rPr lang="nl-NL" sz="2400" b="1" dirty="0"/>
              <a:t>D</a:t>
            </a:r>
            <a:r>
              <a:rPr lang="nl-NL" sz="2400" b="1" dirty="0" smtClean="0"/>
              <a:t>iagnostiek en behandeling van ‘alleen’ dyscalculie onderzoek wordt niet </a:t>
            </a:r>
            <a:r>
              <a:rPr lang="nl-NL" sz="2400" b="1" dirty="0" smtClean="0"/>
              <a:t>vergoed.</a:t>
            </a:r>
            <a:endParaRPr lang="nl-NL" sz="2400" b="1" dirty="0" smtClean="0"/>
          </a:p>
          <a:p>
            <a:r>
              <a:rPr lang="nl-NL" sz="2400" b="1" dirty="0"/>
              <a:t>B</a:t>
            </a:r>
            <a:r>
              <a:rPr lang="nl-NL" sz="2400" b="1" dirty="0" smtClean="0"/>
              <a:t>ij </a:t>
            </a:r>
            <a:r>
              <a:rPr lang="nl-NL" sz="2400" b="1" dirty="0" err="1" smtClean="0"/>
              <a:t>comorbiditeit</a:t>
            </a:r>
            <a:r>
              <a:rPr lang="nl-NL" sz="2400" b="1" dirty="0" smtClean="0"/>
              <a:t> kan het rekenonderzoek meegenomen worden binnen het </a:t>
            </a:r>
            <a:r>
              <a:rPr lang="nl-NL" sz="2400" b="1" dirty="0" smtClean="0"/>
              <a:t>arrangement.</a:t>
            </a:r>
            <a:endParaRPr lang="nl-NL" sz="2400" b="1" dirty="0" smtClean="0"/>
          </a:p>
          <a:p>
            <a:r>
              <a:rPr lang="nl-NL" sz="2400" b="1" dirty="0"/>
              <a:t>B</a:t>
            </a:r>
            <a:r>
              <a:rPr lang="nl-NL" sz="2400" b="1" dirty="0" smtClean="0"/>
              <a:t>ij </a:t>
            </a:r>
            <a:r>
              <a:rPr lang="nl-NL" sz="2400" b="1" dirty="0" err="1" smtClean="0"/>
              <a:t>comorbiditeit</a:t>
            </a:r>
            <a:r>
              <a:rPr lang="nl-NL" sz="2400" b="1" dirty="0" smtClean="0"/>
              <a:t> mag kortdurende behandeling plaatsvinden, sociaal-emotionele </a:t>
            </a:r>
            <a:r>
              <a:rPr lang="nl-NL" sz="2400" b="1" dirty="0" smtClean="0"/>
              <a:t>insteek.</a:t>
            </a:r>
            <a:endParaRPr lang="nl-NL" sz="2400" b="1" dirty="0" smtClean="0"/>
          </a:p>
          <a:p>
            <a:r>
              <a:rPr lang="nl-NL" sz="2400" b="1" dirty="0" smtClean="0"/>
              <a:t>Bij zeer ernstige complexe </a:t>
            </a:r>
            <a:r>
              <a:rPr lang="nl-NL" sz="2400" b="1" dirty="0" err="1" smtClean="0"/>
              <a:t>comorbiditeit</a:t>
            </a:r>
            <a:r>
              <a:rPr lang="nl-NL" sz="2400" b="1" dirty="0" smtClean="0"/>
              <a:t> incidenteel beschikking: hulp met rekenen als </a:t>
            </a:r>
            <a:r>
              <a:rPr lang="nl-NL" sz="2400" b="1" dirty="0" smtClean="0"/>
              <a:t>insteek.</a:t>
            </a:r>
            <a:endParaRPr lang="nl-NL" sz="2400" b="1" dirty="0"/>
          </a:p>
        </p:txBody>
      </p:sp>
    </p:spTree>
    <p:extLst>
      <p:ext uri="{BB962C8B-B14F-4D97-AF65-F5344CB8AC3E}">
        <p14:creationId xmlns:p14="http://schemas.microsoft.com/office/powerpoint/2010/main" val="296904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Folder voor ouders (bij eigen bekostiging)</a:t>
            </a:r>
            <a:endParaRPr lang="nl-NL" sz="2800" dirty="0">
              <a:solidFill>
                <a:schemeClr val="tx1">
                  <a:lumMod val="60000"/>
                  <a:lumOff val="40000"/>
                </a:schemeClr>
              </a:solidFill>
            </a:endParaRPr>
          </a:p>
        </p:txBody>
      </p:sp>
      <p:pic>
        <p:nvPicPr>
          <p:cNvPr id="4" name="Tijdelijke aanduiding voor inhoud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63229"/>
            <a:ext cx="2280997" cy="3394075"/>
          </a:xfrm>
          <a:prstGeom prst="rect">
            <a:avLst/>
          </a:prstGeom>
          <a:noFill/>
          <a:ln>
            <a:noFill/>
          </a:ln>
        </p:spPr>
      </p:pic>
    </p:spTree>
    <p:extLst>
      <p:ext uri="{BB962C8B-B14F-4D97-AF65-F5344CB8AC3E}">
        <p14:creationId xmlns:p14="http://schemas.microsoft.com/office/powerpoint/2010/main" val="4176281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solidFill>
                  <a:schemeClr val="tx1">
                    <a:lumMod val="60000"/>
                    <a:lumOff val="40000"/>
                  </a:schemeClr>
                </a:solidFill>
              </a:rPr>
              <a:t>Alternatieven voor de kosten</a:t>
            </a:r>
            <a:endParaRPr lang="nl-NL" sz="2800" dirty="0">
              <a:solidFill>
                <a:schemeClr val="tx1">
                  <a:lumMod val="60000"/>
                  <a:lumOff val="40000"/>
                </a:schemeClr>
              </a:solidFill>
            </a:endParaRPr>
          </a:p>
        </p:txBody>
      </p:sp>
      <p:sp>
        <p:nvSpPr>
          <p:cNvPr id="3" name="Tijdelijke aanduiding voor inhoud 2"/>
          <p:cNvSpPr>
            <a:spLocks noGrp="1"/>
          </p:cNvSpPr>
          <p:nvPr>
            <p:ph idx="1"/>
          </p:nvPr>
        </p:nvSpPr>
        <p:spPr/>
        <p:txBody>
          <a:bodyPr>
            <a:normAutofit/>
          </a:bodyPr>
          <a:lstStyle/>
          <a:p>
            <a:pPr marL="0" indent="0">
              <a:buNone/>
            </a:pPr>
            <a:r>
              <a:rPr lang="nl-NL" sz="2200" b="1" dirty="0" smtClean="0"/>
              <a:t>Soms mogelijkheden:</a:t>
            </a:r>
          </a:p>
          <a:p>
            <a:r>
              <a:rPr lang="nl-NL" sz="2200" b="1" dirty="0"/>
              <a:t>V</a:t>
            </a:r>
            <a:r>
              <a:rPr lang="nl-NL" sz="2200" b="1" dirty="0" smtClean="0"/>
              <a:t>ia maatschappelijk werk (speciale gelden/potje).</a:t>
            </a:r>
          </a:p>
          <a:p>
            <a:r>
              <a:rPr lang="nl-NL" sz="2200" b="1" dirty="0"/>
              <a:t>I</a:t>
            </a:r>
            <a:r>
              <a:rPr lang="nl-NL" sz="2200" b="1" dirty="0" smtClean="0"/>
              <a:t>n overleg met school deel van het onderzoek op school.</a:t>
            </a:r>
          </a:p>
          <a:p>
            <a:pPr marL="0" indent="0">
              <a:buNone/>
            </a:pPr>
            <a:endParaRPr lang="nl-NL" sz="2200" b="1" dirty="0" smtClean="0"/>
          </a:p>
          <a:p>
            <a:pPr marL="0" indent="0">
              <a:buNone/>
            </a:pPr>
            <a:r>
              <a:rPr lang="nl-NL" sz="2200" b="1" dirty="0"/>
              <a:t>T</a:t>
            </a:r>
            <a:r>
              <a:rPr lang="nl-NL" sz="2200" b="1" dirty="0" smtClean="0"/>
              <a:t>oekomst: verder overleg onderwijs, zorg en gemeente, mogelijkheden verder onderzoeken.</a:t>
            </a:r>
          </a:p>
          <a:p>
            <a:pPr marL="0" indent="0">
              <a:buNone/>
            </a:pPr>
            <a:endParaRPr lang="nl-NL" dirty="0" smtClean="0"/>
          </a:p>
          <a:p>
            <a:endParaRPr lang="nl-NL" dirty="0"/>
          </a:p>
        </p:txBody>
      </p:sp>
    </p:spTree>
    <p:extLst>
      <p:ext uri="{BB962C8B-B14F-4D97-AF65-F5344CB8AC3E}">
        <p14:creationId xmlns:p14="http://schemas.microsoft.com/office/powerpoint/2010/main" val="73247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rgbClr val="333399"/>
      </a:dk1>
      <a:lt1>
        <a:sysClr val="window" lastClr="FFFFFF"/>
      </a:lt1>
      <a:dk2>
        <a:srgbClr val="974806"/>
      </a:dk2>
      <a:lt2>
        <a:srgbClr val="EEECE1"/>
      </a:lt2>
      <a:accent1>
        <a:srgbClr val="97480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1276</TotalTime>
  <Words>1462</Words>
  <Application>Microsoft Office PowerPoint</Application>
  <PresentationFormat>Diavoorstelling (16:9)</PresentationFormat>
  <Paragraphs>195</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Calibri Light</vt:lpstr>
      <vt:lpstr>Wingdings</vt:lpstr>
      <vt:lpstr>Wingdings 2</vt:lpstr>
      <vt:lpstr>Kantoorthema</vt:lpstr>
      <vt:lpstr>Dyscalculie en rekenproblemen tellen mee in de JGZ en de GGZ</vt:lpstr>
      <vt:lpstr>Opbouw presentatie</vt:lpstr>
      <vt:lpstr>De jeugdarts:  vragen, signaleren, verwijzen </vt:lpstr>
      <vt:lpstr>De jeugdarts: luisteren, begrijpen en doorvragen</vt:lpstr>
      <vt:lpstr>Betrokkenheid, taak en rol van de school/het onderwijs </vt:lpstr>
      <vt:lpstr>Betrokkenheid, taak en rol van de school/het onderwijs </vt:lpstr>
      <vt:lpstr>De rol van de gemeente  </vt:lpstr>
      <vt:lpstr>Folder voor ouders (bij eigen bekostiging)</vt:lpstr>
      <vt:lpstr>Alternatieven voor de kosten</vt:lpstr>
      <vt:lpstr>Comorbiditeit</vt:lpstr>
      <vt:lpstr>Gevolgen voor een volwassene: Anne (34 jaar) </vt:lpstr>
      <vt:lpstr>Onderbouwing en werkwijze</vt:lpstr>
      <vt:lpstr>Het traject</vt:lpstr>
      <vt:lpstr>Onze visie: aandacht voor de protectieve en de belemmerende factoren</vt:lpstr>
      <vt:lpstr>Criteria voor het vaststellen van dyscalculie </vt:lpstr>
      <vt:lpstr>Het rekenonderzoek</vt:lpstr>
      <vt:lpstr>adviesgesprek met ouders en kind en op school</vt:lpstr>
      <vt:lpstr>De dyscalculieverklaring voorbeeld advies maatregelen VO</vt:lpstr>
      <vt:lpstr>Omgaan met dyscalculie (in kleine groep)                                                           Op deze thermometer kun je aangeven hoe jij je voelt als je een rekentoets moet maken: </vt:lpstr>
      <vt:lpstr>Voorbeeldcasus behandeling: Sterre</vt:lpstr>
      <vt:lpstr>                  Toekomstmuziek?               Dyscalculie in transitie</vt:lpstr>
      <vt:lpstr>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 Smeets</dc:creator>
  <cp:lastModifiedBy>Mariet Simon</cp:lastModifiedBy>
  <cp:revision>62</cp:revision>
  <dcterms:created xsi:type="dcterms:W3CDTF">2013-01-21T14:40:20Z</dcterms:created>
  <dcterms:modified xsi:type="dcterms:W3CDTF">2017-09-21T12:58:04Z</dcterms:modified>
</cp:coreProperties>
</file>