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6"/>
  </p:notesMasterIdLst>
  <p:handoutMasterIdLst>
    <p:handoutMasterId r:id="rId57"/>
  </p:handoutMasterIdLst>
  <p:sldIdLst>
    <p:sldId id="358" r:id="rId5"/>
    <p:sldId id="256" r:id="rId6"/>
    <p:sldId id="575" r:id="rId7"/>
    <p:sldId id="559" r:id="rId8"/>
    <p:sldId id="361" r:id="rId9"/>
    <p:sldId id="589" r:id="rId10"/>
    <p:sldId id="594" r:id="rId11"/>
    <p:sldId id="595" r:id="rId12"/>
    <p:sldId id="596" r:id="rId13"/>
    <p:sldId id="597" r:id="rId14"/>
    <p:sldId id="598" r:id="rId15"/>
    <p:sldId id="389" r:id="rId16"/>
    <p:sldId id="537" r:id="rId17"/>
    <p:sldId id="561" r:id="rId18"/>
    <p:sldId id="372" r:id="rId19"/>
    <p:sldId id="477" r:id="rId20"/>
    <p:sldId id="457" r:id="rId21"/>
    <p:sldId id="458" r:id="rId22"/>
    <p:sldId id="473" r:id="rId23"/>
    <p:sldId id="474" r:id="rId24"/>
    <p:sldId id="491" r:id="rId25"/>
    <p:sldId id="539" r:id="rId26"/>
    <p:sldId id="555" r:id="rId27"/>
    <p:sldId id="541" r:id="rId28"/>
    <p:sldId id="542" r:id="rId29"/>
    <p:sldId id="592" r:id="rId30"/>
    <p:sldId id="454" r:id="rId31"/>
    <p:sldId id="287" r:id="rId32"/>
    <p:sldId id="288" r:id="rId33"/>
    <p:sldId id="591" r:id="rId34"/>
    <p:sldId id="413" r:id="rId35"/>
    <p:sldId id="519" r:id="rId36"/>
    <p:sldId id="569" r:id="rId37"/>
    <p:sldId id="515" r:id="rId38"/>
    <p:sldId id="417" r:id="rId39"/>
    <p:sldId id="554" r:id="rId40"/>
    <p:sldId id="480" r:id="rId41"/>
    <p:sldId id="486" r:id="rId42"/>
    <p:sldId id="488" r:id="rId43"/>
    <p:sldId id="489" r:id="rId44"/>
    <p:sldId id="567" r:id="rId45"/>
    <p:sldId id="562" r:id="rId46"/>
    <p:sldId id="563" r:id="rId47"/>
    <p:sldId id="565" r:id="rId48"/>
    <p:sldId id="587" r:id="rId49"/>
    <p:sldId id="599" r:id="rId50"/>
    <p:sldId id="600" r:id="rId51"/>
    <p:sldId id="601" r:id="rId52"/>
    <p:sldId id="602" r:id="rId53"/>
    <p:sldId id="476" r:id="rId54"/>
    <p:sldId id="593" r:id="rId55"/>
  </p:sldIdLst>
  <p:sldSz cx="9144000" cy="6858000" type="screen4x3"/>
  <p:notesSz cx="6805613" cy="99441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11">
          <p15:clr>
            <a:srgbClr val="A4A3A4"/>
          </p15:clr>
        </p15:guide>
        <p15:guide id="2" pos="476">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guide id="3" orient="horz" pos="3132">
          <p15:clr>
            <a:srgbClr val="A4A3A4"/>
          </p15:clr>
        </p15:guide>
        <p15:guide id="4"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gebruiker" initials="Offi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01017"/>
    <a:srgbClr val="FF90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07" autoAdjust="0"/>
    <p:restoredTop sz="71024" autoAdjust="0"/>
  </p:normalViewPr>
  <p:slideViewPr>
    <p:cSldViewPr showGuides="1">
      <p:cViewPr varScale="1">
        <p:scale>
          <a:sx n="51" d="100"/>
          <a:sy n="51" d="100"/>
        </p:scale>
        <p:origin x="2040" y="72"/>
      </p:cViewPr>
      <p:guideLst>
        <p:guide orient="horz" pos="1011"/>
        <p:guide pos="476"/>
      </p:guideLst>
    </p:cSldViewPr>
  </p:slideViewPr>
  <p:notesTextViewPr>
    <p:cViewPr>
      <p:scale>
        <a:sx n="1" d="1"/>
        <a:sy n="1" d="1"/>
      </p:scale>
      <p:origin x="0" y="0"/>
    </p:cViewPr>
  </p:notesTextViewPr>
  <p:sorterViewPr>
    <p:cViewPr>
      <p:scale>
        <a:sx n="160" d="100"/>
        <a:sy n="160" d="100"/>
      </p:scale>
      <p:origin x="0" y="0"/>
    </p:cViewPr>
  </p:sorterViewPr>
  <p:notesViewPr>
    <p:cSldViewPr showGuides="1">
      <p:cViewPr varScale="1">
        <p:scale>
          <a:sx n="61" d="100"/>
          <a:sy n="61" d="100"/>
        </p:scale>
        <p:origin x="-2016" y="-90"/>
      </p:cViewPr>
      <p:guideLst>
        <p:guide orient="horz" pos="3127"/>
        <p:guide pos="2141"/>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419264" y="246175"/>
            <a:ext cx="2949099" cy="497205"/>
          </a:xfrm>
          <a:prstGeom prst="rect">
            <a:avLst/>
          </a:prstGeom>
        </p:spPr>
        <p:txBody>
          <a:bodyPr vert="horz" lIns="91568" tIns="45784" rIns="91568" bIns="45784" rtlCol="0"/>
          <a:lstStyle>
            <a:lvl1pPr algn="l">
              <a:defRPr sz="1200"/>
            </a:lvl1pPr>
          </a:lstStyle>
          <a:p>
            <a:endParaRPr lang="nl-NL"/>
          </a:p>
        </p:txBody>
      </p:sp>
      <p:sp>
        <p:nvSpPr>
          <p:cNvPr id="3" name="Tijdelijke aanduiding voor datum 2"/>
          <p:cNvSpPr>
            <a:spLocks noGrp="1"/>
          </p:cNvSpPr>
          <p:nvPr>
            <p:ph type="dt" sz="quarter" idx="1"/>
          </p:nvPr>
        </p:nvSpPr>
        <p:spPr>
          <a:xfrm>
            <a:off x="3402807" y="246175"/>
            <a:ext cx="2949099" cy="497205"/>
          </a:xfrm>
          <a:prstGeom prst="rect">
            <a:avLst/>
          </a:prstGeom>
        </p:spPr>
        <p:txBody>
          <a:bodyPr vert="horz" lIns="91568" tIns="45784" rIns="91568" bIns="45784" rtlCol="0"/>
          <a:lstStyle>
            <a:lvl1pPr algn="r">
              <a:defRPr sz="1200"/>
            </a:lvl1pPr>
          </a:lstStyle>
          <a:p>
            <a:fld id="{F8C0FC3D-85FE-4D83-864D-B5A0A5ACAE9B}" type="datetimeFigureOut">
              <a:rPr lang="nl-NL" smtClean="0"/>
              <a:t>23-1-2020</a:t>
            </a:fld>
            <a:endParaRPr lang="nl-NL"/>
          </a:p>
        </p:txBody>
      </p:sp>
    </p:spTree>
    <p:extLst>
      <p:ext uri="{BB962C8B-B14F-4D97-AF65-F5344CB8AC3E}">
        <p14:creationId xmlns:p14="http://schemas.microsoft.com/office/powerpoint/2010/main" val="38446548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jdelijke aanduiding voor datum 2"/>
          <p:cNvSpPr>
            <a:spLocks noGrp="1"/>
          </p:cNvSpPr>
          <p:nvPr>
            <p:ph type="dt" idx="1"/>
          </p:nvPr>
        </p:nvSpPr>
        <p:spPr>
          <a:xfrm>
            <a:off x="3854940" y="0"/>
            <a:ext cx="2949099" cy="497205"/>
          </a:xfrm>
          <a:prstGeom prst="rect">
            <a:avLst/>
          </a:prstGeom>
        </p:spPr>
        <p:txBody>
          <a:bodyPr vert="horz" lIns="91568" tIns="45784" rIns="91568" bIns="45784" rtlCol="0"/>
          <a:lstStyle>
            <a:lvl1pPr algn="r">
              <a:defRPr sz="1200"/>
            </a:lvl1pPr>
          </a:lstStyle>
          <a:p>
            <a:fld id="{60FC74DE-F654-4713-B6D2-13D62AF2D786}" type="datetimeFigureOut">
              <a:rPr lang="nl-NL" smtClean="0"/>
              <a:t>23-1-2020</a:t>
            </a:fld>
            <a:endParaRPr lang="nl-NL"/>
          </a:p>
        </p:txBody>
      </p:sp>
      <p:sp>
        <p:nvSpPr>
          <p:cNvPr id="8" name="Tijdelijke aanduiding voor dia-afbeelding 7"/>
          <p:cNvSpPr>
            <a:spLocks noGrp="1" noRot="1" noChangeAspect="1"/>
          </p:cNvSpPr>
          <p:nvPr>
            <p:ph type="sldImg" idx="2"/>
          </p:nvPr>
        </p:nvSpPr>
        <p:spPr>
          <a:xfrm>
            <a:off x="919163" y="746125"/>
            <a:ext cx="4967287" cy="3727450"/>
          </a:xfrm>
          <a:prstGeom prst="rect">
            <a:avLst/>
          </a:prstGeom>
          <a:noFill/>
          <a:ln w="12700">
            <a:solidFill>
              <a:prstClr val="black"/>
            </a:solidFill>
          </a:ln>
        </p:spPr>
        <p:txBody>
          <a:bodyPr vert="horz" lIns="91568" tIns="45784" rIns="91568" bIns="45784" rtlCol="0" anchor="ctr"/>
          <a:lstStyle/>
          <a:p>
            <a:endParaRPr lang="nl-NL"/>
          </a:p>
        </p:txBody>
      </p:sp>
      <p:sp>
        <p:nvSpPr>
          <p:cNvPr id="9" name="Tijdelijke aanduiding voor koptekst 8"/>
          <p:cNvSpPr>
            <a:spLocks noGrp="1"/>
          </p:cNvSpPr>
          <p:nvPr>
            <p:ph type="hdr" sz="quarter"/>
          </p:nvPr>
        </p:nvSpPr>
        <p:spPr>
          <a:xfrm>
            <a:off x="0" y="0"/>
            <a:ext cx="2949099" cy="497205"/>
          </a:xfrm>
          <a:prstGeom prst="rect">
            <a:avLst/>
          </a:prstGeom>
        </p:spPr>
        <p:txBody>
          <a:bodyPr vert="horz" lIns="91568" tIns="45784" rIns="91568" bIns="45784" rtlCol="0"/>
          <a:lstStyle>
            <a:lvl1pPr algn="l">
              <a:defRPr sz="1200"/>
            </a:lvl1pPr>
          </a:lstStyle>
          <a:p>
            <a:endParaRPr lang="nl-NL"/>
          </a:p>
        </p:txBody>
      </p:sp>
      <p:sp>
        <p:nvSpPr>
          <p:cNvPr id="10" name="Tijdelijke aanduiding voor notities 9"/>
          <p:cNvSpPr>
            <a:spLocks noGrp="1"/>
          </p:cNvSpPr>
          <p:nvPr>
            <p:ph type="body" sz="quarter" idx="3"/>
          </p:nvPr>
        </p:nvSpPr>
        <p:spPr>
          <a:xfrm>
            <a:off x="680562" y="4723448"/>
            <a:ext cx="5444490" cy="4474845"/>
          </a:xfrm>
          <a:prstGeom prst="rect">
            <a:avLst/>
          </a:prstGeom>
        </p:spPr>
        <p:txBody>
          <a:bodyPr vert="horz" lIns="91568" tIns="45784" rIns="91568" bIns="45784"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16354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8" Type="http://schemas.openxmlformats.org/officeDocument/2006/relationships/hyperlink" Target="https://onlinelibrary.wiley.com/action/doSearch?ContribAuthorStored=Carney,+Liesje+Nieman" TargetMode="External"/><Relationship Id="rId3" Type="http://schemas.openxmlformats.org/officeDocument/2006/relationships/hyperlink" Target="https://onlinelibrary.wiley.com/action/doSearch?ContribAuthorStored=Mehta,+Nilesh+M" TargetMode="External"/><Relationship Id="rId7" Type="http://schemas.openxmlformats.org/officeDocument/2006/relationships/hyperlink" Target="https://onlinelibrary.wiley.com/action/doSearch?ContribAuthorStored=Goday,+Praveen+S" TargetMode="External"/><Relationship Id="rId12" Type="http://schemas.openxmlformats.org/officeDocument/2006/relationships/hyperlink" Target="https://onlinelibrary.wiley.com/action/doSearch?ContribAuthorStored=The+American+Society+For+Parenteral+And+Enteral+Nutrition+A.S.P.E.N.+Board+Of+Directors"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s://onlinelibrary.wiley.com/action/doSearch?ContribAuthorStored=Malone,+Ainsley" TargetMode="External"/><Relationship Id="rId11" Type="http://schemas.openxmlformats.org/officeDocument/2006/relationships/hyperlink" Target="https://onlinelibrary.wiley.com/action/doSearch?ContribAuthorStored=Schwenk,+W+Frederick" TargetMode="External"/><Relationship Id="rId5" Type="http://schemas.openxmlformats.org/officeDocument/2006/relationships/hyperlink" Target="https://onlinelibrary.wiley.com/action/doSearch?ContribAuthorStored=Lyman,+Beth" TargetMode="External"/><Relationship Id="rId10" Type="http://schemas.openxmlformats.org/officeDocument/2006/relationships/hyperlink" Target="https://onlinelibrary.wiley.com/action/doSearch?ContribAuthorStored=Plogsted,+Steven+W" TargetMode="External"/><Relationship Id="rId4" Type="http://schemas.openxmlformats.org/officeDocument/2006/relationships/hyperlink" Target="https://onlinelibrary.wiley.com/action/doSearch?ContribAuthorStored=Corkins,+Mark+R" TargetMode="External"/><Relationship Id="rId9" Type="http://schemas.openxmlformats.org/officeDocument/2006/relationships/hyperlink" Target="https://onlinelibrary.wiley.com/action/doSearch?ContribAuthorStored=Monczka,+Jessica+L"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en.wikipedia.org/wiki/Body_composition" TargetMode="External"/><Relationship Id="rId7" Type="http://schemas.openxmlformats.org/officeDocument/2006/relationships/hyperlink" Target="https://en.wikipedia.org/wiki/Lean_body_mass#cite_note-1"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s://en.wikipedia.org/wiki/Body_fat_percentage" TargetMode="External"/><Relationship Id="rId5" Type="http://schemas.openxmlformats.org/officeDocument/2006/relationships/hyperlink" Target="https://en.wikipedia.org/wiki/Body_weight" TargetMode="External"/><Relationship Id="rId4" Type="http://schemas.openxmlformats.org/officeDocument/2006/relationships/hyperlink" Target="https://en.wikipedia.org/wiki/Body_fat"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8" Type="http://schemas.openxmlformats.org/officeDocument/2006/relationships/hyperlink" Target="https://en.wikipedia.org/wiki/Gnotobiosis#cite_note-1" TargetMode="External"/><Relationship Id="rId13" Type="http://schemas.openxmlformats.org/officeDocument/2006/relationships/hyperlink" Target="https://en.wikipedia.org/wiki/Scientific_control" TargetMode="External"/><Relationship Id="rId3" Type="http://schemas.openxmlformats.org/officeDocument/2006/relationships/hyperlink" Target="https://en.wikipedia.org/wiki/Greek_language" TargetMode="External"/><Relationship Id="rId7" Type="http://schemas.openxmlformats.org/officeDocument/2006/relationships/hyperlink" Target="https://en.wikipedia.org/wiki/Bacteria" TargetMode="External"/><Relationship Id="rId12" Type="http://schemas.openxmlformats.org/officeDocument/2006/relationships/hyperlink" Target="https://en.wikipedia.org/wiki/Symbiosis" TargetMode="External"/><Relationship Id="rId2" Type="http://schemas.openxmlformats.org/officeDocument/2006/relationships/slide" Target="../slides/slide43.xml"/><Relationship Id="rId16" Type="http://schemas.openxmlformats.org/officeDocument/2006/relationships/hyperlink" Target="https://en.wikipedia.org/wiki/Pathogens" TargetMode="External"/><Relationship Id="rId1" Type="http://schemas.openxmlformats.org/officeDocument/2006/relationships/notesMaster" Target="../notesMasters/notesMaster1.xml"/><Relationship Id="rId6" Type="http://schemas.openxmlformats.org/officeDocument/2006/relationships/hyperlink" Target="https://en.wikipedia.org/w/index.php?title=Gnotophoric&amp;action=edit&amp;redlink=1" TargetMode="External"/><Relationship Id="rId11" Type="http://schemas.openxmlformats.org/officeDocument/2006/relationships/hyperlink" Target="https://en.wikipedia.org/wiki/Gnotobiosis#cite_note-Foster-2" TargetMode="External"/><Relationship Id="rId5" Type="http://schemas.openxmlformats.org/officeDocument/2006/relationships/hyperlink" Target="https://en.wikipedia.org/wiki/Germ-free_animal" TargetMode="External"/><Relationship Id="rId15" Type="http://schemas.openxmlformats.org/officeDocument/2006/relationships/hyperlink" Target="https://en.wikipedia.org/wiki/Cardiac_output" TargetMode="External"/><Relationship Id="rId10" Type="http://schemas.openxmlformats.org/officeDocument/2006/relationships/hyperlink" Target="https://en.wikipedia.org/wiki/Caesarean_section" TargetMode="External"/><Relationship Id="rId4" Type="http://schemas.openxmlformats.org/officeDocument/2006/relationships/hyperlink" Target="https://en.wikipedia.org/wiki/Organism" TargetMode="External"/><Relationship Id="rId9" Type="http://schemas.openxmlformats.org/officeDocument/2006/relationships/hyperlink" Target="https://en.wikipedia.org/wiki/Aseptic_technique" TargetMode="External"/><Relationship Id="rId14" Type="http://schemas.openxmlformats.org/officeDocument/2006/relationships/hyperlink" Target="https://en.wikipedia.org/wiki/Microflora"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jdelijke aanduiding voor dia-afbeelding 1"/>
          <p:cNvSpPr>
            <a:spLocks noGrp="1" noRot="1" noChangeAspect="1" noTextEdit="1"/>
          </p:cNvSpPr>
          <p:nvPr>
            <p:ph type="sldImg"/>
          </p:nvPr>
        </p:nvSpPr>
        <p:spPr>
          <a:ln/>
        </p:spPr>
      </p:sp>
      <p:sp>
        <p:nvSpPr>
          <p:cNvPr id="109571"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p>
        </p:txBody>
      </p:sp>
      <p:sp>
        <p:nvSpPr>
          <p:cNvPr id="109572" name="Tijdelijke aanduiding voor dianummer 3"/>
          <p:cNvSpPr>
            <a:spLocks noGrp="1"/>
          </p:cNvSpPr>
          <p:nvPr>
            <p:ph type="sldNum" sz="quarter" idx="5"/>
          </p:nvPr>
        </p:nvSpPr>
        <p:spPr>
          <a:xfrm>
            <a:off x="3854240" y="9445467"/>
            <a:ext cx="2949786" cy="49704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lstStyle>
            <a:lvl1pPr algn="l" eaLnBrk="0" hangingPunct="0">
              <a:spcBef>
                <a:spcPct val="30000"/>
              </a:spcBef>
              <a:defRPr sz="1200">
                <a:solidFill>
                  <a:schemeClr val="tx1"/>
                </a:solidFill>
                <a:latin typeface="Book Antiqua" pitchFamily="18" charset="0"/>
                <a:ea typeface="MS PGothic" pitchFamily="34" charset="-128"/>
              </a:defRPr>
            </a:lvl1pPr>
            <a:lvl2pPr marL="742875" indent="-285720" algn="l" eaLnBrk="0" hangingPunct="0">
              <a:spcBef>
                <a:spcPct val="30000"/>
              </a:spcBef>
              <a:defRPr sz="1200">
                <a:solidFill>
                  <a:schemeClr val="tx1"/>
                </a:solidFill>
                <a:latin typeface="Book Antiqua" pitchFamily="18" charset="0"/>
                <a:ea typeface="MS PGothic" pitchFamily="34" charset="-128"/>
              </a:defRPr>
            </a:lvl2pPr>
            <a:lvl3pPr marL="1142884" indent="-228577" algn="l" eaLnBrk="0" hangingPunct="0">
              <a:spcBef>
                <a:spcPct val="30000"/>
              </a:spcBef>
              <a:defRPr sz="1200">
                <a:solidFill>
                  <a:schemeClr val="tx1"/>
                </a:solidFill>
                <a:latin typeface="Book Antiqua" pitchFamily="18" charset="0"/>
                <a:ea typeface="MS PGothic" pitchFamily="34" charset="-128"/>
              </a:defRPr>
            </a:lvl3pPr>
            <a:lvl4pPr marL="1600037" indent="-228577" algn="l" eaLnBrk="0" hangingPunct="0">
              <a:spcBef>
                <a:spcPct val="30000"/>
              </a:spcBef>
              <a:defRPr sz="1200">
                <a:solidFill>
                  <a:schemeClr val="tx1"/>
                </a:solidFill>
                <a:latin typeface="Book Antiqua" pitchFamily="18" charset="0"/>
                <a:ea typeface="MS PGothic" pitchFamily="34" charset="-128"/>
              </a:defRPr>
            </a:lvl4pPr>
            <a:lvl5pPr marL="2057190" indent="-228577" algn="l" eaLnBrk="0" hangingPunct="0">
              <a:spcBef>
                <a:spcPct val="30000"/>
              </a:spcBef>
              <a:defRPr sz="1200">
                <a:solidFill>
                  <a:schemeClr val="tx1"/>
                </a:solidFill>
                <a:latin typeface="Book Antiqua" pitchFamily="18" charset="0"/>
                <a:ea typeface="MS PGothic" pitchFamily="34" charset="-128"/>
              </a:defRPr>
            </a:lvl5pPr>
            <a:lvl6pPr marL="2514343" indent="-228577" eaLnBrk="0" fontAlgn="base" hangingPunct="0">
              <a:spcBef>
                <a:spcPct val="30000"/>
              </a:spcBef>
              <a:spcAft>
                <a:spcPct val="0"/>
              </a:spcAft>
              <a:defRPr sz="1200">
                <a:solidFill>
                  <a:schemeClr val="tx1"/>
                </a:solidFill>
                <a:latin typeface="Book Antiqua" pitchFamily="18" charset="0"/>
                <a:ea typeface="MS PGothic" pitchFamily="34" charset="-128"/>
              </a:defRPr>
            </a:lvl6pPr>
            <a:lvl7pPr marL="2971496" indent="-228577" eaLnBrk="0" fontAlgn="base" hangingPunct="0">
              <a:spcBef>
                <a:spcPct val="30000"/>
              </a:spcBef>
              <a:spcAft>
                <a:spcPct val="0"/>
              </a:spcAft>
              <a:defRPr sz="1200">
                <a:solidFill>
                  <a:schemeClr val="tx1"/>
                </a:solidFill>
                <a:latin typeface="Book Antiqua" pitchFamily="18" charset="0"/>
                <a:ea typeface="MS PGothic" pitchFamily="34" charset="-128"/>
              </a:defRPr>
            </a:lvl7pPr>
            <a:lvl8pPr marL="3428650" indent="-228577" eaLnBrk="0" fontAlgn="base" hangingPunct="0">
              <a:spcBef>
                <a:spcPct val="30000"/>
              </a:spcBef>
              <a:spcAft>
                <a:spcPct val="0"/>
              </a:spcAft>
              <a:defRPr sz="1200">
                <a:solidFill>
                  <a:schemeClr val="tx1"/>
                </a:solidFill>
                <a:latin typeface="Book Antiqua" pitchFamily="18" charset="0"/>
                <a:ea typeface="MS PGothic" pitchFamily="34" charset="-128"/>
              </a:defRPr>
            </a:lvl8pPr>
            <a:lvl9pPr marL="3885804" indent="-228577" eaLnBrk="0" fontAlgn="base" hangingPunct="0">
              <a:spcBef>
                <a:spcPct val="30000"/>
              </a:spcBef>
              <a:spcAft>
                <a:spcPct val="0"/>
              </a:spcAft>
              <a:defRPr sz="1200">
                <a:solidFill>
                  <a:schemeClr val="tx1"/>
                </a:solidFill>
                <a:latin typeface="Book Antiqua" pitchFamily="18" charset="0"/>
                <a:ea typeface="MS PGothic" pitchFamily="34" charset="-128"/>
              </a:defRPr>
            </a:lvl9pPr>
          </a:lstStyle>
          <a:p>
            <a:pPr algn="r" eaLnBrk="1" hangingPunct="1">
              <a:spcBef>
                <a:spcPct val="0"/>
              </a:spcBef>
            </a:pPr>
            <a:fld id="{A045142F-5870-4A79-85C3-ACD726ECCBE8}" type="slidenum">
              <a:rPr lang="nl-NL" altLang="nl-NL" smtClean="0"/>
              <a:pPr algn="r" eaLnBrk="1" hangingPunct="1">
                <a:spcBef>
                  <a:spcPct val="0"/>
                </a:spcBef>
              </a:pPr>
              <a:t>1</a:t>
            </a:fld>
            <a:endParaRPr lang="nl-NL" alt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Geassocieerd met:</a:t>
            </a:r>
          </a:p>
          <a:p>
            <a:pPr marL="343380" indent="-343380">
              <a:buFont typeface="Arial" panose="020B0604020202020204" pitchFamily="34" charset="0"/>
              <a:buChar char="•"/>
            </a:pPr>
            <a:r>
              <a:rPr lang="nl-NL" dirty="0"/>
              <a:t>Lagere score op ontwikkelingstesten</a:t>
            </a:r>
          </a:p>
          <a:p>
            <a:pPr marL="343380" indent="-343380">
              <a:buFont typeface="Arial" panose="020B0604020202020204" pitchFamily="34" charset="0"/>
              <a:buChar char="•"/>
            </a:pPr>
            <a:r>
              <a:rPr lang="nl-NL" dirty="0"/>
              <a:t>Persisterende slechte groei</a:t>
            </a:r>
          </a:p>
          <a:p>
            <a:pPr marL="343380" indent="-343380">
              <a:buFont typeface="Arial" panose="020B0604020202020204" pitchFamily="34" charset="0"/>
              <a:buChar char="•"/>
            </a:pPr>
            <a:r>
              <a:rPr lang="nl-NL" dirty="0"/>
              <a:t>Verhoogde infectiegevoeligheid</a:t>
            </a:r>
          </a:p>
          <a:p>
            <a:pPr marL="343380" indent="-343380">
              <a:buFont typeface="Arial" panose="020B0604020202020204" pitchFamily="34" charset="0"/>
              <a:buChar char="•"/>
            </a:pPr>
            <a:r>
              <a:rPr lang="nl-NL" dirty="0"/>
              <a:t>Toegenomen kans op gedragsproblemen en neurologische handicaps</a:t>
            </a:r>
          </a:p>
          <a:p>
            <a:endParaRPr lang="nl-NL" dirty="0"/>
          </a:p>
        </p:txBody>
      </p:sp>
    </p:spTree>
    <p:extLst>
      <p:ext uri="{BB962C8B-B14F-4D97-AF65-F5344CB8AC3E}">
        <p14:creationId xmlns:p14="http://schemas.microsoft.com/office/powerpoint/2010/main" val="558319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3165192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xfrm>
            <a:off x="3854749" y="9444749"/>
            <a:ext cx="2949259" cy="497761"/>
          </a:xfrm>
          <a:prstGeom prst="rect">
            <a:avLst/>
          </a:prstGeom>
          <a:ln/>
        </p:spPr>
        <p:txBody>
          <a:bodyPr lIns="91944" tIns="45971" rIns="91944" bIns="45971"/>
          <a:lstStyle/>
          <a:p>
            <a:fld id="{E0E7C1E3-2F7B-406D-B3AF-FA8C2280D076}" type="slidenum">
              <a:rPr lang="en-US" altLang="nl-NL"/>
              <a:pPr/>
              <a:t>15</a:t>
            </a:fld>
            <a:endParaRPr lang="en-US" altLang="nl-NL"/>
          </a:p>
        </p:txBody>
      </p:sp>
      <p:sp>
        <p:nvSpPr>
          <p:cNvPr id="25602" name="Rectangle 2"/>
          <p:cNvSpPr>
            <a:spLocks noGrp="1" noRot="1" noChangeAspect="1" noChangeArrowheads="1" noTextEdit="1"/>
          </p:cNvSpPr>
          <p:nvPr>
            <p:ph type="sldImg"/>
          </p:nvPr>
        </p:nvSpPr>
        <p:spPr>
          <a:xfrm>
            <a:off x="1079500" y="896938"/>
            <a:ext cx="4645025" cy="3484562"/>
          </a:xfrm>
          <a:ln cap="flat"/>
        </p:spPr>
      </p:sp>
      <p:sp>
        <p:nvSpPr>
          <p:cNvPr id="25603" name="Rectangle 3"/>
          <p:cNvSpPr>
            <a:spLocks noGrp="1" noChangeArrowheads="1"/>
          </p:cNvSpPr>
          <p:nvPr>
            <p:ph type="body" idx="1"/>
          </p:nvPr>
        </p:nvSpPr>
        <p:spPr>
          <a:ln/>
        </p:spPr>
        <p:txBody>
          <a:bodyPr/>
          <a:lstStyle/>
          <a:p>
            <a:endParaRPr lang="en-GB" altLang="nl-NL"/>
          </a:p>
        </p:txBody>
      </p:sp>
    </p:spTree>
    <p:extLst>
      <p:ext uri="{BB962C8B-B14F-4D97-AF65-F5344CB8AC3E}">
        <p14:creationId xmlns:p14="http://schemas.microsoft.com/office/powerpoint/2010/main" val="1609978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15680">
              <a:defRPr/>
            </a:pPr>
            <a:r>
              <a:rPr lang="nl-NL" b="1" i="1" dirty="0" err="1"/>
              <a:t>Caveat</a:t>
            </a:r>
            <a:r>
              <a:rPr lang="nl-NL" dirty="0"/>
              <a:t>: kind dat gezond, maar slank of klein is, als ondervoed beoordelen</a:t>
            </a:r>
          </a:p>
          <a:p>
            <a:endParaRPr lang="nl-NL" dirty="0"/>
          </a:p>
        </p:txBody>
      </p:sp>
    </p:spTree>
    <p:extLst>
      <p:ext uri="{BB962C8B-B14F-4D97-AF65-F5344CB8AC3E}">
        <p14:creationId xmlns:p14="http://schemas.microsoft.com/office/powerpoint/2010/main" val="2529785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Reconstructie: leeftijdsadequaat? tegen de achtergrond (etnisch, syndroom) essentieel</a:t>
            </a:r>
          </a:p>
          <a:p>
            <a:endParaRPr lang="nl-NL" dirty="0"/>
          </a:p>
          <a:p>
            <a:r>
              <a:rPr lang="nl-NL" dirty="0"/>
              <a:t>Patroonherkenning is belangrijker dan gebruik van absolute afkapwaarden. </a:t>
            </a:r>
          </a:p>
          <a:p>
            <a:endParaRPr lang="nl-NL" dirty="0"/>
          </a:p>
          <a:p>
            <a:r>
              <a:rPr lang="nl-NL" dirty="0"/>
              <a:t>Zwangerschapsduur, geboortegewicht, </a:t>
            </a:r>
            <a:r>
              <a:rPr lang="nl-NL" i="1" dirty="0"/>
              <a:t>target </a:t>
            </a:r>
            <a:r>
              <a:rPr lang="nl-NL" i="1" dirty="0" err="1"/>
              <a:t>height</a:t>
            </a:r>
            <a:r>
              <a:rPr lang="nl-NL" i="1" dirty="0"/>
              <a:t> range</a:t>
            </a:r>
            <a:r>
              <a:rPr lang="nl-NL" dirty="0"/>
              <a:t>, syndroomdiagnose (downsyndroom, turnersyndroom) en groeigegevens van JGZ</a:t>
            </a:r>
          </a:p>
          <a:p>
            <a:endParaRPr lang="nl-NL" dirty="0"/>
          </a:p>
          <a:p>
            <a:r>
              <a:rPr lang="nl-NL" dirty="0"/>
              <a:t>Bepaling van standaarddeviatiescore (SDS): Achterblijvende groei gaat gepaard met daling van SDS. </a:t>
            </a:r>
          </a:p>
          <a:p>
            <a:endParaRPr lang="nl-NL" dirty="0"/>
          </a:p>
          <a:p>
            <a:r>
              <a:rPr lang="nl-NL" dirty="0"/>
              <a:t>Software zoals </a:t>
            </a:r>
            <a:r>
              <a:rPr lang="nl-NL" i="1" dirty="0" err="1"/>
              <a:t>GrowthAnalyser</a:t>
            </a:r>
            <a:r>
              <a:rPr lang="nl-NL" dirty="0"/>
              <a:t> kan analyse vergemakkelijken. </a:t>
            </a:r>
          </a:p>
          <a:p>
            <a:endParaRPr lang="nl-NL" dirty="0"/>
          </a:p>
          <a:p>
            <a:r>
              <a:rPr lang="nl-NL" dirty="0"/>
              <a:t>BEPERKINGEN </a:t>
            </a:r>
          </a:p>
          <a:p>
            <a:r>
              <a:rPr lang="nl-NL" dirty="0"/>
              <a:t>Groeidiagrammen tonen geen individuele referentiewaarden, maar geven een overzicht van de gemiddelde groei en spreiding van gezonde Nederlandse kinderen. De individuele curve wordt bepaald door geboortegewicht, zwangerschapsduur, streeflengtebereik en voorgaande groeigegevens. Het onderscheid tussen ‘slank’ en ‘ondervoed’ berust vooral deel op anamnese (bij ondervoeding passende klachten, psychomotorische ontwikkeling), lichamelijk onderzoek (spiermassa, vetmassa, aspect van huid, haar en nagels) en beoordeling van de groeicurve. Aanvullend onderzoek, zoals </a:t>
            </a:r>
            <a:r>
              <a:rPr lang="nl-NL" dirty="0" err="1"/>
              <a:t>vetplooimeting</a:t>
            </a:r>
            <a:r>
              <a:rPr lang="nl-NL" dirty="0"/>
              <a:t>, bloedonderzoek, analyse van de bio-elektrische impedantie (BIA) en </a:t>
            </a:r>
            <a:r>
              <a:rPr lang="nl-NL" i="1" dirty="0" err="1"/>
              <a:t>dual</a:t>
            </a:r>
            <a:r>
              <a:rPr lang="nl-NL" i="1" dirty="0"/>
              <a:t> X-</a:t>
            </a:r>
            <a:r>
              <a:rPr lang="nl-NL" i="1" dirty="0" err="1"/>
              <a:t>ray</a:t>
            </a:r>
            <a:r>
              <a:rPr lang="nl-NL" i="1" dirty="0"/>
              <a:t> </a:t>
            </a:r>
            <a:r>
              <a:rPr lang="nl-NL" i="1" dirty="0" err="1"/>
              <a:t>absorptiometry</a:t>
            </a:r>
            <a:r>
              <a:rPr lang="nl-NL" i="1" dirty="0"/>
              <a:t> </a:t>
            </a:r>
            <a:r>
              <a:rPr lang="nl-NL" dirty="0"/>
              <a:t>(DEXA), is bij individuele patiënten van beperkte waarde. </a:t>
            </a:r>
          </a:p>
          <a:p>
            <a:r>
              <a:rPr lang="nl-NL" dirty="0"/>
              <a:t> </a:t>
            </a:r>
          </a:p>
          <a:p>
            <a:r>
              <a:rPr lang="nl-NL" dirty="0"/>
              <a:t> </a:t>
            </a:r>
          </a:p>
          <a:p>
            <a:r>
              <a:rPr lang="nl-NL" dirty="0"/>
              <a:t>	</a:t>
            </a:r>
          </a:p>
          <a:p>
            <a:endParaRPr lang="nl-NL" dirty="0"/>
          </a:p>
        </p:txBody>
      </p:sp>
    </p:spTree>
    <p:extLst>
      <p:ext uri="{BB962C8B-B14F-4D97-AF65-F5344CB8AC3E}">
        <p14:creationId xmlns:p14="http://schemas.microsoft.com/office/powerpoint/2010/main" val="4228824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814253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Screening op risico tijdens opname optredende ondervoeding</a:t>
            </a:r>
          </a:p>
          <a:p>
            <a:endParaRPr lang="nl-NL" dirty="0"/>
          </a:p>
          <a:p>
            <a:r>
              <a:rPr lang="nl-NL" dirty="0"/>
              <a:t>In NL meest gebruikte instrument:</a:t>
            </a:r>
          </a:p>
          <a:p>
            <a:r>
              <a:rPr lang="nl-NL" i="1" dirty="0" err="1"/>
              <a:t>STRONGkids</a:t>
            </a:r>
            <a:r>
              <a:rPr lang="nl-NL" dirty="0"/>
              <a:t>-score</a:t>
            </a:r>
          </a:p>
          <a:p>
            <a:pPr marL="171690" indent="-171690">
              <a:buFont typeface="Arial" panose="020B0604020202020204" pitchFamily="34" charset="0"/>
              <a:buChar char="•"/>
            </a:pPr>
            <a:r>
              <a:rPr lang="nl-NL" dirty="0"/>
              <a:t>Voordeel: in NL ontwikkeld en gevalideerd</a:t>
            </a:r>
          </a:p>
          <a:p>
            <a:pPr marL="171690" indent="-171690">
              <a:buFont typeface="Arial" panose="020B0604020202020204" pitchFamily="34" charset="0"/>
              <a:buChar char="•"/>
            </a:pPr>
            <a:r>
              <a:rPr lang="nl-NL" dirty="0"/>
              <a:t>Bij </a:t>
            </a:r>
            <a:r>
              <a:rPr lang="nl-NL" dirty="0" err="1"/>
              <a:t>STRONGkids</a:t>
            </a:r>
            <a:r>
              <a:rPr lang="nl-NL" dirty="0"/>
              <a:t> zijn scores gekoppeld aan adviezen voor interventie!</a:t>
            </a:r>
          </a:p>
          <a:p>
            <a:endParaRPr lang="nl-NL" sz="1000" dirty="0"/>
          </a:p>
          <a:p>
            <a:endParaRPr lang="nl-NL" sz="1000" dirty="0"/>
          </a:p>
          <a:p>
            <a:pPr marL="858450" indent="-858450">
              <a:buFont typeface="Wingdings" panose="05000000000000000000" pitchFamily="2" charset="2"/>
              <a:buChar char="Ø"/>
            </a:pPr>
            <a:r>
              <a:rPr lang="nl-NL" sz="1000" dirty="0"/>
              <a:t>score bij opname </a:t>
            </a:r>
          </a:p>
          <a:p>
            <a:pPr marL="858450" indent="-858450">
              <a:buFont typeface="Wingdings" panose="05000000000000000000" pitchFamily="2" charset="2"/>
              <a:buChar char="Ø"/>
            </a:pPr>
            <a:r>
              <a:rPr lang="nl-NL" sz="1000" dirty="0"/>
              <a:t>1x / week tijdens opname</a:t>
            </a:r>
          </a:p>
          <a:p>
            <a:pPr marL="858450" indent="-858450">
              <a:buFont typeface="Wingdings" panose="05000000000000000000" pitchFamily="2" charset="2"/>
              <a:buChar char="Ø"/>
            </a:pPr>
            <a:r>
              <a:rPr lang="nl-NL" sz="1000" dirty="0"/>
              <a:t>maximumscore 5 </a:t>
            </a:r>
          </a:p>
          <a:p>
            <a:pPr marL="858450" indent="-858450">
              <a:buFont typeface="Wingdings" panose="05000000000000000000" pitchFamily="2" charset="2"/>
              <a:buChar char="Ø"/>
            </a:pPr>
            <a:r>
              <a:rPr lang="nl-NL" sz="1000" dirty="0"/>
              <a:t>interpretatie van score en eraan gekoppeld voedingsbeleid</a:t>
            </a:r>
          </a:p>
          <a:p>
            <a:r>
              <a:rPr lang="nl-NL" dirty="0"/>
              <a:t> </a:t>
            </a:r>
          </a:p>
          <a:p>
            <a:r>
              <a:rPr lang="nl-NL" dirty="0"/>
              <a:t>- Anorexia nervosa</a:t>
            </a:r>
            <a:br>
              <a:rPr lang="nl-NL" dirty="0"/>
            </a:br>
            <a:r>
              <a:rPr lang="nl-NL" dirty="0"/>
              <a:t>– Brandwonden</a:t>
            </a:r>
            <a:br>
              <a:rPr lang="nl-NL" dirty="0"/>
            </a:br>
            <a:r>
              <a:rPr lang="nl-NL" dirty="0"/>
              <a:t>– Bronchopulmonale dysplasie  (&lt;2 jaar)</a:t>
            </a:r>
            <a:br>
              <a:rPr lang="nl-NL" dirty="0"/>
            </a:br>
            <a:r>
              <a:rPr lang="nl-NL" dirty="0"/>
              <a:t>– Coeliakie</a:t>
            </a:r>
            <a:br>
              <a:rPr lang="nl-NL" dirty="0"/>
            </a:br>
            <a:r>
              <a:rPr lang="nl-NL" dirty="0"/>
              <a:t>– Cystic Fibrosis </a:t>
            </a:r>
          </a:p>
          <a:p>
            <a:r>
              <a:rPr lang="nl-NL" dirty="0"/>
              <a:t>–  </a:t>
            </a:r>
            <a:r>
              <a:rPr lang="nl-NL" dirty="0" err="1"/>
              <a:t>Dysmaturitas</a:t>
            </a:r>
            <a:r>
              <a:rPr lang="nl-NL" dirty="0"/>
              <a:t>/</a:t>
            </a:r>
            <a:r>
              <a:rPr lang="nl-NL" dirty="0" err="1"/>
              <a:t>prematuritas</a:t>
            </a:r>
            <a:r>
              <a:rPr lang="nl-NL" dirty="0"/>
              <a:t> (tot 6 </a:t>
            </a:r>
            <a:r>
              <a:rPr lang="nl-NL" dirty="0" err="1"/>
              <a:t>mnd</a:t>
            </a:r>
            <a:r>
              <a:rPr lang="nl-NL" dirty="0"/>
              <a:t> na à terme datum) </a:t>
            </a:r>
            <a:endParaRPr lang="nl-NL" dirty="0">
              <a:effectLst/>
            </a:endParaRPr>
          </a:p>
          <a:p>
            <a:r>
              <a:rPr lang="nl-NL" dirty="0"/>
              <a:t>–  Hartziekten, chronisch </a:t>
            </a:r>
            <a:endParaRPr lang="nl-NL" dirty="0">
              <a:effectLst/>
            </a:endParaRPr>
          </a:p>
          <a:p>
            <a:r>
              <a:rPr lang="nl-NL" dirty="0"/>
              <a:t>–  Infectieziekten (aids) </a:t>
            </a:r>
            <a:endParaRPr lang="nl-NL" dirty="0">
              <a:effectLst/>
            </a:endParaRPr>
          </a:p>
          <a:p>
            <a:r>
              <a:rPr lang="nl-NL" dirty="0"/>
              <a:t>–  Inflammatoire darmziekten </a:t>
            </a:r>
            <a:endParaRPr lang="nl-NL" dirty="0">
              <a:effectLst/>
            </a:endParaRPr>
          </a:p>
          <a:p>
            <a:r>
              <a:rPr lang="nl-NL" dirty="0"/>
              <a:t>–  Kanker </a:t>
            </a:r>
            <a:endParaRPr lang="nl-NL" dirty="0">
              <a:effectLst/>
            </a:endParaRPr>
          </a:p>
          <a:p>
            <a:r>
              <a:rPr lang="nl-NL" dirty="0"/>
              <a:t>– Leverziekten, chronisch</a:t>
            </a:r>
            <a:br>
              <a:rPr lang="nl-NL" dirty="0"/>
            </a:br>
            <a:r>
              <a:rPr lang="nl-NL" dirty="0"/>
              <a:t>– Nierziekten, chronisch</a:t>
            </a:r>
            <a:br>
              <a:rPr lang="nl-NL" dirty="0"/>
            </a:br>
            <a:r>
              <a:rPr lang="nl-NL" dirty="0"/>
              <a:t>– Niet nader gespecificeerd </a:t>
            </a:r>
            <a:endParaRPr lang="nl-NL" dirty="0">
              <a:effectLst/>
            </a:endParaRPr>
          </a:p>
          <a:p>
            <a:r>
              <a:rPr lang="nl-NL" dirty="0"/>
              <a:t>(inschatting arts)</a:t>
            </a:r>
            <a:br>
              <a:rPr lang="nl-NL" dirty="0"/>
            </a:br>
            <a:r>
              <a:rPr lang="nl-NL" dirty="0"/>
              <a:t>– Pancreatitis</a:t>
            </a:r>
            <a:br>
              <a:rPr lang="nl-NL" dirty="0"/>
            </a:br>
            <a:r>
              <a:rPr lang="nl-NL" dirty="0"/>
              <a:t>– Short </a:t>
            </a:r>
            <a:r>
              <a:rPr lang="nl-NL" dirty="0" err="1"/>
              <a:t>bowel</a:t>
            </a:r>
            <a:r>
              <a:rPr lang="nl-NL" dirty="0"/>
              <a:t> </a:t>
            </a:r>
            <a:r>
              <a:rPr lang="nl-NL" dirty="0" err="1"/>
              <a:t>syndrome</a:t>
            </a:r>
            <a:r>
              <a:rPr lang="nl-NL" dirty="0"/>
              <a:t> </a:t>
            </a:r>
          </a:p>
          <a:p>
            <a:r>
              <a:rPr lang="nl-NL" dirty="0"/>
              <a:t>- Spierziekten</a:t>
            </a:r>
            <a:br>
              <a:rPr lang="nl-NL" dirty="0"/>
            </a:br>
            <a:r>
              <a:rPr lang="nl-NL" dirty="0"/>
              <a:t>– Stofwisselingsziekten</a:t>
            </a:r>
            <a:br>
              <a:rPr lang="nl-NL" dirty="0"/>
            </a:br>
            <a:r>
              <a:rPr lang="nl-NL" dirty="0"/>
              <a:t>– Trauma</a:t>
            </a:r>
            <a:br>
              <a:rPr lang="nl-NL" dirty="0"/>
            </a:br>
            <a:r>
              <a:rPr lang="nl-NL" dirty="0"/>
              <a:t>– Verstandelijke handicap/ </a:t>
            </a:r>
            <a:endParaRPr lang="nl-NL" dirty="0">
              <a:effectLst/>
            </a:endParaRPr>
          </a:p>
          <a:p>
            <a:r>
              <a:rPr lang="nl-NL" dirty="0"/>
              <a:t>retardatie</a:t>
            </a:r>
            <a:br>
              <a:rPr lang="nl-NL" dirty="0"/>
            </a:br>
            <a:r>
              <a:rPr lang="nl-NL" dirty="0"/>
              <a:t>– Verwachte grote operatie </a:t>
            </a:r>
            <a:endParaRPr lang="nl-NL" dirty="0">
              <a:effectLst/>
            </a:endParaRPr>
          </a:p>
          <a:p>
            <a:endParaRPr lang="nl-NL" dirty="0">
              <a:effectLst/>
            </a:endParaRPr>
          </a:p>
          <a:p>
            <a:endParaRPr lang="nl-NL" dirty="0"/>
          </a:p>
          <a:p>
            <a:endParaRPr lang="nl-NL" dirty="0"/>
          </a:p>
        </p:txBody>
      </p:sp>
    </p:spTree>
    <p:extLst>
      <p:ext uri="{BB962C8B-B14F-4D97-AF65-F5344CB8AC3E}">
        <p14:creationId xmlns:p14="http://schemas.microsoft.com/office/powerpoint/2010/main" val="1069865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1% diagnose medisch onderliggende ziekte</a:t>
            </a:r>
          </a:p>
          <a:p>
            <a:r>
              <a:rPr lang="nl-NL"/>
              <a:t>Maar ook verwaarlozing of niet-accidenteel trauma</a:t>
            </a:r>
          </a:p>
          <a:p>
            <a:endParaRPr lang="nl-NL"/>
          </a:p>
          <a:p>
            <a:r>
              <a:rPr lang="nl-NL"/>
              <a:t>Vroege identificatie (screening) is essentieel</a:t>
            </a:r>
          </a:p>
          <a:p>
            <a:endParaRPr lang="nl-NL"/>
          </a:p>
          <a:p>
            <a:endParaRPr lang="nl-NL"/>
          </a:p>
        </p:txBody>
      </p:sp>
    </p:spTree>
    <p:extLst>
      <p:ext uri="{BB962C8B-B14F-4D97-AF65-F5344CB8AC3E}">
        <p14:creationId xmlns:p14="http://schemas.microsoft.com/office/powerpoint/2010/main" val="4031326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En alles er tussen</a:t>
            </a:r>
          </a:p>
          <a:p>
            <a:r>
              <a:rPr lang="nl-NL" dirty="0"/>
              <a:t>&gt;95% ondervoeding</a:t>
            </a:r>
          </a:p>
          <a:p>
            <a:r>
              <a:rPr lang="nl-NL" dirty="0"/>
              <a:t>Piek incidentie 9-24 maanden leeftijd</a:t>
            </a:r>
          </a:p>
          <a:p>
            <a:r>
              <a:rPr lang="nl-NL" dirty="0"/>
              <a:t>Meisjes = jongens</a:t>
            </a:r>
          </a:p>
          <a:p>
            <a:r>
              <a:rPr lang="nl-NL" dirty="0"/>
              <a:t>Meesten &lt;18 maanden</a:t>
            </a:r>
          </a:p>
          <a:p>
            <a:r>
              <a:rPr lang="nl-NL" dirty="0"/>
              <a:t>&gt;5 jaar ongebruikelijk</a:t>
            </a:r>
          </a:p>
          <a:p>
            <a:endParaRPr lang="nl-NL" dirty="0"/>
          </a:p>
        </p:txBody>
      </p:sp>
    </p:spTree>
    <p:extLst>
      <p:ext uri="{BB962C8B-B14F-4D97-AF65-F5344CB8AC3E}">
        <p14:creationId xmlns:p14="http://schemas.microsoft.com/office/powerpoint/2010/main" val="1323456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2580444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13976636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15680">
              <a:defRPr/>
            </a:pPr>
            <a:r>
              <a:rPr lang="nl-NL" dirty="0"/>
              <a:t>Dus bij 80% zijn andere factoren verantwoordelijk voor slechte voedingsinname;</a:t>
            </a:r>
          </a:p>
          <a:p>
            <a:pPr defTabSz="915680">
              <a:defRPr/>
            </a:pPr>
            <a:endParaRPr lang="nl-NL" dirty="0"/>
          </a:p>
          <a:p>
            <a:pPr defTabSz="915680">
              <a:defRPr/>
            </a:pPr>
            <a:r>
              <a:rPr lang="nl-NL" dirty="0"/>
              <a:t>Sommigen zeggen zelfs in 99% van de gevallen GEEN onderliggend  medisch probleem</a:t>
            </a:r>
          </a:p>
          <a:p>
            <a:pPr defTabSz="915680">
              <a:defRPr/>
            </a:pPr>
            <a:endParaRPr lang="nl-NL" dirty="0"/>
          </a:p>
          <a:p>
            <a:endParaRPr lang="nl-NL" dirty="0"/>
          </a:p>
        </p:txBody>
      </p:sp>
    </p:spTree>
    <p:extLst>
      <p:ext uri="{BB962C8B-B14F-4D97-AF65-F5344CB8AC3E}">
        <p14:creationId xmlns:p14="http://schemas.microsoft.com/office/powerpoint/2010/main" val="2778000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3380" indent="-343380">
              <a:buFont typeface="Arial" panose="020B0604020202020204" pitchFamily="34" charset="0"/>
              <a:buChar char="•"/>
            </a:pPr>
            <a:r>
              <a:rPr lang="nl-NL" dirty="0"/>
              <a:t>Braken tgv reflux, obstructie, medicatie, voedselintolerantie of onderliggende metabole ziekte </a:t>
            </a:r>
          </a:p>
          <a:p>
            <a:endParaRPr lang="nl-NL" dirty="0"/>
          </a:p>
          <a:p>
            <a:pPr marL="343380" indent="-343380">
              <a:buFont typeface="Arial" panose="020B0604020202020204" pitchFamily="34" charset="0"/>
              <a:buChar char="•"/>
            </a:pPr>
            <a:r>
              <a:rPr lang="nl-NL" dirty="0"/>
              <a:t>Malabsorptie meestal tgv chronische diarree, coeliakie, </a:t>
            </a:r>
            <a:r>
              <a:rPr lang="nl-NL" i="1" dirty="0" err="1"/>
              <a:t>protein-losing</a:t>
            </a:r>
            <a:r>
              <a:rPr lang="nl-NL" i="1" dirty="0"/>
              <a:t> </a:t>
            </a:r>
            <a:r>
              <a:rPr lang="nl-NL" i="1" dirty="0" err="1"/>
              <a:t>enteropathy</a:t>
            </a:r>
            <a:r>
              <a:rPr lang="nl-NL" dirty="0"/>
              <a:t>, voedselintolerantie / allergie of excessieve inname van vruchtensappen</a:t>
            </a:r>
          </a:p>
          <a:p>
            <a:endParaRPr lang="nl-NL" dirty="0"/>
          </a:p>
        </p:txBody>
      </p:sp>
    </p:spTree>
    <p:extLst>
      <p:ext uri="{BB962C8B-B14F-4D97-AF65-F5344CB8AC3E}">
        <p14:creationId xmlns:p14="http://schemas.microsoft.com/office/powerpoint/2010/main" val="531914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3380" indent="-343380">
              <a:buFont typeface="Arial" panose="020B0604020202020204" pitchFamily="34" charset="0"/>
              <a:buChar char="•"/>
            </a:pPr>
            <a:r>
              <a:rPr lang="nl-NL" dirty="0"/>
              <a:t>congenitale hartafwijking, </a:t>
            </a:r>
          </a:p>
          <a:p>
            <a:pPr marL="343380" indent="-343380">
              <a:buFont typeface="Arial" panose="020B0604020202020204" pitchFamily="34" charset="0"/>
              <a:buChar char="•"/>
            </a:pPr>
            <a:r>
              <a:rPr lang="nl-NL" dirty="0"/>
              <a:t>chronische hypoxie (longziekte), </a:t>
            </a:r>
          </a:p>
          <a:p>
            <a:pPr marL="343380" indent="-343380">
              <a:buFont typeface="Arial" panose="020B0604020202020204" pitchFamily="34" charset="0"/>
              <a:buChar char="•"/>
            </a:pPr>
            <a:r>
              <a:rPr lang="nl-NL" dirty="0"/>
              <a:t>hyperthyroïdie, </a:t>
            </a:r>
          </a:p>
          <a:p>
            <a:pPr marL="343380" indent="-343380">
              <a:buFont typeface="Arial" panose="020B0604020202020204" pitchFamily="34" charset="0"/>
              <a:buChar char="•"/>
            </a:pPr>
            <a:r>
              <a:rPr lang="nl-NL" dirty="0"/>
              <a:t>metabole ziekte (diabetes, renale tubulaire acidose), </a:t>
            </a:r>
          </a:p>
          <a:p>
            <a:pPr marL="343380" indent="-343380">
              <a:buFont typeface="Arial" panose="020B0604020202020204" pitchFamily="34" charset="0"/>
              <a:buChar char="•"/>
            </a:pPr>
            <a:r>
              <a:rPr lang="nl-NL" dirty="0"/>
              <a:t>chronische immuundeficiëntie, </a:t>
            </a:r>
          </a:p>
          <a:p>
            <a:pPr marL="343380" indent="-343380">
              <a:buFont typeface="Arial" panose="020B0604020202020204" pitchFamily="34" charset="0"/>
              <a:buChar char="•"/>
            </a:pPr>
            <a:r>
              <a:rPr lang="nl-NL" dirty="0"/>
              <a:t>herhaalde infecties, of </a:t>
            </a:r>
          </a:p>
          <a:p>
            <a:pPr marL="343380" indent="-343380">
              <a:buFont typeface="Arial" panose="020B0604020202020204" pitchFamily="34" charset="0"/>
              <a:buChar char="•"/>
            </a:pPr>
            <a:r>
              <a:rPr lang="nl-NL" dirty="0"/>
              <a:t>maligniteit</a:t>
            </a:r>
          </a:p>
          <a:p>
            <a:endParaRPr lang="nl-NL" dirty="0"/>
          </a:p>
        </p:txBody>
      </p:sp>
    </p:spTree>
    <p:extLst>
      <p:ext uri="{BB962C8B-B14F-4D97-AF65-F5344CB8AC3E}">
        <p14:creationId xmlns:p14="http://schemas.microsoft.com/office/powerpoint/2010/main" val="1104508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3024826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Indruk voedingstoestand (inspectie)</a:t>
            </a:r>
          </a:p>
          <a:p>
            <a:r>
              <a:rPr lang="nl-NL" dirty="0"/>
              <a:t>Maar let ook op postuur, gedrag, bewustzijn en kracht. </a:t>
            </a:r>
          </a:p>
          <a:p>
            <a:endParaRPr lang="nl-NL" dirty="0"/>
          </a:p>
          <a:p>
            <a:r>
              <a:rPr lang="nl-NL" dirty="0"/>
              <a:t>Lengte en gewicht </a:t>
            </a:r>
          </a:p>
          <a:p>
            <a:endParaRPr lang="nl-NL" dirty="0"/>
          </a:p>
          <a:p>
            <a:r>
              <a:rPr lang="nl-NL" dirty="0"/>
              <a:t>Let op huid, haren en nagels. Specifieke deficiënties kunnen leiden tot aantasting van de huid en afwijkingen aan nagels en haren. </a:t>
            </a:r>
          </a:p>
          <a:p>
            <a:endParaRPr lang="nl-NL" dirty="0"/>
          </a:p>
          <a:p>
            <a:r>
              <a:rPr lang="nl-NL" dirty="0"/>
              <a:t>Volledig uitvoeren, ook oriënterend neurologisch onderzoek: abnormale peesreflexen, hypotonie, zwakte, spasticiteit, neuropathie</a:t>
            </a:r>
          </a:p>
          <a:p>
            <a:r>
              <a:rPr lang="nl-NL" dirty="0"/>
              <a:t>Ook ademfrequentie, hartfrequentie, bloeddruk en capillaire vullingstijd gemeten</a:t>
            </a:r>
          </a:p>
          <a:p>
            <a:r>
              <a:rPr lang="nl-NL" dirty="0"/>
              <a:t>	</a:t>
            </a:r>
          </a:p>
        </p:txBody>
      </p:sp>
    </p:spTree>
    <p:extLst>
      <p:ext uri="{BB962C8B-B14F-4D97-AF65-F5344CB8AC3E}">
        <p14:creationId xmlns:p14="http://schemas.microsoft.com/office/powerpoint/2010/main" val="1143310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0712924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38968478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4083458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buFontTx/>
              <a:buNone/>
            </a:pPr>
            <a:r>
              <a:rPr lang="nl-NL" altLang="nl-NL" dirty="0"/>
              <a:t>Een artikel zegt slechts in 1,4% diagnostisch van de laboratoriumtesten was diagnostisch bruikbaar!</a:t>
            </a:r>
          </a:p>
          <a:p>
            <a:pPr>
              <a:buFontTx/>
              <a:buNone/>
            </a:pPr>
            <a:r>
              <a:rPr lang="nl-NL" altLang="nl-NL" dirty="0"/>
              <a:t>En</a:t>
            </a:r>
          </a:p>
          <a:p>
            <a:pPr>
              <a:buFontTx/>
              <a:buNone/>
            </a:pPr>
            <a:r>
              <a:rPr lang="nl-NL" altLang="nl-NL" dirty="0"/>
              <a:t>Laboratoriumtesten die niet ondersteund worden door anamnese en lichamelijk onderzoek zijn zelden behulpzaam</a:t>
            </a:r>
          </a:p>
          <a:p>
            <a:endParaRPr lang="nl-NL" dirty="0"/>
          </a:p>
          <a:p>
            <a:endParaRPr lang="nl-NL" dirty="0"/>
          </a:p>
        </p:txBody>
      </p:sp>
    </p:spTree>
    <p:extLst>
      <p:ext uri="{BB962C8B-B14F-4D97-AF65-F5344CB8AC3E}">
        <p14:creationId xmlns:p14="http://schemas.microsoft.com/office/powerpoint/2010/main" val="40755832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15680">
              <a:defRPr/>
            </a:pPr>
            <a:r>
              <a:rPr lang="nl-NL"/>
              <a:t>Onafhankelijk van de oorzaak van de ondervoeding  die uiteraard ook behandeld moet worden, vereist ondervoeding een adequaat voedingsbeleid, liefst begeleid door multidisciplinair voedingsteam. </a:t>
            </a:r>
          </a:p>
          <a:p>
            <a:endParaRPr lang="nl-NL"/>
          </a:p>
        </p:txBody>
      </p:sp>
    </p:spTree>
    <p:extLst>
      <p:ext uri="{BB962C8B-B14F-4D97-AF65-F5344CB8AC3E}">
        <p14:creationId xmlns:p14="http://schemas.microsoft.com/office/powerpoint/2010/main" val="2246567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40845193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920" indent="-228920">
              <a:buAutoNum type="arabicPeriod"/>
            </a:pPr>
            <a:r>
              <a:rPr lang="nl-NL" dirty="0"/>
              <a:t>Age 9 weeks 4.36kg. </a:t>
            </a:r>
            <a:r>
              <a:rPr lang="nl-NL" dirty="0" err="1"/>
              <a:t>Regained</a:t>
            </a:r>
            <a:r>
              <a:rPr lang="nl-NL" dirty="0"/>
              <a:t> BW of 4.45 at 8+1 </a:t>
            </a:r>
            <a:r>
              <a:rPr lang="nl-NL" dirty="0" err="1"/>
              <a:t>before</a:t>
            </a:r>
            <a:r>
              <a:rPr lang="nl-NL" dirty="0"/>
              <a:t> </a:t>
            </a:r>
            <a:r>
              <a:rPr lang="nl-NL" dirty="0" err="1"/>
              <a:t>losing</a:t>
            </a:r>
            <a:r>
              <a:rPr lang="nl-NL" dirty="0"/>
              <a:t> </a:t>
            </a:r>
            <a:r>
              <a:rPr lang="nl-NL" dirty="0" err="1"/>
              <a:t>again</a:t>
            </a:r>
            <a:r>
              <a:rPr lang="nl-NL" dirty="0"/>
              <a:t>. Had been </a:t>
            </a:r>
            <a:r>
              <a:rPr lang="nl-NL" dirty="0" err="1"/>
              <a:t>regularly</a:t>
            </a:r>
            <a:r>
              <a:rPr lang="nl-NL" dirty="0"/>
              <a:t> </a:t>
            </a:r>
            <a:r>
              <a:rPr lang="nl-NL" dirty="0" err="1"/>
              <a:t>seen</a:t>
            </a:r>
            <a:r>
              <a:rPr lang="nl-NL" dirty="0"/>
              <a:t> by doctors and </a:t>
            </a:r>
            <a:r>
              <a:rPr lang="nl-NL" dirty="0" err="1"/>
              <a:t>other</a:t>
            </a:r>
            <a:r>
              <a:rPr lang="nl-NL" dirty="0"/>
              <a:t> </a:t>
            </a:r>
            <a:r>
              <a:rPr lang="nl-NL" dirty="0" err="1"/>
              <a:t>healthcare</a:t>
            </a:r>
            <a:r>
              <a:rPr lang="nl-NL" dirty="0"/>
              <a:t> professionals</a:t>
            </a:r>
          </a:p>
          <a:p>
            <a:pPr marL="228920" indent="-228920">
              <a:buAutoNum type="arabicPeriod"/>
            </a:pPr>
            <a:endParaRPr lang="nl-NL" dirty="0"/>
          </a:p>
          <a:p>
            <a:r>
              <a:rPr lang="nl-NL" dirty="0"/>
              <a:t>2. 9 </a:t>
            </a:r>
            <a:r>
              <a:rPr lang="nl-NL" dirty="0" err="1"/>
              <a:t>days</a:t>
            </a:r>
            <a:r>
              <a:rPr lang="nl-NL" dirty="0"/>
              <a:t> later </a:t>
            </a:r>
            <a:r>
              <a:rPr lang="nl-NL" dirty="0" err="1"/>
              <a:t>following</a:t>
            </a:r>
            <a:r>
              <a:rPr lang="nl-NL" dirty="0"/>
              <a:t> IBCLC (International Board Certified </a:t>
            </a:r>
            <a:r>
              <a:rPr lang="nl-NL" dirty="0" err="1"/>
              <a:t>Lactation</a:t>
            </a:r>
            <a:r>
              <a:rPr lang="nl-NL" dirty="0"/>
              <a:t> Consultant® (IBCLC®) supplement plan, baby had </a:t>
            </a:r>
            <a:r>
              <a:rPr lang="nl-NL" dirty="0" err="1"/>
              <a:t>gained</a:t>
            </a:r>
            <a:r>
              <a:rPr lang="nl-NL" dirty="0"/>
              <a:t> 360g </a:t>
            </a:r>
          </a:p>
        </p:txBody>
      </p:sp>
    </p:spTree>
    <p:extLst>
      <p:ext uri="{BB962C8B-B14F-4D97-AF65-F5344CB8AC3E}">
        <p14:creationId xmlns:p14="http://schemas.microsoft.com/office/powerpoint/2010/main" val="32996578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27954149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t>Voordelen opname</a:t>
            </a:r>
          </a:p>
          <a:p>
            <a:r>
              <a:rPr lang="nl-NL" altLang="nl-NL" dirty="0"/>
              <a:t>Bij ernstig zieke kinderen betere behandeling</a:t>
            </a:r>
          </a:p>
          <a:p>
            <a:r>
              <a:rPr lang="nl-NL" altLang="nl-NL" dirty="0"/>
              <a:t>Duidelijk in kaart brengen problematiek</a:t>
            </a:r>
          </a:p>
          <a:p>
            <a:r>
              <a:rPr lang="nl-NL" altLang="nl-NL" dirty="0"/>
              <a:t>Ontlasten thuisfront</a:t>
            </a:r>
          </a:p>
          <a:p>
            <a:r>
              <a:rPr lang="nl-NL" altLang="nl-NL" dirty="0"/>
              <a:t>Opzetten transmurale zorg</a:t>
            </a:r>
          </a:p>
          <a:p>
            <a:endParaRPr lang="nl-NL" dirty="0"/>
          </a:p>
          <a:p>
            <a:r>
              <a:rPr lang="nl-NL" altLang="nl-NL" dirty="0"/>
              <a:t>Nadelen opname</a:t>
            </a:r>
          </a:p>
          <a:p>
            <a:r>
              <a:rPr lang="nl-NL" altLang="nl-NL" dirty="0"/>
              <a:t>Nieuwe omgeving/scheiding van ouders: </a:t>
            </a:r>
            <a:r>
              <a:rPr lang="nl-NL" altLang="nl-NL" dirty="0">
                <a:sym typeface="WP MathA" pitchFamily="2" charset="2"/>
              </a:rPr>
              <a:t>angst en juist anorexie.</a:t>
            </a:r>
          </a:p>
          <a:p>
            <a:r>
              <a:rPr lang="nl-NL" altLang="nl-NL" dirty="0"/>
              <a:t>Geen observatie in thuissituatie</a:t>
            </a:r>
          </a:p>
          <a:p>
            <a:r>
              <a:rPr lang="nl-NL" altLang="nl-NL" dirty="0"/>
              <a:t>Geen garantie dat het thuis ook goed gaat</a:t>
            </a:r>
          </a:p>
          <a:p>
            <a:r>
              <a:rPr lang="nl-NL" altLang="nl-NL" dirty="0"/>
              <a:t>Kosten</a:t>
            </a:r>
          </a:p>
          <a:p>
            <a:endParaRPr lang="nl-NL" dirty="0"/>
          </a:p>
        </p:txBody>
      </p:sp>
    </p:spTree>
    <p:extLst>
      <p:ext uri="{BB962C8B-B14F-4D97-AF65-F5344CB8AC3E}">
        <p14:creationId xmlns:p14="http://schemas.microsoft.com/office/powerpoint/2010/main" val="27163789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41112910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Werkgroep. Lit. 1955-2011. In 5 domeinen (a priori vastgesteld):  </a:t>
            </a:r>
          </a:p>
          <a:p>
            <a:r>
              <a:rPr lang="nl-NL" dirty="0"/>
              <a:t># A: Antropometrie ( W, L, BMI, MUAC (TSF, MAMC); tot 2 jaar liggend meten; bloot; weegschaal 0.1kg)</a:t>
            </a:r>
          </a:p>
          <a:p>
            <a:r>
              <a:rPr lang="nl-NL" dirty="0"/>
              <a:t># B: Groei (5% in VS FTT ref </a:t>
            </a:r>
            <a:r>
              <a:rPr lang="nl-NL" i="1" dirty="0"/>
              <a:t>J </a:t>
            </a:r>
            <a:r>
              <a:rPr lang="nl-NL" i="1" dirty="0" err="1"/>
              <a:t>Med</a:t>
            </a:r>
            <a:r>
              <a:rPr lang="nl-NL" i="1" dirty="0"/>
              <a:t> Screen 1995;2:145-9</a:t>
            </a:r>
            <a:endParaRPr lang="nl-NL" dirty="0"/>
          </a:p>
          <a:p>
            <a:r>
              <a:rPr lang="nl-NL" dirty="0"/>
              <a:t>&gt;90% geen onderliggende medische oorzaak: vrijwel alle </a:t>
            </a:r>
            <a:r>
              <a:rPr lang="nl-NL" dirty="0" err="1"/>
              <a:t>med</a:t>
            </a:r>
            <a:r>
              <a:rPr lang="nl-NL" dirty="0"/>
              <a:t>. oorzaken worden opgespoord door nauwkeurige </a:t>
            </a:r>
            <a:r>
              <a:rPr lang="nl-NL" dirty="0" err="1"/>
              <a:t>anmnese</a:t>
            </a:r>
            <a:r>
              <a:rPr lang="nl-NL" dirty="0"/>
              <a:t> en </a:t>
            </a:r>
            <a:r>
              <a:rPr lang="nl-NL" dirty="0" err="1"/>
              <a:t>lich</a:t>
            </a:r>
            <a:r>
              <a:rPr lang="nl-NL" dirty="0"/>
              <a:t>. Onderzoek </a:t>
            </a:r>
            <a:r>
              <a:rPr lang="nl-NL" i="1" dirty="0" err="1"/>
              <a:t>Pediatr</a:t>
            </a:r>
            <a:r>
              <a:rPr lang="nl-NL" i="1" dirty="0"/>
              <a:t> </a:t>
            </a:r>
            <a:r>
              <a:rPr lang="nl-NL" i="1" dirty="0" err="1"/>
              <a:t>Rev</a:t>
            </a:r>
            <a:r>
              <a:rPr lang="nl-NL" i="1" dirty="0"/>
              <a:t>  2000:21:257-64</a:t>
            </a:r>
            <a:endParaRPr lang="nl-NL" dirty="0"/>
          </a:p>
          <a:p>
            <a:r>
              <a:rPr lang="nl-NL" dirty="0"/>
              <a:t># C: Chroniciteit: acuut &lt;3 </a:t>
            </a:r>
            <a:r>
              <a:rPr lang="nl-NL" dirty="0" err="1"/>
              <a:t>mnd</a:t>
            </a:r>
            <a:r>
              <a:rPr lang="nl-NL" dirty="0"/>
              <a:t>, chronisch &gt;3 </a:t>
            </a:r>
            <a:r>
              <a:rPr lang="nl-NL" dirty="0" err="1"/>
              <a:t>mnd</a:t>
            </a:r>
            <a:r>
              <a:rPr lang="nl-NL" dirty="0"/>
              <a:t> (lengte naar leeftijd: &lt;-2z score)</a:t>
            </a:r>
          </a:p>
          <a:p>
            <a:r>
              <a:rPr lang="nl-NL" dirty="0"/>
              <a:t># D: Etiologie en pathogenese: D1 includeer specifieke aandoening die mede leidt tot ondervoeding: bijv. brandwonden-gerelateerde malnutritie; D2 includeer beschrijving van het (de) onderliggende </a:t>
            </a:r>
            <a:r>
              <a:rPr lang="nl-NL" dirty="0" err="1"/>
              <a:t>mechanism</a:t>
            </a:r>
            <a:r>
              <a:rPr lang="nl-NL" dirty="0"/>
              <a:t>(en): verminderde intake, verhoogd verbruik, verliezen, malabsorptie D3 rol van inflammatie; D4 screening bij opname / eerste contact (hoog risico opsporen)</a:t>
            </a:r>
          </a:p>
          <a:p>
            <a:r>
              <a:rPr lang="nl-NL" dirty="0"/>
              <a:t>#E. Uitkomsten van Ontwikkeling / Functie: </a:t>
            </a:r>
          </a:p>
          <a:p>
            <a:r>
              <a:rPr lang="en-US" dirty="0"/>
              <a:t>W=</a:t>
            </a:r>
            <a:r>
              <a:rPr lang="en-US" dirty="0" err="1"/>
              <a:t>gewicht</a:t>
            </a:r>
            <a:r>
              <a:rPr lang="en-US" dirty="0"/>
              <a:t> L=</a:t>
            </a:r>
            <a:r>
              <a:rPr lang="en-US" dirty="0" err="1"/>
              <a:t>lengte</a:t>
            </a:r>
            <a:r>
              <a:rPr lang="en-US" dirty="0"/>
              <a:t>, MUAC=mid-upper arm circumference, TSF=triceps skinfold, MAMC=mid-arm muscle circumference (MAMC=MUAC-(TSF x 0.314))</a:t>
            </a:r>
            <a:endParaRPr lang="nl-NL" dirty="0"/>
          </a:p>
          <a:p>
            <a:endParaRPr lang="nl-NL" dirty="0"/>
          </a:p>
          <a:p>
            <a:r>
              <a:rPr lang="nl-NL" b="1" dirty="0" err="1"/>
              <a:t>Defining</a:t>
            </a:r>
            <a:r>
              <a:rPr lang="nl-NL" b="1" dirty="0"/>
              <a:t> Pediatric </a:t>
            </a:r>
            <a:r>
              <a:rPr lang="nl-NL" b="1" dirty="0" err="1"/>
              <a:t>Malnutrition</a:t>
            </a:r>
            <a:endParaRPr lang="nl-NL" b="1" dirty="0"/>
          </a:p>
          <a:p>
            <a:r>
              <a:rPr lang="nl-NL" b="1" dirty="0"/>
              <a:t>A </a:t>
            </a:r>
            <a:r>
              <a:rPr lang="nl-NL" b="1" dirty="0" err="1"/>
              <a:t>Paradigm</a:t>
            </a:r>
            <a:r>
              <a:rPr lang="nl-NL" b="1" dirty="0"/>
              <a:t> Shift </a:t>
            </a:r>
            <a:r>
              <a:rPr lang="nl-NL" b="1" dirty="0" err="1"/>
              <a:t>Toward</a:t>
            </a:r>
            <a:r>
              <a:rPr lang="nl-NL" b="1" dirty="0"/>
              <a:t> </a:t>
            </a:r>
            <a:r>
              <a:rPr lang="nl-NL" b="1" dirty="0" err="1"/>
              <a:t>Etiology‐Related</a:t>
            </a:r>
            <a:r>
              <a:rPr lang="nl-NL" b="1" dirty="0"/>
              <a:t> </a:t>
            </a:r>
            <a:r>
              <a:rPr lang="nl-NL" b="1" dirty="0" err="1"/>
              <a:t>Definitions</a:t>
            </a:r>
            <a:endParaRPr lang="nl-NL" b="1" dirty="0"/>
          </a:p>
          <a:p>
            <a:r>
              <a:rPr lang="nl-NL" dirty="0">
                <a:hlinkClick r:id="rId3"/>
              </a:rPr>
              <a:t>Nilesh M. Mehta MD</a:t>
            </a:r>
            <a:r>
              <a:rPr lang="nl-NL" dirty="0"/>
              <a:t> </a:t>
            </a:r>
          </a:p>
          <a:p>
            <a:r>
              <a:rPr lang="nl-NL" dirty="0">
                <a:hlinkClick r:id="rId4"/>
              </a:rPr>
              <a:t>Mark R. Corkins MD, CNSC, SPR, FAAP</a:t>
            </a:r>
            <a:r>
              <a:rPr lang="nl-NL" dirty="0"/>
              <a:t> </a:t>
            </a:r>
          </a:p>
          <a:p>
            <a:r>
              <a:rPr lang="nl-NL" dirty="0">
                <a:hlinkClick r:id="rId5"/>
              </a:rPr>
              <a:t>Beth Lyman MSN, RN</a:t>
            </a:r>
            <a:r>
              <a:rPr lang="nl-NL" dirty="0"/>
              <a:t> </a:t>
            </a:r>
          </a:p>
          <a:p>
            <a:r>
              <a:rPr lang="nl-NL" dirty="0">
                <a:hlinkClick r:id="rId6"/>
              </a:rPr>
              <a:t>Ainsley Malone MS, RD, CNSC</a:t>
            </a:r>
            <a:r>
              <a:rPr lang="nl-NL" dirty="0"/>
              <a:t> </a:t>
            </a:r>
          </a:p>
          <a:p>
            <a:r>
              <a:rPr lang="nl-NL" dirty="0">
                <a:hlinkClick r:id="rId7"/>
              </a:rPr>
              <a:t>Praveen S. Goday MBBS, CNSC</a:t>
            </a:r>
            <a:r>
              <a:rPr lang="nl-NL" dirty="0"/>
              <a:t> </a:t>
            </a:r>
          </a:p>
          <a:p>
            <a:r>
              <a:rPr lang="nl-NL" dirty="0">
                <a:hlinkClick r:id="rId8"/>
              </a:rPr>
              <a:t>Liesje (Nieman) Carney RD, CSP, LDN</a:t>
            </a:r>
            <a:r>
              <a:rPr lang="nl-NL" dirty="0"/>
              <a:t> </a:t>
            </a:r>
          </a:p>
          <a:p>
            <a:r>
              <a:rPr lang="nl-NL" dirty="0">
                <a:hlinkClick r:id="rId9"/>
              </a:rPr>
              <a:t>Jessica L. Monczka RD, CNSD</a:t>
            </a:r>
            <a:r>
              <a:rPr lang="nl-NL" dirty="0"/>
              <a:t> </a:t>
            </a:r>
          </a:p>
          <a:p>
            <a:r>
              <a:rPr lang="nl-NL" dirty="0">
                <a:hlinkClick r:id="rId10"/>
              </a:rPr>
              <a:t>Steven W. Plogsted PharmD, RPh, BCNSP, CNSC</a:t>
            </a:r>
            <a:r>
              <a:rPr lang="nl-NL" dirty="0"/>
              <a:t> </a:t>
            </a:r>
          </a:p>
          <a:p>
            <a:r>
              <a:rPr lang="nl-NL" dirty="0">
                <a:hlinkClick r:id="rId11"/>
              </a:rPr>
              <a:t>W. Frederick Schwenk MD, FASPEN</a:t>
            </a:r>
            <a:r>
              <a:rPr lang="nl-NL" dirty="0"/>
              <a:t> </a:t>
            </a:r>
          </a:p>
          <a:p>
            <a:r>
              <a:rPr lang="nl-NL" dirty="0">
                <a:hlinkClick r:id="rId12"/>
              </a:rPr>
              <a:t>the American Society for Parenteral and Enteral Nutrition (A.S.P.E.N.) Board of Directors</a:t>
            </a:r>
            <a:endParaRPr lang="nl-NL" dirty="0"/>
          </a:p>
          <a:p>
            <a:endParaRPr lang="nl-NL" dirty="0"/>
          </a:p>
        </p:txBody>
      </p:sp>
    </p:spTree>
    <p:extLst>
      <p:ext uri="{BB962C8B-B14F-4D97-AF65-F5344CB8AC3E}">
        <p14:creationId xmlns:p14="http://schemas.microsoft.com/office/powerpoint/2010/main" val="33875761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15680">
              <a:defRPr/>
            </a:pPr>
            <a:r>
              <a:rPr lang="nl-NL" altLang="nl-NL" dirty="0">
                <a:solidFill>
                  <a:srgbClr val="000000"/>
                </a:solidFill>
                <a:latin typeface="Arial" panose="020B0604020202020204" pitchFamily="34" charset="0"/>
                <a:ea typeface="Calibri" panose="020F0502020204030204" pitchFamily="34" charset="0"/>
                <a:cs typeface="Times New Roman" panose="02020603050405020304" pitchFamily="18" charset="0"/>
              </a:rPr>
              <a:t>Actie voor de toekomst: kijken naar de relatie tussen inflammatie en ziekte-gerelateerde malnutritie.</a:t>
            </a:r>
            <a:endParaRPr lang="nl-NL" altLang="nl-NL" sz="2000" dirty="0">
              <a:latin typeface="Arial" panose="020B0604020202020204" pitchFamily="34" charset="0"/>
            </a:endParaRPr>
          </a:p>
          <a:p>
            <a:endParaRPr lang="nl-NL" dirty="0"/>
          </a:p>
          <a:p>
            <a:r>
              <a:rPr lang="nl-NL" dirty="0" err="1"/>
              <a:t>Lean</a:t>
            </a:r>
            <a:r>
              <a:rPr lang="nl-NL" dirty="0"/>
              <a:t> body </a:t>
            </a:r>
            <a:r>
              <a:rPr lang="nl-NL" dirty="0" err="1"/>
              <a:t>mass</a:t>
            </a:r>
            <a:r>
              <a:rPr lang="nl-NL" dirty="0"/>
              <a:t>: </a:t>
            </a:r>
          </a:p>
          <a:p>
            <a:r>
              <a:rPr lang="nl-NL" b="1" dirty="0" err="1"/>
              <a:t>Lean</a:t>
            </a:r>
            <a:r>
              <a:rPr lang="nl-NL" b="1" dirty="0"/>
              <a:t> body </a:t>
            </a:r>
            <a:r>
              <a:rPr lang="nl-NL" b="1" dirty="0" err="1"/>
              <a:t>mass</a:t>
            </a:r>
            <a:r>
              <a:rPr lang="nl-NL" dirty="0"/>
              <a:t> (LBM) is a part of </a:t>
            </a:r>
            <a:r>
              <a:rPr lang="nl-NL" b="1" dirty="0"/>
              <a:t>body</a:t>
            </a:r>
            <a:r>
              <a:rPr lang="nl-NL" dirty="0"/>
              <a:t> </a:t>
            </a:r>
            <a:r>
              <a:rPr lang="nl-NL" dirty="0" err="1"/>
              <a:t>composition</a:t>
            </a:r>
            <a:r>
              <a:rPr lang="nl-NL" dirty="0"/>
              <a:t> </a:t>
            </a:r>
            <a:r>
              <a:rPr lang="nl-NL" dirty="0" err="1"/>
              <a:t>that</a:t>
            </a:r>
            <a:r>
              <a:rPr lang="nl-NL" dirty="0"/>
              <a:t> is </a:t>
            </a:r>
            <a:r>
              <a:rPr lang="nl-NL" dirty="0" err="1"/>
              <a:t>defined</a:t>
            </a:r>
            <a:r>
              <a:rPr lang="nl-NL" dirty="0"/>
              <a:t> as the </a:t>
            </a:r>
            <a:r>
              <a:rPr lang="nl-NL" dirty="0" err="1"/>
              <a:t>difference</a:t>
            </a:r>
            <a:r>
              <a:rPr lang="nl-NL" dirty="0"/>
              <a:t> </a:t>
            </a:r>
            <a:r>
              <a:rPr lang="nl-NL" dirty="0" err="1"/>
              <a:t>between</a:t>
            </a:r>
            <a:r>
              <a:rPr lang="nl-NL" dirty="0"/>
              <a:t> </a:t>
            </a:r>
            <a:r>
              <a:rPr lang="nl-NL" dirty="0" err="1"/>
              <a:t>total</a:t>
            </a:r>
            <a:r>
              <a:rPr lang="nl-NL" dirty="0"/>
              <a:t> </a:t>
            </a:r>
            <a:r>
              <a:rPr lang="nl-NL" b="1" dirty="0"/>
              <a:t>body </a:t>
            </a:r>
            <a:r>
              <a:rPr lang="nl-NL" b="1" dirty="0" err="1"/>
              <a:t>weight</a:t>
            </a:r>
            <a:r>
              <a:rPr lang="nl-NL" dirty="0"/>
              <a:t> and </a:t>
            </a:r>
            <a:r>
              <a:rPr lang="nl-NL" b="1" dirty="0"/>
              <a:t>body</a:t>
            </a:r>
            <a:r>
              <a:rPr lang="nl-NL" dirty="0"/>
              <a:t> fat </a:t>
            </a:r>
            <a:r>
              <a:rPr lang="nl-NL" b="1" dirty="0" err="1"/>
              <a:t>weight</a:t>
            </a:r>
            <a:r>
              <a:rPr lang="nl-NL" dirty="0"/>
              <a:t>. </a:t>
            </a:r>
            <a:r>
              <a:rPr lang="nl-NL" dirty="0" err="1"/>
              <a:t>This</a:t>
            </a:r>
            <a:r>
              <a:rPr lang="nl-NL" dirty="0"/>
              <a:t> means </a:t>
            </a:r>
            <a:r>
              <a:rPr lang="nl-NL" dirty="0" err="1"/>
              <a:t>that</a:t>
            </a:r>
            <a:r>
              <a:rPr lang="nl-NL" dirty="0"/>
              <a:t> </a:t>
            </a:r>
            <a:r>
              <a:rPr lang="nl-NL" dirty="0" err="1"/>
              <a:t>it</a:t>
            </a:r>
            <a:r>
              <a:rPr lang="nl-NL" dirty="0"/>
              <a:t> </a:t>
            </a:r>
            <a:r>
              <a:rPr lang="nl-NL" dirty="0" err="1"/>
              <a:t>counts</a:t>
            </a:r>
            <a:r>
              <a:rPr lang="nl-NL" dirty="0"/>
              <a:t> the </a:t>
            </a:r>
            <a:r>
              <a:rPr lang="nl-NL" b="1" dirty="0" err="1"/>
              <a:t>mass</a:t>
            </a:r>
            <a:r>
              <a:rPr lang="nl-NL" dirty="0"/>
              <a:t> of all </a:t>
            </a:r>
            <a:r>
              <a:rPr lang="nl-NL" dirty="0" err="1"/>
              <a:t>organs</a:t>
            </a:r>
            <a:r>
              <a:rPr lang="nl-NL" dirty="0"/>
              <a:t> </a:t>
            </a:r>
            <a:r>
              <a:rPr lang="nl-NL" dirty="0" err="1"/>
              <a:t>except</a:t>
            </a:r>
            <a:r>
              <a:rPr lang="nl-NL" dirty="0"/>
              <a:t> </a:t>
            </a:r>
            <a:r>
              <a:rPr lang="nl-NL" b="1" dirty="0"/>
              <a:t>body</a:t>
            </a:r>
            <a:r>
              <a:rPr lang="nl-NL" dirty="0"/>
              <a:t> fat, </a:t>
            </a:r>
            <a:r>
              <a:rPr lang="nl-NL" dirty="0" err="1"/>
              <a:t>including</a:t>
            </a:r>
            <a:r>
              <a:rPr lang="nl-NL" dirty="0"/>
              <a:t> </a:t>
            </a:r>
            <a:r>
              <a:rPr lang="nl-NL" dirty="0" err="1"/>
              <a:t>bones</a:t>
            </a:r>
            <a:r>
              <a:rPr lang="nl-NL" dirty="0"/>
              <a:t>, </a:t>
            </a:r>
            <a:r>
              <a:rPr lang="nl-NL" dirty="0" err="1"/>
              <a:t>muscles</a:t>
            </a:r>
            <a:r>
              <a:rPr lang="nl-NL" dirty="0"/>
              <a:t>, </a:t>
            </a:r>
            <a:r>
              <a:rPr lang="nl-NL" dirty="0" err="1"/>
              <a:t>blood</a:t>
            </a:r>
            <a:r>
              <a:rPr lang="nl-NL" dirty="0"/>
              <a:t>, skin, and </a:t>
            </a:r>
            <a:r>
              <a:rPr lang="nl-NL" dirty="0" err="1"/>
              <a:t>everything</a:t>
            </a:r>
            <a:r>
              <a:rPr lang="nl-NL" dirty="0"/>
              <a:t> </a:t>
            </a:r>
            <a:r>
              <a:rPr lang="nl-NL" dirty="0" err="1"/>
              <a:t>else</a:t>
            </a:r>
            <a:r>
              <a:rPr lang="nl-NL" dirty="0"/>
              <a:t>.</a:t>
            </a:r>
            <a:endParaRPr lang="nl-NL" b="1" dirty="0"/>
          </a:p>
          <a:p>
            <a:endParaRPr lang="nl-NL" b="1" dirty="0"/>
          </a:p>
          <a:p>
            <a:r>
              <a:rPr lang="nl-NL" b="1" dirty="0" err="1"/>
              <a:t>Lean</a:t>
            </a:r>
            <a:r>
              <a:rPr lang="nl-NL" b="1" dirty="0"/>
              <a:t> body </a:t>
            </a:r>
            <a:r>
              <a:rPr lang="nl-NL" b="1" dirty="0" err="1"/>
              <a:t>mass</a:t>
            </a:r>
            <a:r>
              <a:rPr lang="nl-NL" dirty="0"/>
              <a:t> (LBM), or </a:t>
            </a:r>
            <a:r>
              <a:rPr lang="nl-NL" i="1" dirty="0"/>
              <a:t>fat-free </a:t>
            </a:r>
            <a:r>
              <a:rPr lang="nl-NL" i="1" dirty="0" err="1"/>
              <a:t>mass</a:t>
            </a:r>
            <a:r>
              <a:rPr lang="nl-NL" dirty="0"/>
              <a:t>, is a component of </a:t>
            </a:r>
            <a:r>
              <a:rPr lang="nl-NL" dirty="0">
                <a:hlinkClick r:id="rId3" tooltip="Body composition"/>
              </a:rPr>
              <a:t>body composition</a:t>
            </a:r>
            <a:r>
              <a:rPr lang="nl-NL" dirty="0"/>
              <a:t>, </a:t>
            </a:r>
            <a:r>
              <a:rPr lang="nl-NL" dirty="0" err="1"/>
              <a:t>calculated</a:t>
            </a:r>
            <a:r>
              <a:rPr lang="nl-NL" dirty="0"/>
              <a:t> by </a:t>
            </a:r>
            <a:r>
              <a:rPr lang="nl-NL" dirty="0" err="1"/>
              <a:t>subtracting</a:t>
            </a:r>
            <a:r>
              <a:rPr lang="nl-NL" dirty="0"/>
              <a:t> </a:t>
            </a:r>
            <a:r>
              <a:rPr lang="nl-NL" dirty="0">
                <a:hlinkClick r:id="rId4" tooltip="Body fat"/>
              </a:rPr>
              <a:t>body fat</a:t>
            </a:r>
            <a:r>
              <a:rPr lang="nl-NL" dirty="0"/>
              <a:t> </a:t>
            </a:r>
            <a:r>
              <a:rPr lang="nl-NL" dirty="0" err="1"/>
              <a:t>weight</a:t>
            </a:r>
            <a:r>
              <a:rPr lang="nl-NL" dirty="0"/>
              <a:t> </a:t>
            </a:r>
            <a:r>
              <a:rPr lang="nl-NL" dirty="0" err="1"/>
              <a:t>from</a:t>
            </a:r>
            <a:r>
              <a:rPr lang="nl-NL" dirty="0"/>
              <a:t> </a:t>
            </a:r>
            <a:r>
              <a:rPr lang="nl-NL" dirty="0" err="1"/>
              <a:t>total</a:t>
            </a:r>
            <a:r>
              <a:rPr lang="nl-NL" dirty="0"/>
              <a:t> </a:t>
            </a:r>
            <a:r>
              <a:rPr lang="nl-NL" dirty="0">
                <a:hlinkClick r:id="rId5" tooltip="Body weight"/>
              </a:rPr>
              <a:t>body weight</a:t>
            </a:r>
            <a:r>
              <a:rPr lang="nl-NL" dirty="0"/>
              <a:t>: </a:t>
            </a:r>
            <a:r>
              <a:rPr lang="nl-NL" dirty="0" err="1"/>
              <a:t>total</a:t>
            </a:r>
            <a:r>
              <a:rPr lang="nl-NL" dirty="0"/>
              <a:t> body </a:t>
            </a:r>
            <a:r>
              <a:rPr lang="nl-NL" dirty="0" err="1"/>
              <a:t>weight</a:t>
            </a:r>
            <a:r>
              <a:rPr lang="nl-NL" dirty="0"/>
              <a:t> is </a:t>
            </a:r>
            <a:r>
              <a:rPr lang="nl-NL" dirty="0" err="1"/>
              <a:t>lean</a:t>
            </a:r>
            <a:r>
              <a:rPr lang="nl-NL" dirty="0"/>
              <a:t> plus fat. In </a:t>
            </a:r>
            <a:r>
              <a:rPr lang="nl-NL" dirty="0" err="1"/>
              <a:t>equations</a:t>
            </a:r>
            <a:r>
              <a:rPr lang="nl-NL" dirty="0"/>
              <a:t>: </a:t>
            </a:r>
          </a:p>
          <a:p>
            <a:r>
              <a:rPr lang="nl-NL" dirty="0"/>
              <a:t>LBM = BW − BF </a:t>
            </a:r>
            <a:r>
              <a:rPr lang="nl-NL" dirty="0" err="1"/>
              <a:t>Lean</a:t>
            </a:r>
            <a:r>
              <a:rPr lang="nl-NL" dirty="0"/>
              <a:t> body </a:t>
            </a:r>
            <a:r>
              <a:rPr lang="nl-NL" dirty="0" err="1"/>
              <a:t>mass</a:t>
            </a:r>
            <a:r>
              <a:rPr lang="nl-NL" dirty="0"/>
              <a:t> </a:t>
            </a:r>
            <a:r>
              <a:rPr lang="nl-NL" dirty="0" err="1"/>
              <a:t>equals</a:t>
            </a:r>
            <a:r>
              <a:rPr lang="nl-NL" dirty="0"/>
              <a:t> body </a:t>
            </a:r>
            <a:r>
              <a:rPr lang="nl-NL" dirty="0" err="1"/>
              <a:t>weight</a:t>
            </a:r>
            <a:r>
              <a:rPr lang="nl-NL" dirty="0"/>
              <a:t> minus body fat LBM + BF = BW </a:t>
            </a:r>
            <a:r>
              <a:rPr lang="nl-NL" dirty="0" err="1"/>
              <a:t>Lean</a:t>
            </a:r>
            <a:r>
              <a:rPr lang="nl-NL" dirty="0"/>
              <a:t> body </a:t>
            </a:r>
            <a:r>
              <a:rPr lang="nl-NL" dirty="0" err="1"/>
              <a:t>mass</a:t>
            </a:r>
            <a:r>
              <a:rPr lang="nl-NL" dirty="0"/>
              <a:t> plus body fat </a:t>
            </a:r>
            <a:r>
              <a:rPr lang="nl-NL" dirty="0" err="1"/>
              <a:t>equals</a:t>
            </a:r>
            <a:r>
              <a:rPr lang="nl-NL" dirty="0"/>
              <a:t> body </a:t>
            </a:r>
            <a:r>
              <a:rPr lang="nl-NL" dirty="0" err="1"/>
              <a:t>weight</a:t>
            </a:r>
            <a:r>
              <a:rPr lang="nl-NL" dirty="0"/>
              <a:t> The percentage of </a:t>
            </a:r>
            <a:r>
              <a:rPr lang="nl-NL" dirty="0" err="1"/>
              <a:t>total</a:t>
            </a:r>
            <a:r>
              <a:rPr lang="nl-NL" dirty="0"/>
              <a:t> body </a:t>
            </a:r>
            <a:r>
              <a:rPr lang="nl-NL" dirty="0" err="1"/>
              <a:t>mass</a:t>
            </a:r>
            <a:r>
              <a:rPr lang="nl-NL" dirty="0"/>
              <a:t> </a:t>
            </a:r>
            <a:r>
              <a:rPr lang="nl-NL" dirty="0" err="1"/>
              <a:t>that</a:t>
            </a:r>
            <a:r>
              <a:rPr lang="nl-NL" dirty="0"/>
              <a:t> is </a:t>
            </a:r>
            <a:r>
              <a:rPr lang="nl-NL" dirty="0" err="1"/>
              <a:t>lean</a:t>
            </a:r>
            <a:r>
              <a:rPr lang="nl-NL" dirty="0"/>
              <a:t> is </a:t>
            </a:r>
            <a:r>
              <a:rPr lang="nl-NL" dirty="0" err="1"/>
              <a:t>usually</a:t>
            </a:r>
            <a:r>
              <a:rPr lang="nl-NL" dirty="0"/>
              <a:t> </a:t>
            </a:r>
            <a:r>
              <a:rPr lang="nl-NL" dirty="0" err="1"/>
              <a:t>not</a:t>
            </a:r>
            <a:r>
              <a:rPr lang="nl-NL" dirty="0"/>
              <a:t> </a:t>
            </a:r>
            <a:r>
              <a:rPr lang="nl-NL" dirty="0" err="1"/>
              <a:t>quoted</a:t>
            </a:r>
            <a:r>
              <a:rPr lang="nl-NL" dirty="0"/>
              <a:t> – </a:t>
            </a:r>
            <a:r>
              <a:rPr lang="nl-NL" dirty="0" err="1"/>
              <a:t>it</a:t>
            </a:r>
            <a:r>
              <a:rPr lang="nl-NL" dirty="0"/>
              <a:t> </a:t>
            </a:r>
            <a:r>
              <a:rPr lang="nl-NL" dirty="0" err="1"/>
              <a:t>would</a:t>
            </a:r>
            <a:r>
              <a:rPr lang="nl-NL" dirty="0"/>
              <a:t> </a:t>
            </a:r>
            <a:r>
              <a:rPr lang="nl-NL" dirty="0" err="1"/>
              <a:t>typically</a:t>
            </a:r>
            <a:r>
              <a:rPr lang="nl-NL" dirty="0"/>
              <a:t> </a:t>
            </a:r>
            <a:r>
              <a:rPr lang="nl-NL" dirty="0" err="1"/>
              <a:t>be</a:t>
            </a:r>
            <a:r>
              <a:rPr lang="nl-NL" dirty="0"/>
              <a:t> 60–90%. </a:t>
            </a:r>
            <a:r>
              <a:rPr lang="nl-NL" dirty="0" err="1"/>
              <a:t>Instead</a:t>
            </a:r>
            <a:r>
              <a:rPr lang="nl-NL" dirty="0"/>
              <a:t>, the </a:t>
            </a:r>
            <a:r>
              <a:rPr lang="nl-NL" dirty="0">
                <a:hlinkClick r:id="rId6" tooltip="Body fat percentage"/>
              </a:rPr>
              <a:t>body fat percentage</a:t>
            </a:r>
            <a:r>
              <a:rPr lang="nl-NL" dirty="0"/>
              <a:t>, </a:t>
            </a:r>
            <a:r>
              <a:rPr lang="nl-NL" dirty="0" err="1"/>
              <a:t>which</a:t>
            </a:r>
            <a:r>
              <a:rPr lang="nl-NL" dirty="0"/>
              <a:t> is the complement, is </a:t>
            </a:r>
            <a:r>
              <a:rPr lang="nl-NL" dirty="0" err="1"/>
              <a:t>computed</a:t>
            </a:r>
            <a:r>
              <a:rPr lang="nl-NL" dirty="0"/>
              <a:t>, and is </a:t>
            </a:r>
            <a:r>
              <a:rPr lang="nl-NL" dirty="0" err="1"/>
              <a:t>typically</a:t>
            </a:r>
            <a:r>
              <a:rPr lang="nl-NL" dirty="0"/>
              <a:t> 10–40%. The </a:t>
            </a:r>
            <a:r>
              <a:rPr lang="nl-NL" dirty="0" err="1"/>
              <a:t>lean</a:t>
            </a:r>
            <a:r>
              <a:rPr lang="nl-NL" dirty="0"/>
              <a:t> body </a:t>
            </a:r>
            <a:r>
              <a:rPr lang="nl-NL" dirty="0" err="1"/>
              <a:t>mass</a:t>
            </a:r>
            <a:r>
              <a:rPr lang="nl-NL" dirty="0"/>
              <a:t> (LBM) has been </a:t>
            </a:r>
            <a:r>
              <a:rPr lang="nl-NL" dirty="0" err="1"/>
              <a:t>described</a:t>
            </a:r>
            <a:r>
              <a:rPr lang="nl-NL" dirty="0"/>
              <a:t> as </a:t>
            </a:r>
            <a:r>
              <a:rPr lang="nl-NL" dirty="0" err="1"/>
              <a:t>an</a:t>
            </a:r>
            <a:r>
              <a:rPr lang="nl-NL" dirty="0"/>
              <a:t> index superior </a:t>
            </a:r>
            <a:r>
              <a:rPr lang="nl-NL" dirty="0" err="1"/>
              <a:t>to</a:t>
            </a:r>
            <a:r>
              <a:rPr lang="nl-NL" dirty="0"/>
              <a:t> </a:t>
            </a:r>
            <a:r>
              <a:rPr lang="nl-NL" dirty="0" err="1"/>
              <a:t>total</a:t>
            </a:r>
            <a:r>
              <a:rPr lang="nl-NL" dirty="0"/>
              <a:t> body </a:t>
            </a:r>
            <a:r>
              <a:rPr lang="nl-NL" dirty="0" err="1"/>
              <a:t>weight</a:t>
            </a:r>
            <a:r>
              <a:rPr lang="nl-NL" dirty="0"/>
              <a:t> </a:t>
            </a:r>
            <a:r>
              <a:rPr lang="nl-NL" dirty="0" err="1"/>
              <a:t>for</a:t>
            </a:r>
            <a:r>
              <a:rPr lang="nl-NL" dirty="0"/>
              <a:t> </a:t>
            </a:r>
            <a:r>
              <a:rPr lang="nl-NL" dirty="0" err="1"/>
              <a:t>prescribing</a:t>
            </a:r>
            <a:r>
              <a:rPr lang="nl-NL" dirty="0"/>
              <a:t> proper levels of </a:t>
            </a:r>
            <a:r>
              <a:rPr lang="nl-NL" dirty="0" err="1"/>
              <a:t>medications</a:t>
            </a:r>
            <a:r>
              <a:rPr lang="nl-NL" dirty="0"/>
              <a:t> and </a:t>
            </a:r>
            <a:r>
              <a:rPr lang="nl-NL" dirty="0" err="1"/>
              <a:t>for</a:t>
            </a:r>
            <a:r>
              <a:rPr lang="nl-NL" dirty="0"/>
              <a:t> </a:t>
            </a:r>
            <a:r>
              <a:rPr lang="nl-NL" dirty="0" err="1"/>
              <a:t>assessing</a:t>
            </a:r>
            <a:r>
              <a:rPr lang="nl-NL" dirty="0"/>
              <a:t> </a:t>
            </a:r>
            <a:r>
              <a:rPr lang="nl-NL" dirty="0" err="1"/>
              <a:t>metabolic</a:t>
            </a:r>
            <a:r>
              <a:rPr lang="nl-NL" dirty="0"/>
              <a:t> disorders, as body fat is </a:t>
            </a:r>
            <a:r>
              <a:rPr lang="nl-NL" dirty="0" err="1"/>
              <a:t>less</a:t>
            </a:r>
            <a:r>
              <a:rPr lang="nl-NL" dirty="0"/>
              <a:t> relevant </a:t>
            </a:r>
            <a:r>
              <a:rPr lang="nl-NL" dirty="0" err="1"/>
              <a:t>for</a:t>
            </a:r>
            <a:r>
              <a:rPr lang="nl-NL" dirty="0"/>
              <a:t> </a:t>
            </a:r>
            <a:r>
              <a:rPr lang="nl-NL" dirty="0" err="1"/>
              <a:t>metabolism</a:t>
            </a:r>
            <a:r>
              <a:rPr lang="nl-NL" dirty="0"/>
              <a:t>. LBW is </a:t>
            </a:r>
            <a:r>
              <a:rPr lang="nl-NL" dirty="0" err="1"/>
              <a:t>used</a:t>
            </a:r>
            <a:r>
              <a:rPr lang="nl-NL" dirty="0"/>
              <a:t> by </a:t>
            </a:r>
            <a:r>
              <a:rPr lang="nl-NL" dirty="0" err="1"/>
              <a:t>anesthesiologists</a:t>
            </a:r>
            <a:r>
              <a:rPr lang="nl-NL" dirty="0"/>
              <a:t> </a:t>
            </a:r>
            <a:r>
              <a:rPr lang="nl-NL" dirty="0" err="1"/>
              <a:t>to</a:t>
            </a:r>
            <a:r>
              <a:rPr lang="nl-NL" dirty="0"/>
              <a:t> </a:t>
            </a:r>
            <a:r>
              <a:rPr lang="nl-NL" dirty="0" err="1"/>
              <a:t>dose</a:t>
            </a:r>
            <a:r>
              <a:rPr lang="nl-NL" dirty="0"/>
              <a:t> </a:t>
            </a:r>
            <a:r>
              <a:rPr lang="nl-NL" dirty="0" err="1"/>
              <a:t>certain</a:t>
            </a:r>
            <a:r>
              <a:rPr lang="nl-NL" dirty="0"/>
              <a:t> </a:t>
            </a:r>
            <a:r>
              <a:rPr lang="nl-NL" dirty="0" err="1"/>
              <a:t>medications</a:t>
            </a:r>
            <a:r>
              <a:rPr lang="nl-NL" dirty="0"/>
              <a:t>. For </a:t>
            </a:r>
            <a:r>
              <a:rPr lang="nl-NL" dirty="0" err="1"/>
              <a:t>example</a:t>
            </a:r>
            <a:r>
              <a:rPr lang="nl-NL" dirty="0"/>
              <a:t>, </a:t>
            </a:r>
            <a:r>
              <a:rPr lang="nl-NL" dirty="0" err="1"/>
              <a:t>due</a:t>
            </a:r>
            <a:r>
              <a:rPr lang="nl-NL" dirty="0"/>
              <a:t> </a:t>
            </a:r>
            <a:r>
              <a:rPr lang="nl-NL" dirty="0" err="1"/>
              <a:t>to</a:t>
            </a:r>
            <a:r>
              <a:rPr lang="nl-NL" dirty="0"/>
              <a:t> the concern of </a:t>
            </a:r>
            <a:r>
              <a:rPr lang="nl-NL" dirty="0" err="1"/>
              <a:t>postoperative</a:t>
            </a:r>
            <a:r>
              <a:rPr lang="nl-NL" dirty="0"/>
              <a:t> </a:t>
            </a:r>
            <a:r>
              <a:rPr lang="nl-NL" dirty="0" err="1"/>
              <a:t>opioid-induced</a:t>
            </a:r>
            <a:r>
              <a:rPr lang="nl-NL" dirty="0"/>
              <a:t> </a:t>
            </a:r>
            <a:r>
              <a:rPr lang="nl-NL" dirty="0" err="1"/>
              <a:t>ventilatory</a:t>
            </a:r>
            <a:r>
              <a:rPr lang="nl-NL" dirty="0"/>
              <a:t> </a:t>
            </a:r>
            <a:r>
              <a:rPr lang="nl-NL" dirty="0" err="1"/>
              <a:t>depression</a:t>
            </a:r>
            <a:r>
              <a:rPr lang="nl-NL" dirty="0"/>
              <a:t> in the </a:t>
            </a:r>
            <a:r>
              <a:rPr lang="nl-NL" dirty="0" err="1"/>
              <a:t>obese</a:t>
            </a:r>
            <a:r>
              <a:rPr lang="nl-NL" dirty="0"/>
              <a:t> </a:t>
            </a:r>
            <a:r>
              <a:rPr lang="nl-NL" dirty="0" err="1"/>
              <a:t>patient</a:t>
            </a:r>
            <a:r>
              <a:rPr lang="nl-NL" dirty="0"/>
              <a:t>, </a:t>
            </a:r>
            <a:r>
              <a:rPr lang="nl-NL" dirty="0" err="1"/>
              <a:t>opioids</a:t>
            </a:r>
            <a:r>
              <a:rPr lang="nl-NL" dirty="0"/>
              <a:t> are best </a:t>
            </a:r>
            <a:r>
              <a:rPr lang="nl-NL" dirty="0" err="1"/>
              <a:t>based</a:t>
            </a:r>
            <a:r>
              <a:rPr lang="nl-NL" dirty="0"/>
              <a:t> on </a:t>
            </a:r>
            <a:r>
              <a:rPr lang="nl-NL" dirty="0" err="1"/>
              <a:t>lean</a:t>
            </a:r>
            <a:r>
              <a:rPr lang="nl-NL" dirty="0"/>
              <a:t> body </a:t>
            </a:r>
            <a:r>
              <a:rPr lang="nl-NL" dirty="0" err="1"/>
              <a:t>weight</a:t>
            </a:r>
            <a:r>
              <a:rPr lang="nl-NL" dirty="0"/>
              <a:t>. The </a:t>
            </a:r>
            <a:r>
              <a:rPr lang="nl-NL" dirty="0" err="1"/>
              <a:t>induction</a:t>
            </a:r>
            <a:r>
              <a:rPr lang="nl-NL" dirty="0"/>
              <a:t> </a:t>
            </a:r>
            <a:r>
              <a:rPr lang="nl-NL" dirty="0" err="1"/>
              <a:t>dose</a:t>
            </a:r>
            <a:r>
              <a:rPr lang="nl-NL" dirty="0"/>
              <a:t> of </a:t>
            </a:r>
            <a:r>
              <a:rPr lang="nl-NL" dirty="0" err="1"/>
              <a:t>propofol</a:t>
            </a:r>
            <a:r>
              <a:rPr lang="nl-NL" dirty="0"/>
              <a:t> </a:t>
            </a:r>
            <a:r>
              <a:rPr lang="nl-NL" dirty="0" err="1"/>
              <a:t>should</a:t>
            </a:r>
            <a:r>
              <a:rPr lang="nl-NL" dirty="0"/>
              <a:t> </a:t>
            </a:r>
            <a:r>
              <a:rPr lang="nl-NL" dirty="0" err="1"/>
              <a:t>also</a:t>
            </a:r>
            <a:r>
              <a:rPr lang="nl-NL" dirty="0"/>
              <a:t> </a:t>
            </a:r>
            <a:r>
              <a:rPr lang="nl-NL" dirty="0" err="1"/>
              <a:t>be</a:t>
            </a:r>
            <a:r>
              <a:rPr lang="nl-NL" dirty="0"/>
              <a:t> </a:t>
            </a:r>
            <a:r>
              <a:rPr lang="nl-NL" dirty="0" err="1"/>
              <a:t>based</a:t>
            </a:r>
            <a:r>
              <a:rPr lang="nl-NL" dirty="0"/>
              <a:t> on LBW </a:t>
            </a:r>
            <a:r>
              <a:rPr lang="nl-NL" baseline="30000" dirty="0">
                <a:hlinkClick r:id="rId7"/>
              </a:rPr>
              <a:t>[1]</a:t>
            </a:r>
            <a:r>
              <a:rPr lang="nl-NL" dirty="0"/>
              <a:t> </a:t>
            </a:r>
          </a:p>
          <a:p>
            <a:endParaRPr lang="nl-NL" dirty="0"/>
          </a:p>
          <a:p>
            <a:endParaRPr lang="nl-NL" dirty="0"/>
          </a:p>
        </p:txBody>
      </p:sp>
    </p:spTree>
    <p:extLst>
      <p:ext uri="{BB962C8B-B14F-4D97-AF65-F5344CB8AC3E}">
        <p14:creationId xmlns:p14="http://schemas.microsoft.com/office/powerpoint/2010/main" val="28231261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p.57</a:t>
            </a:r>
            <a:endParaRPr lang="nl-NL" dirty="0"/>
          </a:p>
          <a:p>
            <a:r>
              <a:rPr lang="en-US" dirty="0"/>
              <a:t>Sample format for the nutrition diagnosis PES (problem, etiology, signs/symptoms) statement for pediatric malnutrition. Adapted with permission from </a:t>
            </a:r>
            <a:r>
              <a:rPr lang="en-US" dirty="0" err="1"/>
              <a:t>MTool</a:t>
            </a:r>
            <a:r>
              <a:rPr lang="en-US" dirty="0"/>
              <a:t>. On the basis of clinical findings, nutrition providers choose the appropriate responses suggested in the parentheses, making sure to include specific phrases and data points where appropriate. </a:t>
            </a:r>
          </a:p>
          <a:p>
            <a:endParaRPr lang="nl-NL" dirty="0"/>
          </a:p>
        </p:txBody>
      </p:sp>
    </p:spTree>
    <p:extLst>
      <p:ext uri="{BB962C8B-B14F-4D97-AF65-F5344CB8AC3E}">
        <p14:creationId xmlns:p14="http://schemas.microsoft.com/office/powerpoint/2010/main" val="26151041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6899951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3386624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15680">
              <a:defRPr/>
            </a:pPr>
            <a:r>
              <a:rPr lang="nl-NL"/>
              <a:t>Baanbrekende studie</a:t>
            </a:r>
            <a:r>
              <a:rPr lang="nl-NL" baseline="0"/>
              <a:t> </a:t>
            </a:r>
            <a:r>
              <a:rPr lang="nl-NL"/>
              <a:t>ondervoeding: </a:t>
            </a:r>
          </a:p>
          <a:p>
            <a:pPr defTabSz="915680">
              <a:defRPr/>
            </a:pPr>
            <a:r>
              <a:rPr lang="nl-NL"/>
              <a:t>elk jaar herstellen miljoenen ernstig ondervoede kinderen niet volledig. Hun ontwikkeling is vertraagd en ze blijven vatbaar voor ziekten. Dat komt doordat hun </a:t>
            </a:r>
            <a:r>
              <a:rPr lang="nl-NL" err="1"/>
              <a:t>darmmicrobioom</a:t>
            </a:r>
            <a:r>
              <a:rPr lang="nl-NL"/>
              <a:t> de kenmerken behoudt van dat van zuigelingen. Onderzoekers identificeerden vijftien bacteriesoorten die kenmerkend zijn voor een volwassen </a:t>
            </a:r>
            <a:r>
              <a:rPr lang="nl-NL" err="1"/>
              <a:t>microbioom</a:t>
            </a:r>
            <a:r>
              <a:rPr lang="nl-NL"/>
              <a:t>  en bepaalden </a:t>
            </a:r>
            <a:r>
              <a:rPr lang="nl-NL" err="1"/>
              <a:t>biomarkers</a:t>
            </a:r>
            <a:r>
              <a:rPr lang="nl-NL"/>
              <a:t>, waaronder eiwitten, die een herstel signaleren van de effecten van ondervoeding. Vervolgens konden ze met deze kennis voedselcombinaties testen bij proefdieren en ten slotte in een kleine groep ondervoede kinderen. Het bleek dat met name voedselsupplementen met kikkererwten, bananen, soja en pinda’s het </a:t>
            </a:r>
            <a:r>
              <a:rPr lang="nl-NL" err="1"/>
              <a:t>microbioom</a:t>
            </a:r>
            <a:r>
              <a:rPr lang="nl-NL"/>
              <a:t> tot rijping brengen. Het resultaat: een veelbelovende, betrekkelijk eenvoudige oplossing voor een ernstig probleem. Grotere trials zijn gaande. </a:t>
            </a:r>
          </a:p>
          <a:p>
            <a:endParaRPr lang="nl-NL"/>
          </a:p>
        </p:txBody>
      </p:sp>
    </p:spTree>
    <p:extLst>
      <p:ext uri="{BB962C8B-B14F-4D97-AF65-F5344CB8AC3E}">
        <p14:creationId xmlns:p14="http://schemas.microsoft.com/office/powerpoint/2010/main" val="3048270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De onfortuinlijke term </a:t>
            </a:r>
            <a:r>
              <a:rPr lang="nl-NL" i="1" dirty="0"/>
              <a:t>failure </a:t>
            </a:r>
            <a:r>
              <a:rPr lang="nl-NL" i="1" dirty="0" err="1"/>
              <a:t>to</a:t>
            </a:r>
            <a:r>
              <a:rPr lang="nl-NL" i="1" dirty="0"/>
              <a:t> </a:t>
            </a:r>
            <a:r>
              <a:rPr lang="nl-NL" i="1" dirty="0" err="1"/>
              <a:t>thrive</a:t>
            </a:r>
            <a:r>
              <a:rPr lang="nl-NL" dirty="0"/>
              <a:t> heeft generaties van artsen en hun patiënten belast met een niet-verhelderende frase die een heterogene groep zuigelingen en jonge kinderen combineert die niets meer met elkaar gemeen hebben dan een groeipatroon welke onverenigbaar is met een vooraf bepaalde norm voor leeftijd.</a:t>
            </a:r>
          </a:p>
          <a:p>
            <a:endParaRPr lang="nl-NL" dirty="0"/>
          </a:p>
          <a:p>
            <a:r>
              <a:rPr lang="nl-NL" dirty="0"/>
              <a:t> Afwijkingen, variërend van congestief hartfalen tot psychosociale deprivatie, kunnen uiteindelijk leiden tot dezelfde term, ook wel </a:t>
            </a:r>
            <a:r>
              <a:rPr lang="nl-NL" i="1" dirty="0"/>
              <a:t>failure </a:t>
            </a:r>
            <a:r>
              <a:rPr lang="nl-NL" i="1" dirty="0" err="1"/>
              <a:t>to</a:t>
            </a:r>
            <a:r>
              <a:rPr lang="nl-NL" i="1" dirty="0"/>
              <a:t> </a:t>
            </a:r>
            <a:r>
              <a:rPr lang="nl-NL" i="1" dirty="0" err="1"/>
              <a:t>thrive</a:t>
            </a:r>
            <a:r>
              <a:rPr lang="nl-NL" dirty="0"/>
              <a:t> genoemd. </a:t>
            </a:r>
          </a:p>
          <a:p>
            <a:endParaRPr lang="nl-NL" dirty="0"/>
          </a:p>
          <a:p>
            <a:r>
              <a:rPr lang="nl-NL" dirty="0"/>
              <a:t> Het vinden van een kind in zo’n situatie vertelt ons echter weinig over de richting van waaruit hij of zij is afgedwaald om, uiteindelijk, onder onze aandacht te komen. </a:t>
            </a:r>
          </a:p>
          <a:p>
            <a:r>
              <a:rPr lang="nl-NL" dirty="0"/>
              <a:t> </a:t>
            </a:r>
          </a:p>
          <a:p>
            <a:r>
              <a:rPr lang="nl-NL" dirty="0"/>
              <a:t> Bovendien is de term term </a:t>
            </a:r>
            <a:r>
              <a:rPr lang="nl-NL" i="1" dirty="0"/>
              <a:t>failure </a:t>
            </a:r>
            <a:r>
              <a:rPr lang="nl-NL" i="1" dirty="0" err="1"/>
              <a:t>to</a:t>
            </a:r>
            <a:r>
              <a:rPr lang="nl-NL" i="1" dirty="0"/>
              <a:t> </a:t>
            </a:r>
            <a:r>
              <a:rPr lang="nl-NL" i="1" dirty="0" err="1"/>
              <a:t>thrive</a:t>
            </a:r>
            <a:r>
              <a:rPr lang="nl-NL" dirty="0"/>
              <a:t> even weinig zeggend als zonder inhoud; daarom wordt nu de voorkeur gegeven aan woorden als ondervoeding bij kinderen (</a:t>
            </a:r>
            <a:r>
              <a:rPr lang="nl-NL" i="1" dirty="0" err="1"/>
              <a:t>pediatric</a:t>
            </a:r>
            <a:r>
              <a:rPr lang="nl-NL" i="1" dirty="0"/>
              <a:t> </a:t>
            </a:r>
            <a:r>
              <a:rPr lang="nl-NL" i="1" dirty="0" err="1"/>
              <a:t>undernutrition</a:t>
            </a:r>
            <a:r>
              <a:rPr lang="nl-NL" i="1" dirty="0"/>
              <a:t> )</a:t>
            </a:r>
            <a:r>
              <a:rPr lang="nl-NL" baseline="30000" dirty="0"/>
              <a:t> 1</a:t>
            </a:r>
            <a:r>
              <a:rPr lang="nl-NL" i="1" dirty="0"/>
              <a:t> … of </a:t>
            </a:r>
            <a:r>
              <a:rPr lang="nl-NL" dirty="0" err="1"/>
              <a:t>gewichts-vermindering</a:t>
            </a:r>
            <a:r>
              <a:rPr lang="nl-NL" dirty="0"/>
              <a:t> (</a:t>
            </a:r>
            <a:r>
              <a:rPr lang="nl-NL" i="1" dirty="0" err="1"/>
              <a:t>weight</a:t>
            </a:r>
            <a:r>
              <a:rPr lang="nl-NL" i="1" dirty="0"/>
              <a:t> </a:t>
            </a:r>
            <a:r>
              <a:rPr lang="nl-NL" i="1" dirty="0" err="1"/>
              <a:t>faltering</a:t>
            </a:r>
            <a:r>
              <a:rPr lang="nl-NL" i="1" dirty="0"/>
              <a:t>)</a:t>
            </a:r>
            <a:r>
              <a:rPr lang="nl-NL" baseline="30000" dirty="0"/>
              <a:t> 2 </a:t>
            </a:r>
            <a:r>
              <a:rPr lang="nl-NL" i="1" dirty="0"/>
              <a:t>….</a:t>
            </a:r>
          </a:p>
          <a:p>
            <a:endParaRPr lang="nl-NL" i="1" dirty="0"/>
          </a:p>
          <a:p>
            <a:r>
              <a:rPr lang="nl-NL" dirty="0">
                <a:solidFill>
                  <a:srgbClr val="002060"/>
                </a:solidFill>
              </a:rPr>
              <a:t>1 Olsen EM. Failure </a:t>
            </a:r>
            <a:r>
              <a:rPr lang="nl-NL" dirty="0" err="1">
                <a:solidFill>
                  <a:srgbClr val="002060"/>
                </a:solidFill>
              </a:rPr>
              <a:t>to</a:t>
            </a:r>
            <a:r>
              <a:rPr lang="nl-NL" dirty="0">
                <a:solidFill>
                  <a:srgbClr val="002060"/>
                </a:solidFill>
              </a:rPr>
              <a:t> </a:t>
            </a:r>
            <a:r>
              <a:rPr lang="nl-NL" dirty="0" err="1">
                <a:solidFill>
                  <a:srgbClr val="002060"/>
                </a:solidFill>
              </a:rPr>
              <a:t>thrive</a:t>
            </a:r>
            <a:r>
              <a:rPr lang="nl-NL" dirty="0">
                <a:solidFill>
                  <a:srgbClr val="002060"/>
                </a:solidFill>
              </a:rPr>
              <a:t>: </a:t>
            </a:r>
            <a:r>
              <a:rPr lang="nl-NL" dirty="0" err="1">
                <a:solidFill>
                  <a:srgbClr val="002060"/>
                </a:solidFill>
              </a:rPr>
              <a:t>still</a:t>
            </a:r>
            <a:r>
              <a:rPr lang="nl-NL" dirty="0">
                <a:solidFill>
                  <a:srgbClr val="002060"/>
                </a:solidFill>
              </a:rPr>
              <a:t> a </a:t>
            </a:r>
            <a:r>
              <a:rPr lang="nl-NL" dirty="0" err="1">
                <a:solidFill>
                  <a:srgbClr val="002060"/>
                </a:solidFill>
              </a:rPr>
              <a:t>problem</a:t>
            </a:r>
            <a:r>
              <a:rPr lang="nl-NL" dirty="0">
                <a:solidFill>
                  <a:srgbClr val="002060"/>
                </a:solidFill>
              </a:rPr>
              <a:t> of </a:t>
            </a:r>
            <a:r>
              <a:rPr lang="nl-NL" dirty="0" err="1">
                <a:solidFill>
                  <a:srgbClr val="002060"/>
                </a:solidFill>
              </a:rPr>
              <a:t>defini</a:t>
            </a:r>
            <a:r>
              <a:rPr lang="nl-NL" dirty="0">
                <a:solidFill>
                  <a:srgbClr val="002060"/>
                </a:solidFill>
              </a:rPr>
              <a:t>- </a:t>
            </a:r>
            <a:r>
              <a:rPr lang="nl-NL" dirty="0" err="1">
                <a:solidFill>
                  <a:srgbClr val="002060"/>
                </a:solidFill>
              </a:rPr>
              <a:t>tion</a:t>
            </a:r>
            <a:r>
              <a:rPr lang="nl-NL" dirty="0">
                <a:solidFill>
                  <a:srgbClr val="002060"/>
                </a:solidFill>
              </a:rPr>
              <a:t>. </a:t>
            </a:r>
            <a:r>
              <a:rPr lang="nl-NL" i="1" dirty="0" err="1">
                <a:solidFill>
                  <a:srgbClr val="002060"/>
                </a:solidFill>
              </a:rPr>
              <a:t>Clin</a:t>
            </a:r>
            <a:r>
              <a:rPr lang="nl-NL" i="1" dirty="0">
                <a:solidFill>
                  <a:srgbClr val="002060"/>
                </a:solidFill>
              </a:rPr>
              <a:t> </a:t>
            </a:r>
            <a:r>
              <a:rPr lang="nl-NL" i="1" dirty="0" err="1">
                <a:solidFill>
                  <a:srgbClr val="002060"/>
                </a:solidFill>
              </a:rPr>
              <a:t>Pediatr</a:t>
            </a:r>
            <a:r>
              <a:rPr lang="nl-NL" i="1" dirty="0">
                <a:solidFill>
                  <a:srgbClr val="002060"/>
                </a:solidFill>
              </a:rPr>
              <a:t>. </a:t>
            </a:r>
            <a:r>
              <a:rPr lang="nl-NL" dirty="0">
                <a:solidFill>
                  <a:srgbClr val="002060"/>
                </a:solidFill>
              </a:rPr>
              <a:t>2006;45:1-6</a:t>
            </a:r>
          </a:p>
          <a:p>
            <a:r>
              <a:rPr lang="nl-NL" dirty="0">
                <a:solidFill>
                  <a:srgbClr val="002060"/>
                </a:solidFill>
              </a:rPr>
              <a:t>2 Wright CM. </a:t>
            </a:r>
            <a:r>
              <a:rPr lang="nl-NL" dirty="0" err="1">
                <a:solidFill>
                  <a:srgbClr val="002060"/>
                </a:solidFill>
              </a:rPr>
              <a:t>Identification</a:t>
            </a:r>
            <a:r>
              <a:rPr lang="nl-NL" dirty="0">
                <a:solidFill>
                  <a:srgbClr val="002060"/>
                </a:solidFill>
              </a:rPr>
              <a:t> and management of failure </a:t>
            </a:r>
            <a:r>
              <a:rPr lang="nl-NL" dirty="0" err="1">
                <a:solidFill>
                  <a:srgbClr val="002060"/>
                </a:solidFill>
              </a:rPr>
              <a:t>to</a:t>
            </a:r>
            <a:r>
              <a:rPr lang="nl-NL" dirty="0">
                <a:solidFill>
                  <a:srgbClr val="002060"/>
                </a:solidFill>
              </a:rPr>
              <a:t> </a:t>
            </a:r>
            <a:r>
              <a:rPr lang="nl-NL" dirty="0" err="1">
                <a:solidFill>
                  <a:srgbClr val="002060"/>
                </a:solidFill>
              </a:rPr>
              <a:t>thrive</a:t>
            </a:r>
            <a:r>
              <a:rPr lang="nl-NL" dirty="0">
                <a:solidFill>
                  <a:srgbClr val="002060"/>
                </a:solidFill>
              </a:rPr>
              <a:t>: a community </a:t>
            </a:r>
            <a:r>
              <a:rPr lang="nl-NL" dirty="0" err="1">
                <a:solidFill>
                  <a:srgbClr val="002060"/>
                </a:solidFill>
              </a:rPr>
              <a:t>perspective</a:t>
            </a:r>
            <a:r>
              <a:rPr lang="nl-NL" dirty="0">
                <a:solidFill>
                  <a:srgbClr val="002060"/>
                </a:solidFill>
              </a:rPr>
              <a:t>. </a:t>
            </a:r>
            <a:r>
              <a:rPr lang="nl-NL" i="1" dirty="0" err="1">
                <a:solidFill>
                  <a:srgbClr val="002060"/>
                </a:solidFill>
              </a:rPr>
              <a:t>Arch</a:t>
            </a:r>
            <a:r>
              <a:rPr lang="nl-NL" i="1" dirty="0">
                <a:solidFill>
                  <a:srgbClr val="002060"/>
                </a:solidFill>
              </a:rPr>
              <a:t> Dis Child. </a:t>
            </a:r>
            <a:r>
              <a:rPr lang="nl-NL" dirty="0">
                <a:solidFill>
                  <a:srgbClr val="002060"/>
                </a:solidFill>
              </a:rPr>
              <a:t>2000;82(1):5-9 </a:t>
            </a:r>
          </a:p>
          <a:p>
            <a:endParaRPr lang="nl-NL" dirty="0"/>
          </a:p>
          <a:p>
            <a:pPr defTabSz="915680">
              <a:defRPr/>
            </a:pPr>
            <a:r>
              <a:rPr lang="nl-NL" dirty="0">
                <a:solidFill>
                  <a:srgbClr val="002060"/>
                </a:solidFill>
              </a:rPr>
              <a:t>Citaat uit: J </a:t>
            </a:r>
            <a:r>
              <a:rPr lang="nl-NL" dirty="0" err="1">
                <a:solidFill>
                  <a:srgbClr val="002060"/>
                </a:solidFill>
              </a:rPr>
              <a:t>Fam</a:t>
            </a:r>
            <a:r>
              <a:rPr lang="nl-NL" dirty="0">
                <a:solidFill>
                  <a:srgbClr val="002060"/>
                </a:solidFill>
              </a:rPr>
              <a:t> </a:t>
            </a:r>
            <a:r>
              <a:rPr lang="nl-NL" dirty="0" err="1">
                <a:solidFill>
                  <a:srgbClr val="002060"/>
                </a:solidFill>
              </a:rPr>
              <a:t>Pract</a:t>
            </a:r>
            <a:r>
              <a:rPr lang="nl-NL" dirty="0">
                <a:solidFill>
                  <a:srgbClr val="002060"/>
                </a:solidFill>
              </a:rPr>
              <a:t> 2008;57:264</a:t>
            </a:r>
          </a:p>
          <a:p>
            <a:endParaRPr lang="nl-NL" dirty="0"/>
          </a:p>
          <a:p>
            <a:endParaRPr lang="nl-NL" dirty="0"/>
          </a:p>
        </p:txBody>
      </p:sp>
    </p:spTree>
    <p:extLst>
      <p:ext uri="{BB962C8B-B14F-4D97-AF65-F5344CB8AC3E}">
        <p14:creationId xmlns:p14="http://schemas.microsoft.com/office/powerpoint/2010/main" val="32351126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1390036" y="995038"/>
            <a:ext cx="4024153" cy="340886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5891" tIns="42945" rIns="85891" bIns="42945" anchor="ctr"/>
          <a:lstStyle/>
          <a:p>
            <a:endParaRPr lang="nl-NL" altLang="nl-NL"/>
          </a:p>
        </p:txBody>
      </p:sp>
      <p:sp>
        <p:nvSpPr>
          <p:cNvPr id="13315" name="Text Box 2"/>
          <p:cNvSpPr txBox="1">
            <a:spLocks noGrp="1" noChangeArrowheads="1"/>
          </p:cNvSpPr>
          <p:nvPr>
            <p:ph type="body"/>
          </p:nvPr>
        </p:nvSpPr>
        <p:spPr>
          <a:xfrm>
            <a:off x="1038357" y="4733493"/>
            <a:ext cx="4734460" cy="3782399"/>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80523" indent="-80523">
              <a:lnSpc>
                <a:spcPct val="93000"/>
              </a:lnSpc>
              <a:spcBef>
                <a:spcPct val="0"/>
              </a:spcBef>
              <a:buSzPct val="45000"/>
              <a:tabLst>
                <a:tab pos="679969" algn="l"/>
                <a:tab pos="1359937" algn="l"/>
                <a:tab pos="2039907" algn="l"/>
                <a:tab pos="2719876" algn="l"/>
                <a:tab pos="3399844" algn="l"/>
                <a:tab pos="4079813" algn="l"/>
                <a:tab pos="4759781" algn="l"/>
              </a:tabLst>
            </a:pPr>
            <a:r>
              <a:rPr lang="en-GB" altLang="nl-NL" dirty="0">
                <a:latin typeface="Arial" charset="0"/>
                <a:ea typeface="msgothic" charset="0"/>
                <a:cs typeface="msgothic" charset="0"/>
              </a:rPr>
              <a:t>Overview of therapeutic food discovery and testing. The approach used for integrating preclinical gnotobiotic animal models with human studies to understand the contributions of perturbed gut microbiota development to childhood malnutrition and to identify MDCFs.</a:t>
            </a:r>
          </a:p>
          <a:p>
            <a:pPr marL="80523" indent="-80523">
              <a:lnSpc>
                <a:spcPct val="93000"/>
              </a:lnSpc>
              <a:spcBef>
                <a:spcPct val="0"/>
              </a:spcBef>
              <a:buSzPct val="45000"/>
              <a:tabLst>
                <a:tab pos="679969" algn="l"/>
                <a:tab pos="1359937" algn="l"/>
                <a:tab pos="2039907" algn="l"/>
                <a:tab pos="2719876" algn="l"/>
                <a:tab pos="3399844" algn="l"/>
                <a:tab pos="4079813" algn="l"/>
                <a:tab pos="4759781" algn="l"/>
              </a:tabLst>
            </a:pPr>
            <a:r>
              <a:rPr lang="en-GB" altLang="nl-NL" dirty="0" err="1">
                <a:latin typeface="Arial" charset="0"/>
                <a:ea typeface="msgothic" charset="0"/>
                <a:cs typeface="msgothic" charset="0"/>
              </a:rPr>
              <a:t>Overzicht</a:t>
            </a:r>
            <a:r>
              <a:rPr lang="en-GB" altLang="nl-NL" dirty="0">
                <a:latin typeface="Arial" charset="0"/>
                <a:ea typeface="msgothic" charset="0"/>
                <a:cs typeface="msgothic" charset="0"/>
              </a:rPr>
              <a:t> van </a:t>
            </a:r>
            <a:r>
              <a:rPr lang="en-GB" altLang="nl-NL" dirty="0" err="1">
                <a:latin typeface="Arial" charset="0"/>
                <a:ea typeface="msgothic" charset="0"/>
                <a:cs typeface="msgothic" charset="0"/>
              </a:rPr>
              <a:t>therapeutische</a:t>
            </a:r>
            <a:r>
              <a:rPr lang="en-GB" altLang="nl-NL" dirty="0">
                <a:latin typeface="Arial" charset="0"/>
                <a:ea typeface="msgothic" charset="0"/>
                <a:cs typeface="msgothic" charset="0"/>
              </a:rPr>
              <a:t> </a:t>
            </a:r>
            <a:r>
              <a:rPr lang="en-GB" altLang="nl-NL" dirty="0" err="1">
                <a:latin typeface="Arial" charset="0"/>
                <a:ea typeface="msgothic" charset="0"/>
                <a:cs typeface="msgothic" charset="0"/>
              </a:rPr>
              <a:t>voedingsontdekkingen</a:t>
            </a:r>
            <a:r>
              <a:rPr lang="en-GB" altLang="nl-NL" dirty="0">
                <a:latin typeface="Arial" charset="0"/>
                <a:ea typeface="msgothic" charset="0"/>
                <a:cs typeface="msgothic" charset="0"/>
              </a:rPr>
              <a:t> </a:t>
            </a:r>
            <a:r>
              <a:rPr lang="en-GB" altLang="nl-NL" dirty="0" err="1">
                <a:latin typeface="Arial" charset="0"/>
                <a:ea typeface="msgothic" charset="0"/>
                <a:cs typeface="msgothic" charset="0"/>
              </a:rPr>
              <a:t>en</a:t>
            </a:r>
            <a:r>
              <a:rPr lang="en-GB" altLang="nl-NL" dirty="0">
                <a:latin typeface="Arial" charset="0"/>
                <a:ea typeface="msgothic" charset="0"/>
                <a:cs typeface="msgothic" charset="0"/>
              </a:rPr>
              <a:t> het </a:t>
            </a:r>
            <a:r>
              <a:rPr lang="en-GB" altLang="nl-NL" dirty="0" err="1">
                <a:latin typeface="Arial" charset="0"/>
                <a:ea typeface="msgothic" charset="0"/>
                <a:cs typeface="msgothic" charset="0"/>
              </a:rPr>
              <a:t>testen</a:t>
            </a:r>
            <a:r>
              <a:rPr lang="en-GB" altLang="nl-NL" dirty="0">
                <a:latin typeface="Arial" charset="0"/>
                <a:ea typeface="msgothic" charset="0"/>
                <a:cs typeface="msgothic" charset="0"/>
              </a:rPr>
              <a:t> </a:t>
            </a:r>
            <a:r>
              <a:rPr lang="en-GB" altLang="nl-NL" dirty="0" err="1">
                <a:latin typeface="Arial" charset="0"/>
                <a:ea typeface="msgothic" charset="0"/>
                <a:cs typeface="msgothic" charset="0"/>
              </a:rPr>
              <a:t>daarvan</a:t>
            </a:r>
            <a:r>
              <a:rPr lang="en-GB" altLang="nl-NL" dirty="0">
                <a:latin typeface="Arial" charset="0"/>
                <a:ea typeface="msgothic" charset="0"/>
                <a:cs typeface="msgothic" charset="0"/>
              </a:rPr>
              <a:t>.  De </a:t>
            </a:r>
            <a:r>
              <a:rPr lang="en-GB" altLang="nl-NL" dirty="0" err="1">
                <a:latin typeface="Arial" charset="0"/>
                <a:ea typeface="msgothic" charset="0"/>
                <a:cs typeface="msgothic" charset="0"/>
              </a:rPr>
              <a:t>benadering</a:t>
            </a:r>
            <a:r>
              <a:rPr lang="en-GB" altLang="nl-NL" dirty="0">
                <a:latin typeface="Arial" charset="0"/>
                <a:ea typeface="msgothic" charset="0"/>
                <a:cs typeface="msgothic" charset="0"/>
              </a:rPr>
              <a:t> </a:t>
            </a:r>
            <a:r>
              <a:rPr lang="en-GB" altLang="nl-NL" dirty="0" err="1">
                <a:latin typeface="Arial" charset="0"/>
                <a:ea typeface="msgothic" charset="0"/>
                <a:cs typeface="msgothic" charset="0"/>
              </a:rPr>
              <a:t>gebruikt</a:t>
            </a:r>
            <a:r>
              <a:rPr lang="en-GB" altLang="nl-NL" dirty="0">
                <a:latin typeface="Arial" charset="0"/>
                <a:ea typeface="msgothic" charset="0"/>
                <a:cs typeface="msgothic" charset="0"/>
              </a:rPr>
              <a:t> voor het </a:t>
            </a:r>
            <a:r>
              <a:rPr lang="en-GB" altLang="nl-NL" dirty="0" err="1">
                <a:latin typeface="Arial" charset="0"/>
                <a:ea typeface="msgothic" charset="0"/>
                <a:cs typeface="msgothic" charset="0"/>
              </a:rPr>
              <a:t>integreren</a:t>
            </a:r>
            <a:r>
              <a:rPr lang="en-GB" altLang="nl-NL" dirty="0">
                <a:latin typeface="Arial" charset="0"/>
                <a:ea typeface="msgothic" charset="0"/>
                <a:cs typeface="msgothic" charset="0"/>
              </a:rPr>
              <a:t> van </a:t>
            </a:r>
            <a:r>
              <a:rPr lang="en-GB" altLang="nl-NL" dirty="0" err="1">
                <a:latin typeface="Arial" charset="0"/>
                <a:ea typeface="msgothic" charset="0"/>
                <a:cs typeface="msgothic" charset="0"/>
              </a:rPr>
              <a:t>gnotobiotische</a:t>
            </a:r>
            <a:r>
              <a:rPr lang="en-GB" altLang="nl-NL" dirty="0">
                <a:latin typeface="Arial" charset="0"/>
                <a:ea typeface="msgothic" charset="0"/>
                <a:cs typeface="msgothic" charset="0"/>
              </a:rPr>
              <a:t> </a:t>
            </a:r>
            <a:r>
              <a:rPr lang="en-GB" altLang="nl-NL" dirty="0" err="1">
                <a:latin typeface="Arial" charset="0"/>
                <a:ea typeface="msgothic" charset="0"/>
                <a:cs typeface="msgothic" charset="0"/>
              </a:rPr>
              <a:t>diermodellen</a:t>
            </a:r>
            <a:r>
              <a:rPr lang="en-GB" altLang="nl-NL" dirty="0">
                <a:latin typeface="Arial" charset="0"/>
                <a:ea typeface="msgothic" charset="0"/>
                <a:cs typeface="msgothic" charset="0"/>
              </a:rPr>
              <a:t> met humane studies om de </a:t>
            </a:r>
            <a:r>
              <a:rPr lang="en-GB" altLang="nl-NL" dirty="0" err="1">
                <a:latin typeface="Arial" charset="0"/>
                <a:ea typeface="msgothic" charset="0"/>
                <a:cs typeface="msgothic" charset="0"/>
              </a:rPr>
              <a:t>bijdragen</a:t>
            </a:r>
            <a:r>
              <a:rPr lang="en-GB" altLang="nl-NL" dirty="0">
                <a:latin typeface="Arial" charset="0"/>
                <a:ea typeface="msgothic" charset="0"/>
                <a:cs typeface="msgothic" charset="0"/>
              </a:rPr>
              <a:t> van </a:t>
            </a:r>
            <a:r>
              <a:rPr lang="en-GB" altLang="nl-NL" dirty="0" err="1">
                <a:latin typeface="Arial" charset="0"/>
                <a:ea typeface="msgothic" charset="0"/>
                <a:cs typeface="msgothic" charset="0"/>
              </a:rPr>
              <a:t>verstoorde</a:t>
            </a:r>
            <a:r>
              <a:rPr lang="en-GB" altLang="nl-NL" dirty="0">
                <a:latin typeface="Arial" charset="0"/>
                <a:ea typeface="msgothic" charset="0"/>
                <a:cs typeface="msgothic" charset="0"/>
              </a:rPr>
              <a:t> </a:t>
            </a:r>
            <a:r>
              <a:rPr lang="en-GB" altLang="nl-NL" dirty="0" err="1">
                <a:latin typeface="Arial" charset="0"/>
                <a:ea typeface="msgothic" charset="0"/>
                <a:cs typeface="msgothic" charset="0"/>
              </a:rPr>
              <a:t>darm</a:t>
            </a:r>
            <a:r>
              <a:rPr lang="en-GB" altLang="nl-NL" dirty="0">
                <a:latin typeface="Arial" charset="0"/>
                <a:ea typeface="msgothic" charset="0"/>
                <a:cs typeface="msgothic" charset="0"/>
              </a:rPr>
              <a:t> microbiota </a:t>
            </a:r>
            <a:r>
              <a:rPr lang="en-GB" altLang="nl-NL" dirty="0" err="1">
                <a:latin typeface="Arial" charset="0"/>
                <a:ea typeface="msgothic" charset="0"/>
                <a:cs typeface="msgothic" charset="0"/>
              </a:rPr>
              <a:t>te</a:t>
            </a:r>
            <a:r>
              <a:rPr lang="en-GB" altLang="nl-NL" dirty="0">
                <a:latin typeface="Arial" charset="0"/>
                <a:ea typeface="msgothic" charset="0"/>
                <a:cs typeface="msgothic" charset="0"/>
              </a:rPr>
              <a:t> </a:t>
            </a:r>
            <a:r>
              <a:rPr lang="en-GB" altLang="nl-NL" dirty="0" err="1">
                <a:latin typeface="Arial" charset="0"/>
                <a:ea typeface="msgothic" charset="0"/>
                <a:cs typeface="msgothic" charset="0"/>
              </a:rPr>
              <a:t>begrijpen</a:t>
            </a:r>
            <a:r>
              <a:rPr lang="en-GB" altLang="nl-NL" dirty="0">
                <a:latin typeface="Arial" charset="0"/>
                <a:ea typeface="msgothic" charset="0"/>
                <a:cs typeface="msgothic" charset="0"/>
              </a:rPr>
              <a:t> in de </a:t>
            </a:r>
            <a:r>
              <a:rPr lang="en-GB" altLang="nl-NL" dirty="0" err="1">
                <a:latin typeface="Arial" charset="0"/>
                <a:ea typeface="msgothic" charset="0"/>
                <a:cs typeface="msgothic" charset="0"/>
              </a:rPr>
              <a:t>ontwikkeling</a:t>
            </a:r>
            <a:r>
              <a:rPr lang="en-GB" altLang="nl-NL" dirty="0">
                <a:latin typeface="Arial" charset="0"/>
                <a:ea typeface="msgothic" charset="0"/>
                <a:cs typeface="msgothic" charset="0"/>
              </a:rPr>
              <a:t> van </a:t>
            </a:r>
            <a:r>
              <a:rPr lang="en-GB" altLang="nl-NL" dirty="0" err="1">
                <a:latin typeface="Arial" charset="0"/>
                <a:ea typeface="msgothic" charset="0"/>
                <a:cs typeface="msgothic" charset="0"/>
              </a:rPr>
              <a:t>ondervoeding</a:t>
            </a:r>
            <a:r>
              <a:rPr lang="en-GB" altLang="nl-NL" dirty="0">
                <a:latin typeface="Arial" charset="0"/>
                <a:ea typeface="msgothic" charset="0"/>
                <a:cs typeface="msgothic" charset="0"/>
              </a:rPr>
              <a:t> van het kind </a:t>
            </a:r>
            <a:r>
              <a:rPr lang="en-GB" altLang="nl-NL" dirty="0" err="1">
                <a:latin typeface="Arial" charset="0"/>
                <a:ea typeface="msgothic" charset="0"/>
                <a:cs typeface="msgothic" charset="0"/>
              </a:rPr>
              <a:t>en</a:t>
            </a:r>
            <a:r>
              <a:rPr lang="en-GB" altLang="nl-NL" dirty="0">
                <a:latin typeface="Arial" charset="0"/>
                <a:ea typeface="msgothic" charset="0"/>
                <a:cs typeface="msgothic" charset="0"/>
              </a:rPr>
              <a:t> om MDCFs (</a:t>
            </a:r>
            <a:r>
              <a:rPr lang="nl-NL" i="1" dirty="0"/>
              <a:t>microbiota-</a:t>
            </a:r>
            <a:r>
              <a:rPr lang="nl-NL" i="1" dirty="0" err="1"/>
              <a:t>directed</a:t>
            </a:r>
            <a:r>
              <a:rPr lang="nl-NL" i="1" dirty="0"/>
              <a:t> </a:t>
            </a:r>
            <a:r>
              <a:rPr lang="nl-NL" i="1" dirty="0" err="1"/>
              <a:t>complementary</a:t>
            </a:r>
            <a:r>
              <a:rPr lang="nl-NL" i="1" dirty="0"/>
              <a:t> food)</a:t>
            </a:r>
            <a:r>
              <a:rPr lang="en-GB" altLang="nl-NL" dirty="0">
                <a:latin typeface="Arial" charset="0"/>
                <a:ea typeface="msgothic" charset="0"/>
                <a:cs typeface="msgothic" charset="0"/>
              </a:rPr>
              <a:t> </a:t>
            </a:r>
            <a:r>
              <a:rPr lang="en-GB" altLang="nl-NL" dirty="0" err="1">
                <a:latin typeface="Arial" charset="0"/>
                <a:ea typeface="msgothic" charset="0"/>
                <a:cs typeface="msgothic" charset="0"/>
              </a:rPr>
              <a:t>te</a:t>
            </a:r>
            <a:r>
              <a:rPr lang="en-GB" altLang="nl-NL" dirty="0">
                <a:latin typeface="Arial" charset="0"/>
                <a:ea typeface="msgothic" charset="0"/>
                <a:cs typeface="msgothic" charset="0"/>
              </a:rPr>
              <a:t> </a:t>
            </a:r>
            <a:r>
              <a:rPr lang="en-GB" altLang="nl-NL" dirty="0" err="1">
                <a:latin typeface="Arial" charset="0"/>
                <a:ea typeface="msgothic" charset="0"/>
                <a:cs typeface="msgothic" charset="0"/>
              </a:rPr>
              <a:t>identificeren</a:t>
            </a:r>
            <a:r>
              <a:rPr lang="en-GB" altLang="nl-NL" dirty="0">
                <a:latin typeface="Arial" charset="0"/>
                <a:ea typeface="msgothic" charset="0"/>
                <a:cs typeface="msgothic" charset="0"/>
              </a:rPr>
              <a:t>.</a:t>
            </a:r>
          </a:p>
          <a:p>
            <a:pPr marL="80523" indent="-80523">
              <a:lnSpc>
                <a:spcPct val="93000"/>
              </a:lnSpc>
              <a:spcBef>
                <a:spcPct val="0"/>
              </a:spcBef>
              <a:buSzPct val="45000"/>
              <a:tabLst>
                <a:tab pos="679969" algn="l"/>
                <a:tab pos="1359937" algn="l"/>
                <a:tab pos="2039907" algn="l"/>
                <a:tab pos="2719876" algn="l"/>
                <a:tab pos="3399844" algn="l"/>
                <a:tab pos="4079813" algn="l"/>
                <a:tab pos="4759781" algn="l"/>
              </a:tabLst>
            </a:pPr>
            <a:endParaRPr lang="en-GB" altLang="nl-NL" dirty="0">
              <a:latin typeface="Arial" charset="0"/>
              <a:ea typeface="msgothic" charset="0"/>
              <a:cs typeface="msgothic" charset="0"/>
            </a:endParaRPr>
          </a:p>
          <a:p>
            <a:r>
              <a:rPr lang="en-US" b="1" dirty="0" err="1"/>
              <a:t>Gnotobiosis</a:t>
            </a:r>
            <a:r>
              <a:rPr lang="en-US" dirty="0"/>
              <a:t> (from </a:t>
            </a:r>
            <a:r>
              <a:rPr lang="en-US" dirty="0">
                <a:hlinkClick r:id="rId3" tooltip="Greek language"/>
              </a:rPr>
              <a:t>Greek</a:t>
            </a:r>
            <a:r>
              <a:rPr lang="en-US" dirty="0"/>
              <a:t> roots </a:t>
            </a:r>
            <a:r>
              <a:rPr lang="en-US" i="1" dirty="0" err="1"/>
              <a:t>gnostos</a:t>
            </a:r>
            <a:r>
              <a:rPr lang="en-US" dirty="0"/>
              <a:t> "known" and </a:t>
            </a:r>
            <a:r>
              <a:rPr lang="en-US" i="1" dirty="0"/>
              <a:t>bios</a:t>
            </a:r>
            <a:r>
              <a:rPr lang="en-US" dirty="0"/>
              <a:t> "life") is a condition in which all the forms of life present within an </a:t>
            </a:r>
            <a:r>
              <a:rPr lang="en-US" dirty="0">
                <a:hlinkClick r:id="rId4" tooltip="Organism"/>
              </a:rPr>
              <a:t>organism</a:t>
            </a:r>
            <a:r>
              <a:rPr lang="en-US" dirty="0"/>
              <a:t> can be accounted for. Typically gnotobiotic organisms are </a:t>
            </a:r>
            <a:r>
              <a:rPr lang="en-US" dirty="0">
                <a:hlinkClick r:id="rId5" tooltip="Germ-free animal"/>
              </a:rPr>
              <a:t>germ-free</a:t>
            </a:r>
            <a:r>
              <a:rPr lang="en-US" dirty="0"/>
              <a:t> or </a:t>
            </a:r>
            <a:r>
              <a:rPr lang="en-US" dirty="0">
                <a:hlinkClick r:id="rId6" tooltip="Gnotophoric (page does not exist)"/>
              </a:rPr>
              <a:t>gnotophoric</a:t>
            </a:r>
            <a:r>
              <a:rPr lang="en-US" dirty="0"/>
              <a:t> (having only one contaminant). </a:t>
            </a:r>
          </a:p>
          <a:p>
            <a:pPr rtl="0"/>
            <a:r>
              <a:rPr lang="en-US" b="0" dirty="0"/>
              <a:t>(Uit het </a:t>
            </a:r>
            <a:r>
              <a:rPr lang="en-US" b="0" dirty="0" err="1"/>
              <a:t>Grieks</a:t>
            </a:r>
            <a:r>
              <a:rPr lang="en-US" b="0" dirty="0"/>
              <a:t>: gnosis = </a:t>
            </a:r>
            <a:r>
              <a:rPr lang="en-US" b="0" dirty="0" err="1"/>
              <a:t>weten</a:t>
            </a:r>
            <a:r>
              <a:rPr lang="en-US" b="0" dirty="0"/>
              <a:t> </a:t>
            </a:r>
            <a:r>
              <a:rPr lang="en-US" b="0" dirty="0" err="1"/>
              <a:t>en</a:t>
            </a:r>
            <a:r>
              <a:rPr lang="en-US" b="0" dirty="0"/>
              <a:t> bios = </a:t>
            </a:r>
            <a:r>
              <a:rPr lang="en-US" b="0" dirty="0" err="1"/>
              <a:t>leven</a:t>
            </a:r>
            <a:r>
              <a:rPr lang="en-US" b="0" dirty="0"/>
              <a:t>) </a:t>
            </a:r>
          </a:p>
          <a:p>
            <a:pPr rtl="0"/>
            <a:r>
              <a:rPr lang="en-US" dirty="0"/>
              <a:t>A </a:t>
            </a:r>
            <a:r>
              <a:rPr lang="en-US" b="1" dirty="0"/>
              <a:t>gnotobiotic animal</a:t>
            </a:r>
            <a:r>
              <a:rPr lang="en-US" dirty="0"/>
              <a:t> is an animal in which only certain known strains of </a:t>
            </a:r>
            <a:r>
              <a:rPr lang="en-US" dirty="0">
                <a:hlinkClick r:id="rId7" tooltip="Bacteria"/>
              </a:rPr>
              <a:t>bacteria</a:t>
            </a:r>
            <a:r>
              <a:rPr lang="en-US" dirty="0"/>
              <a:t> and other microorganisms are present. Technically, the term also includes </a:t>
            </a:r>
            <a:r>
              <a:rPr lang="en-US" dirty="0">
                <a:hlinkClick r:id="rId5" tooltip="Germ-free animal"/>
              </a:rPr>
              <a:t>germ-free</a:t>
            </a:r>
            <a:r>
              <a:rPr lang="en-US" dirty="0"/>
              <a:t> animals, as the status of their microbial communities is also </a:t>
            </a:r>
            <a:r>
              <a:rPr lang="en-US" i="1" dirty="0"/>
              <a:t>known</a:t>
            </a:r>
            <a:r>
              <a:rPr lang="en-US" dirty="0"/>
              <a:t>.</a:t>
            </a:r>
            <a:r>
              <a:rPr lang="en-US" baseline="30000" dirty="0">
                <a:hlinkClick r:id="rId8"/>
              </a:rPr>
              <a:t>[1]</a:t>
            </a:r>
            <a:r>
              <a:rPr lang="en-US" dirty="0"/>
              <a:t> However, the term </a:t>
            </a:r>
            <a:r>
              <a:rPr lang="en-US" i="1" dirty="0"/>
              <a:t>gnotobiotic</a:t>
            </a:r>
            <a:r>
              <a:rPr lang="en-US" dirty="0"/>
              <a:t> is often incorrectly contrasted with </a:t>
            </a:r>
            <a:r>
              <a:rPr lang="en-US" i="1" dirty="0"/>
              <a:t>germ-free</a:t>
            </a:r>
            <a:r>
              <a:rPr lang="en-US" dirty="0"/>
              <a:t>. </a:t>
            </a:r>
          </a:p>
          <a:p>
            <a:pPr rtl="0"/>
            <a:endParaRPr lang="en-US" dirty="0"/>
          </a:p>
          <a:p>
            <a:pPr rtl="0"/>
            <a:r>
              <a:rPr lang="en-US" dirty="0"/>
              <a:t>Gnotobiotic animals (also "</a:t>
            </a:r>
            <a:r>
              <a:rPr lang="en-US" dirty="0" err="1"/>
              <a:t>gnotobiotes</a:t>
            </a:r>
            <a:r>
              <a:rPr lang="en-US" dirty="0"/>
              <a:t>" or "</a:t>
            </a:r>
            <a:r>
              <a:rPr lang="en-US" dirty="0" err="1"/>
              <a:t>gnotobionts</a:t>
            </a:r>
            <a:r>
              <a:rPr lang="en-US" dirty="0"/>
              <a:t>") are born in </a:t>
            </a:r>
            <a:r>
              <a:rPr lang="en-US" dirty="0">
                <a:hlinkClick r:id="rId9" tooltip="Aseptic technique"/>
              </a:rPr>
              <a:t>aseptic</a:t>
            </a:r>
            <a:r>
              <a:rPr lang="en-US" dirty="0"/>
              <a:t> conditions, which may include removal from the mother by </a:t>
            </a:r>
            <a:r>
              <a:rPr lang="en-US" dirty="0">
                <a:hlinkClick r:id="rId10" tooltip="Caesarean section"/>
              </a:rPr>
              <a:t>Caesarean section</a:t>
            </a:r>
            <a:r>
              <a:rPr lang="en-US" dirty="0"/>
              <a:t> and immediate transfer of the newborn to an isolator where all incoming air, food and water is sterilized.</a:t>
            </a:r>
            <a:r>
              <a:rPr lang="en-US" baseline="30000" dirty="0">
                <a:hlinkClick r:id="rId11"/>
              </a:rPr>
              <a:t>[2]</a:t>
            </a:r>
            <a:r>
              <a:rPr lang="en-US" dirty="0"/>
              <a:t> Such animals are normally reared in a sterile or microbially-controlled laboratory environment, and they are only exposed to those microorganisms that the researchers wish to have present in the animal. These </a:t>
            </a:r>
            <a:r>
              <a:rPr lang="en-US" dirty="0" err="1"/>
              <a:t>gnotobiotes</a:t>
            </a:r>
            <a:r>
              <a:rPr lang="en-US" dirty="0"/>
              <a:t> are used to study the </a:t>
            </a:r>
            <a:r>
              <a:rPr lang="en-US" dirty="0">
                <a:hlinkClick r:id="rId12" tooltip="Symbiosis"/>
              </a:rPr>
              <a:t>symbiotic</a:t>
            </a:r>
            <a:r>
              <a:rPr lang="en-US" dirty="0"/>
              <a:t> relationships between an animal and one or more of the microorganisms that may inhabit its body. This technique is important for microbiologists because it allows them to study only a select few symbiotic interactions at a time (see </a:t>
            </a:r>
            <a:r>
              <a:rPr lang="en-US" dirty="0">
                <a:hlinkClick r:id="rId13" tooltip="Scientific control"/>
              </a:rPr>
              <a:t>Scientific control</a:t>
            </a:r>
            <a:r>
              <a:rPr lang="en-US" dirty="0"/>
              <a:t>), whereas animals that develop under normal conditions may quickly acquire a </a:t>
            </a:r>
            <a:r>
              <a:rPr lang="en-US" dirty="0">
                <a:hlinkClick r:id="rId14" tooltip="Microflora"/>
              </a:rPr>
              <a:t>microbiota</a:t>
            </a:r>
            <a:r>
              <a:rPr lang="en-US" dirty="0"/>
              <a:t> that includes hundreds or thousands of unique organisms. </a:t>
            </a:r>
          </a:p>
          <a:p>
            <a:pPr rtl="0"/>
            <a:r>
              <a:rPr lang="en-US" dirty="0"/>
              <a:t>Animals reared in a gnotobiotic colony often have poorly developed immune systems, lower </a:t>
            </a:r>
            <a:r>
              <a:rPr lang="en-US" dirty="0">
                <a:hlinkClick r:id="rId15" tooltip="Cardiac output"/>
              </a:rPr>
              <a:t>cardiac output</a:t>
            </a:r>
            <a:r>
              <a:rPr lang="en-US" dirty="0"/>
              <a:t>, thin intestinal walls and high susceptibility to infectious </a:t>
            </a:r>
            <a:r>
              <a:rPr lang="en-US" dirty="0">
                <a:hlinkClick r:id="rId16" tooltip="Pathogens"/>
              </a:rPr>
              <a:t>pathogens</a:t>
            </a:r>
            <a:r>
              <a:rPr lang="en-US" dirty="0"/>
              <a:t>.</a:t>
            </a:r>
            <a:r>
              <a:rPr lang="en-US" baseline="30000" dirty="0">
                <a:hlinkClick r:id="rId11"/>
              </a:rPr>
              <a:t>[2]</a:t>
            </a:r>
            <a:r>
              <a:rPr lang="en-US" dirty="0"/>
              <a:t> </a:t>
            </a:r>
          </a:p>
          <a:p>
            <a:pPr rtl="0"/>
            <a:r>
              <a:rPr lang="en-US" dirty="0"/>
              <a:t>Such animals may also be used in animal production, especially in the rearing of pigs. After the Caesarean birth, these animals are introduced to their natural microflora in a stepwise fashion. This avoids undesired infections and leads to faster growth. </a:t>
            </a:r>
          </a:p>
          <a:p>
            <a:pPr marL="80523" indent="-80523">
              <a:lnSpc>
                <a:spcPct val="93000"/>
              </a:lnSpc>
              <a:spcBef>
                <a:spcPct val="0"/>
              </a:spcBef>
              <a:buSzPct val="45000"/>
              <a:tabLst>
                <a:tab pos="679969" algn="l"/>
                <a:tab pos="1359937" algn="l"/>
                <a:tab pos="2039907" algn="l"/>
                <a:tab pos="2719876" algn="l"/>
                <a:tab pos="3399844" algn="l"/>
                <a:tab pos="4079813" algn="l"/>
                <a:tab pos="4759781" algn="l"/>
              </a:tabLst>
            </a:pPr>
            <a:endParaRPr lang="en-GB" altLang="nl-NL" dirty="0">
              <a:latin typeface="Arial" charset="0"/>
              <a:ea typeface="msgothic" charset="0"/>
              <a:cs typeface="msgothic"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304042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6312571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Ook lab gedaan, echter </a:t>
            </a:r>
            <a:r>
              <a:rPr lang="nl-NL" dirty="0" err="1"/>
              <a:t>gb</a:t>
            </a:r>
            <a:r>
              <a:rPr lang="nl-NL" dirty="0"/>
              <a:t>. Daarom</a:t>
            </a:r>
            <a:r>
              <a:rPr lang="nl-NL" baseline="0" dirty="0"/>
              <a:t> niet vermeld</a:t>
            </a:r>
            <a:endParaRPr lang="nl-NL" dirty="0"/>
          </a:p>
        </p:txBody>
      </p:sp>
    </p:spTree>
    <p:extLst>
      <p:ext uri="{BB962C8B-B14F-4D97-AF65-F5344CB8AC3E}">
        <p14:creationId xmlns:p14="http://schemas.microsoft.com/office/powerpoint/2010/main" val="16008934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3039149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36906147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1857438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376891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2773811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4197994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829843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109766130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Rechthoek 6"/>
          <p:cNvSpPr/>
          <p:nvPr userDrawn="1"/>
        </p:nvSpPr>
        <p:spPr>
          <a:xfrm>
            <a:off x="0" y="2756925"/>
            <a:ext cx="9144000" cy="345638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3" name="Ondertitel 2"/>
          <p:cNvSpPr>
            <a:spLocks noGrp="1"/>
          </p:cNvSpPr>
          <p:nvPr>
            <p:ph type="subTitle" idx="1"/>
          </p:nvPr>
        </p:nvSpPr>
        <p:spPr>
          <a:xfrm>
            <a:off x="755577" y="3044957"/>
            <a:ext cx="7992887" cy="2688299"/>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13" name="Tijdelijke aanduiding voor dianummer 12"/>
          <p:cNvSpPr>
            <a:spLocks noGrp="1"/>
          </p:cNvSpPr>
          <p:nvPr>
            <p:ph type="sldNum" sz="quarter" idx="11"/>
          </p:nvPr>
        </p:nvSpPr>
        <p:spPr/>
        <p:txBody>
          <a:bodyPr/>
          <a:lstStyle/>
          <a:p>
            <a:fld id="{0F2B34C6-6653-473B-ACCB-9371572A61D6}" type="slidenum">
              <a:rPr lang="nl-NL" smtClean="0"/>
              <a:pPr/>
              <a:t>‹nr.›</a:t>
            </a:fld>
            <a:endParaRPr lang="nl-NL"/>
          </a:p>
        </p:txBody>
      </p:sp>
      <p:sp>
        <p:nvSpPr>
          <p:cNvPr id="27" name="Titel 26"/>
          <p:cNvSpPr>
            <a:spLocks noGrp="1"/>
          </p:cNvSpPr>
          <p:nvPr>
            <p:ph type="title"/>
          </p:nvPr>
        </p:nvSpPr>
        <p:spPr>
          <a:xfrm>
            <a:off x="755576" y="1508787"/>
            <a:ext cx="7992888" cy="1143000"/>
          </a:xfrm>
        </p:spPr>
        <p:txBody>
          <a:bodyPr anchor="b">
            <a:normAutofit/>
          </a:bodyPr>
          <a:lstStyle>
            <a:lvl1pPr>
              <a:defRPr sz="3000"/>
            </a:lvl1pPr>
          </a:lstStyle>
          <a:p>
            <a:r>
              <a:rPr lang="nl-NL"/>
              <a:t>Klik om de stijl te bewerken</a:t>
            </a:r>
            <a:endParaRPr lang="nl-NL" dirty="0"/>
          </a:p>
        </p:txBody>
      </p:sp>
      <p:grpSp>
        <p:nvGrpSpPr>
          <p:cNvPr id="18" name="Group 131"/>
          <p:cNvGrpSpPr>
            <a:grpSpLocks noChangeAspect="1"/>
          </p:cNvGrpSpPr>
          <p:nvPr userDrawn="1"/>
        </p:nvGrpSpPr>
        <p:grpSpPr bwMode="auto">
          <a:xfrm>
            <a:off x="290960" y="404664"/>
            <a:ext cx="2984896" cy="522134"/>
            <a:chOff x="249" y="165"/>
            <a:chExt cx="2018" cy="353"/>
          </a:xfrm>
        </p:grpSpPr>
        <p:sp>
          <p:nvSpPr>
            <p:cNvPr id="19" name="AutoShape 130"/>
            <p:cNvSpPr>
              <a:spLocks noChangeAspect="1" noChangeArrowheads="1" noTextEdit="1"/>
            </p:cNvSpPr>
            <p:nvPr userDrawn="1"/>
          </p:nvSpPr>
          <p:spPr bwMode="auto">
            <a:xfrm>
              <a:off x="249" y="165"/>
              <a:ext cx="2018"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pic>
          <p:nvPicPr>
            <p:cNvPr id="20" name="Picture 13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4" y="166"/>
              <a:ext cx="118"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3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8" y="166"/>
              <a:ext cx="179"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34"/>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18" y="171"/>
              <a:ext cx="141"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35"/>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48" y="166"/>
              <a:ext cx="73"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36"/>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74" y="350"/>
              <a:ext cx="284"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37"/>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48" y="166"/>
              <a:ext cx="73"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38"/>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304" y="164"/>
              <a:ext cx="118"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39"/>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48" y="172"/>
              <a:ext cx="179"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40"/>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417" y="171"/>
              <a:ext cx="141"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reeform 141"/>
            <p:cNvSpPr>
              <a:spLocks noEditPoints="1"/>
            </p:cNvSpPr>
            <p:nvPr userDrawn="1"/>
          </p:nvSpPr>
          <p:spPr bwMode="auto">
            <a:xfrm>
              <a:off x="643" y="233"/>
              <a:ext cx="1624" cy="165"/>
            </a:xfrm>
            <a:custGeom>
              <a:avLst/>
              <a:gdLst>
                <a:gd name="T0" fmla="*/ 0 w 3249"/>
                <a:gd name="T1" fmla="*/ 326 h 331"/>
                <a:gd name="T2" fmla="*/ 256 w 3249"/>
                <a:gd name="T3" fmla="*/ 175 h 331"/>
                <a:gd name="T4" fmla="*/ 580 w 3249"/>
                <a:gd name="T5" fmla="*/ 176 h 331"/>
                <a:gd name="T6" fmla="*/ 489 w 3249"/>
                <a:gd name="T7" fmla="*/ 99 h 331"/>
                <a:gd name="T8" fmla="*/ 501 w 3249"/>
                <a:gd name="T9" fmla="*/ 146 h 331"/>
                <a:gd name="T10" fmla="*/ 441 w 3249"/>
                <a:gd name="T11" fmla="*/ 207 h 331"/>
                <a:gd name="T12" fmla="*/ 413 w 3249"/>
                <a:gd name="T13" fmla="*/ 315 h 331"/>
                <a:gd name="T14" fmla="*/ 530 w 3249"/>
                <a:gd name="T15" fmla="*/ 289 h 331"/>
                <a:gd name="T16" fmla="*/ 486 w 3249"/>
                <a:gd name="T17" fmla="*/ 285 h 331"/>
                <a:gd name="T18" fmla="*/ 457 w 3249"/>
                <a:gd name="T19" fmla="*/ 244 h 331"/>
                <a:gd name="T20" fmla="*/ 801 w 3249"/>
                <a:gd name="T21" fmla="*/ 144 h 331"/>
                <a:gd name="T22" fmla="*/ 693 w 3249"/>
                <a:gd name="T23" fmla="*/ 100 h 331"/>
                <a:gd name="T24" fmla="*/ 738 w 3249"/>
                <a:gd name="T25" fmla="*/ 152 h 331"/>
                <a:gd name="T26" fmla="*/ 648 w 3249"/>
                <a:gd name="T27" fmla="*/ 217 h 331"/>
                <a:gd name="T28" fmla="*/ 656 w 3249"/>
                <a:gd name="T29" fmla="*/ 326 h 331"/>
                <a:gd name="T30" fmla="*/ 753 w 3249"/>
                <a:gd name="T31" fmla="*/ 307 h 331"/>
                <a:gd name="T32" fmla="*/ 701 w 3249"/>
                <a:gd name="T33" fmla="*/ 286 h 331"/>
                <a:gd name="T34" fmla="*/ 699 w 3249"/>
                <a:gd name="T35" fmla="*/ 234 h 331"/>
                <a:gd name="T36" fmla="*/ 959 w 3249"/>
                <a:gd name="T37" fmla="*/ 202 h 331"/>
                <a:gd name="T38" fmla="*/ 924 w 3249"/>
                <a:gd name="T39" fmla="*/ 144 h 331"/>
                <a:gd name="T40" fmla="*/ 908 w 3249"/>
                <a:gd name="T41" fmla="*/ 103 h 331"/>
                <a:gd name="T42" fmla="*/ 847 w 3249"/>
                <a:gd name="T43" fmla="*/ 170 h 331"/>
                <a:gd name="T44" fmla="*/ 936 w 3249"/>
                <a:gd name="T45" fmla="*/ 263 h 331"/>
                <a:gd name="T46" fmla="*/ 851 w 3249"/>
                <a:gd name="T47" fmla="*/ 326 h 331"/>
                <a:gd name="T48" fmla="*/ 986 w 3249"/>
                <a:gd name="T49" fmla="*/ 293 h 331"/>
                <a:gd name="T50" fmla="*/ 1125 w 3249"/>
                <a:gd name="T51" fmla="*/ 280 h 331"/>
                <a:gd name="T52" fmla="*/ 1017 w 3249"/>
                <a:gd name="T53" fmla="*/ 104 h 331"/>
                <a:gd name="T54" fmla="*/ 1103 w 3249"/>
                <a:gd name="T55" fmla="*/ 330 h 331"/>
                <a:gd name="T56" fmla="*/ 1273 w 3249"/>
                <a:gd name="T57" fmla="*/ 129 h 331"/>
                <a:gd name="T58" fmla="*/ 1277 w 3249"/>
                <a:gd name="T59" fmla="*/ 181 h 331"/>
                <a:gd name="T60" fmla="*/ 1434 w 3249"/>
                <a:gd name="T61" fmla="*/ 41 h 331"/>
                <a:gd name="T62" fmla="*/ 1369 w 3249"/>
                <a:gd name="T63" fmla="*/ 22 h 331"/>
                <a:gd name="T64" fmla="*/ 1406 w 3249"/>
                <a:gd name="T65" fmla="*/ 75 h 331"/>
                <a:gd name="T66" fmla="*/ 1427 w 3249"/>
                <a:gd name="T67" fmla="*/ 326 h 331"/>
                <a:gd name="T68" fmla="*/ 1532 w 3249"/>
                <a:gd name="T69" fmla="*/ 243 h 331"/>
                <a:gd name="T70" fmla="*/ 1604 w 3249"/>
                <a:gd name="T71" fmla="*/ 150 h 331"/>
                <a:gd name="T72" fmla="*/ 1522 w 3249"/>
                <a:gd name="T73" fmla="*/ 115 h 331"/>
                <a:gd name="T74" fmla="*/ 1470 w 3249"/>
                <a:gd name="T75" fmla="*/ 249 h 331"/>
                <a:gd name="T76" fmla="*/ 1569 w 3249"/>
                <a:gd name="T77" fmla="*/ 330 h 331"/>
                <a:gd name="T78" fmla="*/ 1848 w 3249"/>
                <a:gd name="T79" fmla="*/ 116 h 331"/>
                <a:gd name="T80" fmla="*/ 1739 w 3249"/>
                <a:gd name="T81" fmla="*/ 123 h 331"/>
                <a:gd name="T82" fmla="*/ 1732 w 3249"/>
                <a:gd name="T83" fmla="*/ 204 h 331"/>
                <a:gd name="T84" fmla="*/ 1807 w 3249"/>
                <a:gd name="T85" fmla="*/ 162 h 331"/>
                <a:gd name="T86" fmla="*/ 2005 w 3249"/>
                <a:gd name="T87" fmla="*/ 280 h 331"/>
                <a:gd name="T88" fmla="*/ 1896 w 3249"/>
                <a:gd name="T89" fmla="*/ 104 h 331"/>
                <a:gd name="T90" fmla="*/ 1982 w 3249"/>
                <a:gd name="T91" fmla="*/ 330 h 331"/>
                <a:gd name="T92" fmla="*/ 2346 w 3249"/>
                <a:gd name="T93" fmla="*/ 257 h 331"/>
                <a:gd name="T94" fmla="*/ 2249 w 3249"/>
                <a:gd name="T95" fmla="*/ 272 h 331"/>
                <a:gd name="T96" fmla="*/ 2178 w 3249"/>
                <a:gd name="T97" fmla="*/ 273 h 331"/>
                <a:gd name="T98" fmla="*/ 2314 w 3249"/>
                <a:gd name="T99" fmla="*/ 330 h 331"/>
                <a:gd name="T100" fmla="*/ 2412 w 3249"/>
                <a:gd name="T101" fmla="*/ 209 h 331"/>
                <a:gd name="T102" fmla="*/ 2486 w 3249"/>
                <a:gd name="T103" fmla="*/ 24 h 331"/>
                <a:gd name="T104" fmla="*/ 2694 w 3249"/>
                <a:gd name="T105" fmla="*/ 175 h 331"/>
                <a:gd name="T106" fmla="*/ 3022 w 3249"/>
                <a:gd name="T107" fmla="*/ 269 h 331"/>
                <a:gd name="T108" fmla="*/ 2902 w 3249"/>
                <a:gd name="T109" fmla="*/ 237 h 331"/>
                <a:gd name="T110" fmla="*/ 2916 w 3249"/>
                <a:gd name="T111" fmla="*/ 97 h 331"/>
                <a:gd name="T112" fmla="*/ 3040 w 3249"/>
                <a:gd name="T113" fmla="*/ 30 h 331"/>
                <a:gd name="T114" fmla="*/ 2855 w 3249"/>
                <a:gd name="T115" fmla="*/ 80 h 331"/>
                <a:gd name="T116" fmla="*/ 2843 w 3249"/>
                <a:gd name="T117" fmla="*/ 263 h 331"/>
                <a:gd name="T118" fmla="*/ 3025 w 3249"/>
                <a:gd name="T119" fmla="*/ 322 h 331"/>
                <a:gd name="T120" fmla="*/ 3184 w 3249"/>
                <a:gd name="T121" fmla="*/ 194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49" h="331">
                  <a:moveTo>
                    <a:pt x="365" y="326"/>
                  </a:moveTo>
                  <a:lnTo>
                    <a:pt x="318" y="24"/>
                  </a:lnTo>
                  <a:lnTo>
                    <a:pt x="251" y="24"/>
                  </a:lnTo>
                  <a:lnTo>
                    <a:pt x="199" y="180"/>
                  </a:lnTo>
                  <a:lnTo>
                    <a:pt x="199" y="180"/>
                  </a:lnTo>
                  <a:lnTo>
                    <a:pt x="190" y="211"/>
                  </a:lnTo>
                  <a:lnTo>
                    <a:pt x="183" y="243"/>
                  </a:lnTo>
                  <a:lnTo>
                    <a:pt x="181" y="243"/>
                  </a:lnTo>
                  <a:lnTo>
                    <a:pt x="181" y="243"/>
                  </a:lnTo>
                  <a:lnTo>
                    <a:pt x="174" y="211"/>
                  </a:lnTo>
                  <a:lnTo>
                    <a:pt x="164" y="180"/>
                  </a:lnTo>
                  <a:lnTo>
                    <a:pt x="115" y="24"/>
                  </a:lnTo>
                  <a:lnTo>
                    <a:pt x="46" y="24"/>
                  </a:lnTo>
                  <a:lnTo>
                    <a:pt x="0" y="326"/>
                  </a:lnTo>
                  <a:lnTo>
                    <a:pt x="60" y="326"/>
                  </a:lnTo>
                  <a:lnTo>
                    <a:pt x="76" y="187"/>
                  </a:lnTo>
                  <a:lnTo>
                    <a:pt x="76" y="187"/>
                  </a:lnTo>
                  <a:lnTo>
                    <a:pt x="81" y="149"/>
                  </a:lnTo>
                  <a:lnTo>
                    <a:pt x="85" y="110"/>
                  </a:lnTo>
                  <a:lnTo>
                    <a:pt x="85" y="110"/>
                  </a:lnTo>
                  <a:lnTo>
                    <a:pt x="85" y="110"/>
                  </a:lnTo>
                  <a:lnTo>
                    <a:pt x="88" y="129"/>
                  </a:lnTo>
                  <a:lnTo>
                    <a:pt x="93" y="149"/>
                  </a:lnTo>
                  <a:lnTo>
                    <a:pt x="104" y="186"/>
                  </a:lnTo>
                  <a:lnTo>
                    <a:pt x="150" y="326"/>
                  </a:lnTo>
                  <a:lnTo>
                    <a:pt x="208" y="326"/>
                  </a:lnTo>
                  <a:lnTo>
                    <a:pt x="256" y="175"/>
                  </a:lnTo>
                  <a:lnTo>
                    <a:pt x="256" y="175"/>
                  </a:lnTo>
                  <a:lnTo>
                    <a:pt x="266" y="141"/>
                  </a:lnTo>
                  <a:lnTo>
                    <a:pt x="272" y="110"/>
                  </a:lnTo>
                  <a:lnTo>
                    <a:pt x="273" y="110"/>
                  </a:lnTo>
                  <a:lnTo>
                    <a:pt x="273" y="110"/>
                  </a:lnTo>
                  <a:lnTo>
                    <a:pt x="277" y="144"/>
                  </a:lnTo>
                  <a:lnTo>
                    <a:pt x="283" y="182"/>
                  </a:lnTo>
                  <a:lnTo>
                    <a:pt x="304" y="326"/>
                  </a:lnTo>
                  <a:lnTo>
                    <a:pt x="365" y="326"/>
                  </a:lnTo>
                  <a:lnTo>
                    <a:pt x="365" y="326"/>
                  </a:lnTo>
                  <a:close/>
                  <a:moveTo>
                    <a:pt x="582" y="326"/>
                  </a:moveTo>
                  <a:lnTo>
                    <a:pt x="582" y="326"/>
                  </a:lnTo>
                  <a:lnTo>
                    <a:pt x="580" y="269"/>
                  </a:lnTo>
                  <a:lnTo>
                    <a:pt x="580" y="176"/>
                  </a:lnTo>
                  <a:lnTo>
                    <a:pt x="580" y="176"/>
                  </a:lnTo>
                  <a:lnTo>
                    <a:pt x="579" y="159"/>
                  </a:lnTo>
                  <a:lnTo>
                    <a:pt x="577" y="144"/>
                  </a:lnTo>
                  <a:lnTo>
                    <a:pt x="574" y="138"/>
                  </a:lnTo>
                  <a:lnTo>
                    <a:pt x="571" y="131"/>
                  </a:lnTo>
                  <a:lnTo>
                    <a:pt x="567" y="126"/>
                  </a:lnTo>
                  <a:lnTo>
                    <a:pt x="562" y="120"/>
                  </a:lnTo>
                  <a:lnTo>
                    <a:pt x="556" y="115"/>
                  </a:lnTo>
                  <a:lnTo>
                    <a:pt x="549" y="111"/>
                  </a:lnTo>
                  <a:lnTo>
                    <a:pt x="542" y="108"/>
                  </a:lnTo>
                  <a:lnTo>
                    <a:pt x="533" y="105"/>
                  </a:lnTo>
                  <a:lnTo>
                    <a:pt x="524" y="103"/>
                  </a:lnTo>
                  <a:lnTo>
                    <a:pt x="514" y="100"/>
                  </a:lnTo>
                  <a:lnTo>
                    <a:pt x="502" y="99"/>
                  </a:lnTo>
                  <a:lnTo>
                    <a:pt x="489" y="99"/>
                  </a:lnTo>
                  <a:lnTo>
                    <a:pt x="489" y="99"/>
                  </a:lnTo>
                  <a:lnTo>
                    <a:pt x="468" y="100"/>
                  </a:lnTo>
                  <a:lnTo>
                    <a:pt x="448" y="103"/>
                  </a:lnTo>
                  <a:lnTo>
                    <a:pt x="427" y="108"/>
                  </a:lnTo>
                  <a:lnTo>
                    <a:pt x="410" y="114"/>
                  </a:lnTo>
                  <a:lnTo>
                    <a:pt x="415" y="161"/>
                  </a:lnTo>
                  <a:lnTo>
                    <a:pt x="415" y="161"/>
                  </a:lnTo>
                  <a:lnTo>
                    <a:pt x="430" y="153"/>
                  </a:lnTo>
                  <a:lnTo>
                    <a:pt x="447" y="149"/>
                  </a:lnTo>
                  <a:lnTo>
                    <a:pt x="465" y="145"/>
                  </a:lnTo>
                  <a:lnTo>
                    <a:pt x="480" y="144"/>
                  </a:lnTo>
                  <a:lnTo>
                    <a:pt x="480" y="144"/>
                  </a:lnTo>
                  <a:lnTo>
                    <a:pt x="491" y="144"/>
                  </a:lnTo>
                  <a:lnTo>
                    <a:pt x="501" y="146"/>
                  </a:lnTo>
                  <a:lnTo>
                    <a:pt x="508" y="149"/>
                  </a:lnTo>
                  <a:lnTo>
                    <a:pt x="514" y="152"/>
                  </a:lnTo>
                  <a:lnTo>
                    <a:pt x="519" y="157"/>
                  </a:lnTo>
                  <a:lnTo>
                    <a:pt x="521" y="163"/>
                  </a:lnTo>
                  <a:lnTo>
                    <a:pt x="523" y="170"/>
                  </a:lnTo>
                  <a:lnTo>
                    <a:pt x="524" y="179"/>
                  </a:lnTo>
                  <a:lnTo>
                    <a:pt x="524" y="191"/>
                  </a:lnTo>
                  <a:lnTo>
                    <a:pt x="524" y="191"/>
                  </a:lnTo>
                  <a:lnTo>
                    <a:pt x="496" y="192"/>
                  </a:lnTo>
                  <a:lnTo>
                    <a:pt x="484" y="193"/>
                  </a:lnTo>
                  <a:lnTo>
                    <a:pt x="472" y="196"/>
                  </a:lnTo>
                  <a:lnTo>
                    <a:pt x="461" y="199"/>
                  </a:lnTo>
                  <a:lnTo>
                    <a:pt x="450" y="203"/>
                  </a:lnTo>
                  <a:lnTo>
                    <a:pt x="441" y="207"/>
                  </a:lnTo>
                  <a:lnTo>
                    <a:pt x="431" y="211"/>
                  </a:lnTo>
                  <a:lnTo>
                    <a:pt x="424" y="217"/>
                  </a:lnTo>
                  <a:lnTo>
                    <a:pt x="416" y="223"/>
                  </a:lnTo>
                  <a:lnTo>
                    <a:pt x="410" y="229"/>
                  </a:lnTo>
                  <a:lnTo>
                    <a:pt x="406" y="237"/>
                  </a:lnTo>
                  <a:lnTo>
                    <a:pt x="401" y="245"/>
                  </a:lnTo>
                  <a:lnTo>
                    <a:pt x="398" y="254"/>
                  </a:lnTo>
                  <a:lnTo>
                    <a:pt x="396" y="262"/>
                  </a:lnTo>
                  <a:lnTo>
                    <a:pt x="396" y="272"/>
                  </a:lnTo>
                  <a:lnTo>
                    <a:pt x="396" y="272"/>
                  </a:lnTo>
                  <a:lnTo>
                    <a:pt x="397" y="285"/>
                  </a:lnTo>
                  <a:lnTo>
                    <a:pt x="400" y="296"/>
                  </a:lnTo>
                  <a:lnTo>
                    <a:pt x="406" y="307"/>
                  </a:lnTo>
                  <a:lnTo>
                    <a:pt x="413" y="315"/>
                  </a:lnTo>
                  <a:lnTo>
                    <a:pt x="421" y="321"/>
                  </a:lnTo>
                  <a:lnTo>
                    <a:pt x="432" y="326"/>
                  </a:lnTo>
                  <a:lnTo>
                    <a:pt x="444" y="330"/>
                  </a:lnTo>
                  <a:lnTo>
                    <a:pt x="459" y="331"/>
                  </a:lnTo>
                  <a:lnTo>
                    <a:pt x="459" y="331"/>
                  </a:lnTo>
                  <a:lnTo>
                    <a:pt x="471" y="330"/>
                  </a:lnTo>
                  <a:lnTo>
                    <a:pt x="483" y="327"/>
                  </a:lnTo>
                  <a:lnTo>
                    <a:pt x="494" y="324"/>
                  </a:lnTo>
                  <a:lnTo>
                    <a:pt x="503" y="319"/>
                  </a:lnTo>
                  <a:lnTo>
                    <a:pt x="512" y="313"/>
                  </a:lnTo>
                  <a:lnTo>
                    <a:pt x="519" y="305"/>
                  </a:lnTo>
                  <a:lnTo>
                    <a:pt x="525" y="297"/>
                  </a:lnTo>
                  <a:lnTo>
                    <a:pt x="530" y="289"/>
                  </a:lnTo>
                  <a:lnTo>
                    <a:pt x="530" y="289"/>
                  </a:lnTo>
                  <a:lnTo>
                    <a:pt x="530" y="289"/>
                  </a:lnTo>
                  <a:lnTo>
                    <a:pt x="529" y="307"/>
                  </a:lnTo>
                  <a:lnTo>
                    <a:pt x="529" y="326"/>
                  </a:lnTo>
                  <a:lnTo>
                    <a:pt x="582" y="326"/>
                  </a:lnTo>
                  <a:lnTo>
                    <a:pt x="582" y="326"/>
                  </a:lnTo>
                  <a:close/>
                  <a:moveTo>
                    <a:pt x="524" y="233"/>
                  </a:moveTo>
                  <a:lnTo>
                    <a:pt x="524" y="233"/>
                  </a:lnTo>
                  <a:lnTo>
                    <a:pt x="523" y="243"/>
                  </a:lnTo>
                  <a:lnTo>
                    <a:pt x="520" y="252"/>
                  </a:lnTo>
                  <a:lnTo>
                    <a:pt x="517" y="262"/>
                  </a:lnTo>
                  <a:lnTo>
                    <a:pt x="511" y="270"/>
                  </a:lnTo>
                  <a:lnTo>
                    <a:pt x="503" y="277"/>
                  </a:lnTo>
                  <a:lnTo>
                    <a:pt x="496" y="283"/>
                  </a:lnTo>
                  <a:lnTo>
                    <a:pt x="486" y="285"/>
                  </a:lnTo>
                  <a:lnTo>
                    <a:pt x="477" y="286"/>
                  </a:lnTo>
                  <a:lnTo>
                    <a:pt x="477" y="286"/>
                  </a:lnTo>
                  <a:lnTo>
                    <a:pt x="471" y="286"/>
                  </a:lnTo>
                  <a:lnTo>
                    <a:pt x="466" y="285"/>
                  </a:lnTo>
                  <a:lnTo>
                    <a:pt x="461" y="283"/>
                  </a:lnTo>
                  <a:lnTo>
                    <a:pt x="457" y="280"/>
                  </a:lnTo>
                  <a:lnTo>
                    <a:pt x="454" y="277"/>
                  </a:lnTo>
                  <a:lnTo>
                    <a:pt x="451" y="273"/>
                  </a:lnTo>
                  <a:lnTo>
                    <a:pt x="450" y="268"/>
                  </a:lnTo>
                  <a:lnTo>
                    <a:pt x="450" y="263"/>
                  </a:lnTo>
                  <a:lnTo>
                    <a:pt x="450" y="263"/>
                  </a:lnTo>
                  <a:lnTo>
                    <a:pt x="450" y="256"/>
                  </a:lnTo>
                  <a:lnTo>
                    <a:pt x="453" y="250"/>
                  </a:lnTo>
                  <a:lnTo>
                    <a:pt x="457" y="244"/>
                  </a:lnTo>
                  <a:lnTo>
                    <a:pt x="465" y="239"/>
                  </a:lnTo>
                  <a:lnTo>
                    <a:pt x="474" y="234"/>
                  </a:lnTo>
                  <a:lnTo>
                    <a:pt x="486" y="231"/>
                  </a:lnTo>
                  <a:lnTo>
                    <a:pt x="503" y="228"/>
                  </a:lnTo>
                  <a:lnTo>
                    <a:pt x="524" y="228"/>
                  </a:lnTo>
                  <a:lnTo>
                    <a:pt x="524" y="233"/>
                  </a:lnTo>
                  <a:lnTo>
                    <a:pt x="524" y="233"/>
                  </a:lnTo>
                  <a:close/>
                  <a:moveTo>
                    <a:pt x="807" y="326"/>
                  </a:moveTo>
                  <a:lnTo>
                    <a:pt x="807" y="326"/>
                  </a:lnTo>
                  <a:lnTo>
                    <a:pt x="806" y="269"/>
                  </a:lnTo>
                  <a:lnTo>
                    <a:pt x="806" y="176"/>
                  </a:lnTo>
                  <a:lnTo>
                    <a:pt x="806" y="176"/>
                  </a:lnTo>
                  <a:lnTo>
                    <a:pt x="805" y="159"/>
                  </a:lnTo>
                  <a:lnTo>
                    <a:pt x="801" y="144"/>
                  </a:lnTo>
                  <a:lnTo>
                    <a:pt x="799" y="138"/>
                  </a:lnTo>
                  <a:lnTo>
                    <a:pt x="795" y="131"/>
                  </a:lnTo>
                  <a:lnTo>
                    <a:pt x="791" y="126"/>
                  </a:lnTo>
                  <a:lnTo>
                    <a:pt x="787" y="120"/>
                  </a:lnTo>
                  <a:lnTo>
                    <a:pt x="781" y="115"/>
                  </a:lnTo>
                  <a:lnTo>
                    <a:pt x="775" y="111"/>
                  </a:lnTo>
                  <a:lnTo>
                    <a:pt x="767" y="108"/>
                  </a:lnTo>
                  <a:lnTo>
                    <a:pt x="759" y="105"/>
                  </a:lnTo>
                  <a:lnTo>
                    <a:pt x="749" y="103"/>
                  </a:lnTo>
                  <a:lnTo>
                    <a:pt x="738" y="100"/>
                  </a:lnTo>
                  <a:lnTo>
                    <a:pt x="726" y="99"/>
                  </a:lnTo>
                  <a:lnTo>
                    <a:pt x="714" y="99"/>
                  </a:lnTo>
                  <a:lnTo>
                    <a:pt x="714" y="99"/>
                  </a:lnTo>
                  <a:lnTo>
                    <a:pt x="693" y="100"/>
                  </a:lnTo>
                  <a:lnTo>
                    <a:pt x="672" y="103"/>
                  </a:lnTo>
                  <a:lnTo>
                    <a:pt x="653" y="108"/>
                  </a:lnTo>
                  <a:lnTo>
                    <a:pt x="635" y="114"/>
                  </a:lnTo>
                  <a:lnTo>
                    <a:pt x="640" y="161"/>
                  </a:lnTo>
                  <a:lnTo>
                    <a:pt x="640" y="161"/>
                  </a:lnTo>
                  <a:lnTo>
                    <a:pt x="655" y="153"/>
                  </a:lnTo>
                  <a:lnTo>
                    <a:pt x="672" y="149"/>
                  </a:lnTo>
                  <a:lnTo>
                    <a:pt x="689" y="145"/>
                  </a:lnTo>
                  <a:lnTo>
                    <a:pt x="705" y="144"/>
                  </a:lnTo>
                  <a:lnTo>
                    <a:pt x="705" y="144"/>
                  </a:lnTo>
                  <a:lnTo>
                    <a:pt x="717" y="144"/>
                  </a:lnTo>
                  <a:lnTo>
                    <a:pt x="725" y="146"/>
                  </a:lnTo>
                  <a:lnTo>
                    <a:pt x="732" y="149"/>
                  </a:lnTo>
                  <a:lnTo>
                    <a:pt x="738" y="152"/>
                  </a:lnTo>
                  <a:lnTo>
                    <a:pt x="743" y="157"/>
                  </a:lnTo>
                  <a:lnTo>
                    <a:pt x="746" y="163"/>
                  </a:lnTo>
                  <a:lnTo>
                    <a:pt x="748" y="170"/>
                  </a:lnTo>
                  <a:lnTo>
                    <a:pt x="748" y="179"/>
                  </a:lnTo>
                  <a:lnTo>
                    <a:pt x="748" y="191"/>
                  </a:lnTo>
                  <a:lnTo>
                    <a:pt x="748" y="191"/>
                  </a:lnTo>
                  <a:lnTo>
                    <a:pt x="722" y="192"/>
                  </a:lnTo>
                  <a:lnTo>
                    <a:pt x="708" y="193"/>
                  </a:lnTo>
                  <a:lnTo>
                    <a:pt x="696" y="196"/>
                  </a:lnTo>
                  <a:lnTo>
                    <a:pt x="685" y="199"/>
                  </a:lnTo>
                  <a:lnTo>
                    <a:pt x="674" y="203"/>
                  </a:lnTo>
                  <a:lnTo>
                    <a:pt x="665" y="207"/>
                  </a:lnTo>
                  <a:lnTo>
                    <a:pt x="656" y="211"/>
                  </a:lnTo>
                  <a:lnTo>
                    <a:pt x="648" y="217"/>
                  </a:lnTo>
                  <a:lnTo>
                    <a:pt x="641" y="223"/>
                  </a:lnTo>
                  <a:lnTo>
                    <a:pt x="635" y="229"/>
                  </a:lnTo>
                  <a:lnTo>
                    <a:pt x="630" y="237"/>
                  </a:lnTo>
                  <a:lnTo>
                    <a:pt x="626" y="245"/>
                  </a:lnTo>
                  <a:lnTo>
                    <a:pt x="623" y="254"/>
                  </a:lnTo>
                  <a:lnTo>
                    <a:pt x="621" y="262"/>
                  </a:lnTo>
                  <a:lnTo>
                    <a:pt x="620" y="272"/>
                  </a:lnTo>
                  <a:lnTo>
                    <a:pt x="620" y="272"/>
                  </a:lnTo>
                  <a:lnTo>
                    <a:pt x="621" y="285"/>
                  </a:lnTo>
                  <a:lnTo>
                    <a:pt x="625" y="296"/>
                  </a:lnTo>
                  <a:lnTo>
                    <a:pt x="630" y="307"/>
                  </a:lnTo>
                  <a:lnTo>
                    <a:pt x="637" y="315"/>
                  </a:lnTo>
                  <a:lnTo>
                    <a:pt x="646" y="321"/>
                  </a:lnTo>
                  <a:lnTo>
                    <a:pt x="656" y="326"/>
                  </a:lnTo>
                  <a:lnTo>
                    <a:pt x="670" y="330"/>
                  </a:lnTo>
                  <a:lnTo>
                    <a:pt x="684" y="331"/>
                  </a:lnTo>
                  <a:lnTo>
                    <a:pt x="684" y="331"/>
                  </a:lnTo>
                  <a:lnTo>
                    <a:pt x="696" y="330"/>
                  </a:lnTo>
                  <a:lnTo>
                    <a:pt x="707" y="327"/>
                  </a:lnTo>
                  <a:lnTo>
                    <a:pt x="718" y="324"/>
                  </a:lnTo>
                  <a:lnTo>
                    <a:pt x="728" y="319"/>
                  </a:lnTo>
                  <a:lnTo>
                    <a:pt x="736" y="313"/>
                  </a:lnTo>
                  <a:lnTo>
                    <a:pt x="743" y="305"/>
                  </a:lnTo>
                  <a:lnTo>
                    <a:pt x="749" y="297"/>
                  </a:lnTo>
                  <a:lnTo>
                    <a:pt x="754" y="289"/>
                  </a:lnTo>
                  <a:lnTo>
                    <a:pt x="755" y="289"/>
                  </a:lnTo>
                  <a:lnTo>
                    <a:pt x="755" y="289"/>
                  </a:lnTo>
                  <a:lnTo>
                    <a:pt x="753" y="307"/>
                  </a:lnTo>
                  <a:lnTo>
                    <a:pt x="753" y="326"/>
                  </a:lnTo>
                  <a:lnTo>
                    <a:pt x="807" y="326"/>
                  </a:lnTo>
                  <a:lnTo>
                    <a:pt x="807" y="326"/>
                  </a:lnTo>
                  <a:close/>
                  <a:moveTo>
                    <a:pt x="748" y="233"/>
                  </a:moveTo>
                  <a:lnTo>
                    <a:pt x="748" y="233"/>
                  </a:lnTo>
                  <a:lnTo>
                    <a:pt x="748" y="243"/>
                  </a:lnTo>
                  <a:lnTo>
                    <a:pt x="744" y="252"/>
                  </a:lnTo>
                  <a:lnTo>
                    <a:pt x="741" y="262"/>
                  </a:lnTo>
                  <a:lnTo>
                    <a:pt x="735" y="270"/>
                  </a:lnTo>
                  <a:lnTo>
                    <a:pt x="729" y="277"/>
                  </a:lnTo>
                  <a:lnTo>
                    <a:pt x="720" y="283"/>
                  </a:lnTo>
                  <a:lnTo>
                    <a:pt x="711" y="285"/>
                  </a:lnTo>
                  <a:lnTo>
                    <a:pt x="701" y="286"/>
                  </a:lnTo>
                  <a:lnTo>
                    <a:pt x="701" y="286"/>
                  </a:lnTo>
                  <a:lnTo>
                    <a:pt x="695" y="286"/>
                  </a:lnTo>
                  <a:lnTo>
                    <a:pt x="690" y="285"/>
                  </a:lnTo>
                  <a:lnTo>
                    <a:pt x="685" y="283"/>
                  </a:lnTo>
                  <a:lnTo>
                    <a:pt x="682" y="280"/>
                  </a:lnTo>
                  <a:lnTo>
                    <a:pt x="679" y="277"/>
                  </a:lnTo>
                  <a:lnTo>
                    <a:pt x="677" y="273"/>
                  </a:lnTo>
                  <a:lnTo>
                    <a:pt x="676" y="268"/>
                  </a:lnTo>
                  <a:lnTo>
                    <a:pt x="674" y="263"/>
                  </a:lnTo>
                  <a:lnTo>
                    <a:pt x="674" y="263"/>
                  </a:lnTo>
                  <a:lnTo>
                    <a:pt x="676" y="256"/>
                  </a:lnTo>
                  <a:lnTo>
                    <a:pt x="678" y="250"/>
                  </a:lnTo>
                  <a:lnTo>
                    <a:pt x="682" y="244"/>
                  </a:lnTo>
                  <a:lnTo>
                    <a:pt x="689" y="239"/>
                  </a:lnTo>
                  <a:lnTo>
                    <a:pt x="699" y="234"/>
                  </a:lnTo>
                  <a:lnTo>
                    <a:pt x="712" y="231"/>
                  </a:lnTo>
                  <a:lnTo>
                    <a:pt x="728" y="228"/>
                  </a:lnTo>
                  <a:lnTo>
                    <a:pt x="748" y="228"/>
                  </a:lnTo>
                  <a:lnTo>
                    <a:pt x="748" y="233"/>
                  </a:lnTo>
                  <a:lnTo>
                    <a:pt x="748" y="233"/>
                  </a:lnTo>
                  <a:close/>
                  <a:moveTo>
                    <a:pt x="996" y="257"/>
                  </a:moveTo>
                  <a:lnTo>
                    <a:pt x="996" y="257"/>
                  </a:lnTo>
                  <a:lnTo>
                    <a:pt x="995" y="245"/>
                  </a:lnTo>
                  <a:lnTo>
                    <a:pt x="993" y="234"/>
                  </a:lnTo>
                  <a:lnTo>
                    <a:pt x="988" y="225"/>
                  </a:lnTo>
                  <a:lnTo>
                    <a:pt x="982" y="217"/>
                  </a:lnTo>
                  <a:lnTo>
                    <a:pt x="975" y="211"/>
                  </a:lnTo>
                  <a:lnTo>
                    <a:pt x="968" y="207"/>
                  </a:lnTo>
                  <a:lnTo>
                    <a:pt x="959" y="202"/>
                  </a:lnTo>
                  <a:lnTo>
                    <a:pt x="951" y="198"/>
                  </a:lnTo>
                  <a:lnTo>
                    <a:pt x="934" y="191"/>
                  </a:lnTo>
                  <a:lnTo>
                    <a:pt x="919" y="185"/>
                  </a:lnTo>
                  <a:lnTo>
                    <a:pt x="913" y="181"/>
                  </a:lnTo>
                  <a:lnTo>
                    <a:pt x="910" y="176"/>
                  </a:lnTo>
                  <a:lnTo>
                    <a:pt x="906" y="172"/>
                  </a:lnTo>
                  <a:lnTo>
                    <a:pt x="905" y="166"/>
                  </a:lnTo>
                  <a:lnTo>
                    <a:pt x="905" y="166"/>
                  </a:lnTo>
                  <a:lnTo>
                    <a:pt x="906" y="161"/>
                  </a:lnTo>
                  <a:lnTo>
                    <a:pt x="907" y="156"/>
                  </a:lnTo>
                  <a:lnTo>
                    <a:pt x="910" y="152"/>
                  </a:lnTo>
                  <a:lnTo>
                    <a:pt x="913" y="149"/>
                  </a:lnTo>
                  <a:lnTo>
                    <a:pt x="918" y="146"/>
                  </a:lnTo>
                  <a:lnTo>
                    <a:pt x="924" y="144"/>
                  </a:lnTo>
                  <a:lnTo>
                    <a:pt x="930" y="143"/>
                  </a:lnTo>
                  <a:lnTo>
                    <a:pt x="939" y="143"/>
                  </a:lnTo>
                  <a:lnTo>
                    <a:pt x="939" y="143"/>
                  </a:lnTo>
                  <a:lnTo>
                    <a:pt x="948" y="143"/>
                  </a:lnTo>
                  <a:lnTo>
                    <a:pt x="959" y="144"/>
                  </a:lnTo>
                  <a:lnTo>
                    <a:pt x="980" y="149"/>
                  </a:lnTo>
                  <a:lnTo>
                    <a:pt x="981" y="104"/>
                  </a:lnTo>
                  <a:lnTo>
                    <a:pt x="981" y="104"/>
                  </a:lnTo>
                  <a:lnTo>
                    <a:pt x="960" y="100"/>
                  </a:lnTo>
                  <a:lnTo>
                    <a:pt x="941" y="99"/>
                  </a:lnTo>
                  <a:lnTo>
                    <a:pt x="941" y="99"/>
                  </a:lnTo>
                  <a:lnTo>
                    <a:pt x="929" y="99"/>
                  </a:lnTo>
                  <a:lnTo>
                    <a:pt x="918" y="100"/>
                  </a:lnTo>
                  <a:lnTo>
                    <a:pt x="908" y="103"/>
                  </a:lnTo>
                  <a:lnTo>
                    <a:pt x="900" y="105"/>
                  </a:lnTo>
                  <a:lnTo>
                    <a:pt x="892" y="108"/>
                  </a:lnTo>
                  <a:lnTo>
                    <a:pt x="883" y="111"/>
                  </a:lnTo>
                  <a:lnTo>
                    <a:pt x="876" y="116"/>
                  </a:lnTo>
                  <a:lnTo>
                    <a:pt x="870" y="121"/>
                  </a:lnTo>
                  <a:lnTo>
                    <a:pt x="865" y="126"/>
                  </a:lnTo>
                  <a:lnTo>
                    <a:pt x="860" y="131"/>
                  </a:lnTo>
                  <a:lnTo>
                    <a:pt x="855" y="137"/>
                  </a:lnTo>
                  <a:lnTo>
                    <a:pt x="852" y="143"/>
                  </a:lnTo>
                  <a:lnTo>
                    <a:pt x="849" y="150"/>
                  </a:lnTo>
                  <a:lnTo>
                    <a:pt x="848" y="156"/>
                  </a:lnTo>
                  <a:lnTo>
                    <a:pt x="847" y="163"/>
                  </a:lnTo>
                  <a:lnTo>
                    <a:pt x="847" y="170"/>
                  </a:lnTo>
                  <a:lnTo>
                    <a:pt x="847" y="170"/>
                  </a:lnTo>
                  <a:lnTo>
                    <a:pt x="847" y="184"/>
                  </a:lnTo>
                  <a:lnTo>
                    <a:pt x="851" y="194"/>
                  </a:lnTo>
                  <a:lnTo>
                    <a:pt x="854" y="203"/>
                  </a:lnTo>
                  <a:lnTo>
                    <a:pt x="860" y="211"/>
                  </a:lnTo>
                  <a:lnTo>
                    <a:pt x="867" y="217"/>
                  </a:lnTo>
                  <a:lnTo>
                    <a:pt x="875" y="222"/>
                  </a:lnTo>
                  <a:lnTo>
                    <a:pt x="883" y="227"/>
                  </a:lnTo>
                  <a:lnTo>
                    <a:pt x="892" y="229"/>
                  </a:lnTo>
                  <a:lnTo>
                    <a:pt x="907" y="235"/>
                  </a:lnTo>
                  <a:lnTo>
                    <a:pt x="922" y="243"/>
                  </a:lnTo>
                  <a:lnTo>
                    <a:pt x="928" y="246"/>
                  </a:lnTo>
                  <a:lnTo>
                    <a:pt x="933" y="250"/>
                  </a:lnTo>
                  <a:lnTo>
                    <a:pt x="935" y="256"/>
                  </a:lnTo>
                  <a:lnTo>
                    <a:pt x="936" y="263"/>
                  </a:lnTo>
                  <a:lnTo>
                    <a:pt x="936" y="263"/>
                  </a:lnTo>
                  <a:lnTo>
                    <a:pt x="935" y="268"/>
                  </a:lnTo>
                  <a:lnTo>
                    <a:pt x="934" y="273"/>
                  </a:lnTo>
                  <a:lnTo>
                    <a:pt x="930" y="277"/>
                  </a:lnTo>
                  <a:lnTo>
                    <a:pt x="927" y="280"/>
                  </a:lnTo>
                  <a:lnTo>
                    <a:pt x="920" y="283"/>
                  </a:lnTo>
                  <a:lnTo>
                    <a:pt x="914" y="285"/>
                  </a:lnTo>
                  <a:lnTo>
                    <a:pt x="907" y="286"/>
                  </a:lnTo>
                  <a:lnTo>
                    <a:pt x="900" y="286"/>
                  </a:lnTo>
                  <a:lnTo>
                    <a:pt x="900" y="286"/>
                  </a:lnTo>
                  <a:lnTo>
                    <a:pt x="887" y="286"/>
                  </a:lnTo>
                  <a:lnTo>
                    <a:pt x="875" y="284"/>
                  </a:lnTo>
                  <a:lnTo>
                    <a:pt x="852" y="280"/>
                  </a:lnTo>
                  <a:lnTo>
                    <a:pt x="851" y="326"/>
                  </a:lnTo>
                  <a:lnTo>
                    <a:pt x="851" y="326"/>
                  </a:lnTo>
                  <a:lnTo>
                    <a:pt x="873" y="330"/>
                  </a:lnTo>
                  <a:lnTo>
                    <a:pt x="898" y="331"/>
                  </a:lnTo>
                  <a:lnTo>
                    <a:pt x="898" y="331"/>
                  </a:lnTo>
                  <a:lnTo>
                    <a:pt x="919" y="330"/>
                  </a:lnTo>
                  <a:lnTo>
                    <a:pt x="929" y="327"/>
                  </a:lnTo>
                  <a:lnTo>
                    <a:pt x="939" y="325"/>
                  </a:lnTo>
                  <a:lnTo>
                    <a:pt x="947" y="322"/>
                  </a:lnTo>
                  <a:lnTo>
                    <a:pt x="955" y="319"/>
                  </a:lnTo>
                  <a:lnTo>
                    <a:pt x="963" y="315"/>
                  </a:lnTo>
                  <a:lnTo>
                    <a:pt x="970" y="310"/>
                  </a:lnTo>
                  <a:lnTo>
                    <a:pt x="976" y="305"/>
                  </a:lnTo>
                  <a:lnTo>
                    <a:pt x="981" y="299"/>
                  </a:lnTo>
                  <a:lnTo>
                    <a:pt x="986" y="293"/>
                  </a:lnTo>
                  <a:lnTo>
                    <a:pt x="989" y="287"/>
                  </a:lnTo>
                  <a:lnTo>
                    <a:pt x="993" y="280"/>
                  </a:lnTo>
                  <a:lnTo>
                    <a:pt x="994" y="273"/>
                  </a:lnTo>
                  <a:lnTo>
                    <a:pt x="995" y="266"/>
                  </a:lnTo>
                  <a:lnTo>
                    <a:pt x="996" y="257"/>
                  </a:lnTo>
                  <a:lnTo>
                    <a:pt x="996" y="257"/>
                  </a:lnTo>
                  <a:close/>
                  <a:moveTo>
                    <a:pt x="1165" y="325"/>
                  </a:moveTo>
                  <a:lnTo>
                    <a:pt x="1165" y="279"/>
                  </a:lnTo>
                  <a:lnTo>
                    <a:pt x="1165" y="279"/>
                  </a:lnTo>
                  <a:lnTo>
                    <a:pt x="1152" y="281"/>
                  </a:lnTo>
                  <a:lnTo>
                    <a:pt x="1138" y="283"/>
                  </a:lnTo>
                  <a:lnTo>
                    <a:pt x="1138" y="283"/>
                  </a:lnTo>
                  <a:lnTo>
                    <a:pt x="1132" y="281"/>
                  </a:lnTo>
                  <a:lnTo>
                    <a:pt x="1125" y="280"/>
                  </a:lnTo>
                  <a:lnTo>
                    <a:pt x="1121" y="278"/>
                  </a:lnTo>
                  <a:lnTo>
                    <a:pt x="1117" y="274"/>
                  </a:lnTo>
                  <a:lnTo>
                    <a:pt x="1115" y="269"/>
                  </a:lnTo>
                  <a:lnTo>
                    <a:pt x="1113" y="263"/>
                  </a:lnTo>
                  <a:lnTo>
                    <a:pt x="1112" y="256"/>
                  </a:lnTo>
                  <a:lnTo>
                    <a:pt x="1112" y="245"/>
                  </a:lnTo>
                  <a:lnTo>
                    <a:pt x="1112" y="149"/>
                  </a:lnTo>
                  <a:lnTo>
                    <a:pt x="1165" y="149"/>
                  </a:lnTo>
                  <a:lnTo>
                    <a:pt x="1165" y="104"/>
                  </a:lnTo>
                  <a:lnTo>
                    <a:pt x="1112" y="104"/>
                  </a:lnTo>
                  <a:lnTo>
                    <a:pt x="1112" y="21"/>
                  </a:lnTo>
                  <a:lnTo>
                    <a:pt x="1054" y="36"/>
                  </a:lnTo>
                  <a:lnTo>
                    <a:pt x="1054" y="104"/>
                  </a:lnTo>
                  <a:lnTo>
                    <a:pt x="1017" y="104"/>
                  </a:lnTo>
                  <a:lnTo>
                    <a:pt x="1017" y="149"/>
                  </a:lnTo>
                  <a:lnTo>
                    <a:pt x="1056" y="149"/>
                  </a:lnTo>
                  <a:lnTo>
                    <a:pt x="1056" y="261"/>
                  </a:lnTo>
                  <a:lnTo>
                    <a:pt x="1056" y="261"/>
                  </a:lnTo>
                  <a:lnTo>
                    <a:pt x="1056" y="279"/>
                  </a:lnTo>
                  <a:lnTo>
                    <a:pt x="1058" y="293"/>
                  </a:lnTo>
                  <a:lnTo>
                    <a:pt x="1063" y="305"/>
                  </a:lnTo>
                  <a:lnTo>
                    <a:pt x="1065" y="310"/>
                  </a:lnTo>
                  <a:lnTo>
                    <a:pt x="1069" y="315"/>
                  </a:lnTo>
                  <a:lnTo>
                    <a:pt x="1072" y="319"/>
                  </a:lnTo>
                  <a:lnTo>
                    <a:pt x="1077" y="322"/>
                  </a:lnTo>
                  <a:lnTo>
                    <a:pt x="1082" y="325"/>
                  </a:lnTo>
                  <a:lnTo>
                    <a:pt x="1088" y="327"/>
                  </a:lnTo>
                  <a:lnTo>
                    <a:pt x="1103" y="330"/>
                  </a:lnTo>
                  <a:lnTo>
                    <a:pt x="1119" y="331"/>
                  </a:lnTo>
                  <a:lnTo>
                    <a:pt x="1119" y="331"/>
                  </a:lnTo>
                  <a:lnTo>
                    <a:pt x="1132" y="330"/>
                  </a:lnTo>
                  <a:lnTo>
                    <a:pt x="1142" y="328"/>
                  </a:lnTo>
                  <a:lnTo>
                    <a:pt x="1165" y="325"/>
                  </a:lnTo>
                  <a:lnTo>
                    <a:pt x="1165" y="325"/>
                  </a:lnTo>
                  <a:close/>
                  <a:moveTo>
                    <a:pt x="1333" y="99"/>
                  </a:moveTo>
                  <a:lnTo>
                    <a:pt x="1333" y="99"/>
                  </a:lnTo>
                  <a:lnTo>
                    <a:pt x="1320" y="99"/>
                  </a:lnTo>
                  <a:lnTo>
                    <a:pt x="1308" y="102"/>
                  </a:lnTo>
                  <a:lnTo>
                    <a:pt x="1297" y="106"/>
                  </a:lnTo>
                  <a:lnTo>
                    <a:pt x="1288" y="112"/>
                  </a:lnTo>
                  <a:lnTo>
                    <a:pt x="1280" y="120"/>
                  </a:lnTo>
                  <a:lnTo>
                    <a:pt x="1273" y="129"/>
                  </a:lnTo>
                  <a:lnTo>
                    <a:pt x="1268" y="139"/>
                  </a:lnTo>
                  <a:lnTo>
                    <a:pt x="1263" y="149"/>
                  </a:lnTo>
                  <a:lnTo>
                    <a:pt x="1262" y="149"/>
                  </a:lnTo>
                  <a:lnTo>
                    <a:pt x="1262" y="149"/>
                  </a:lnTo>
                  <a:lnTo>
                    <a:pt x="1265" y="124"/>
                  </a:lnTo>
                  <a:lnTo>
                    <a:pt x="1265" y="104"/>
                  </a:lnTo>
                  <a:lnTo>
                    <a:pt x="1212" y="104"/>
                  </a:lnTo>
                  <a:lnTo>
                    <a:pt x="1212" y="326"/>
                  </a:lnTo>
                  <a:lnTo>
                    <a:pt x="1269" y="326"/>
                  </a:lnTo>
                  <a:lnTo>
                    <a:pt x="1269" y="235"/>
                  </a:lnTo>
                  <a:lnTo>
                    <a:pt x="1269" y="235"/>
                  </a:lnTo>
                  <a:lnTo>
                    <a:pt x="1270" y="214"/>
                  </a:lnTo>
                  <a:lnTo>
                    <a:pt x="1273" y="196"/>
                  </a:lnTo>
                  <a:lnTo>
                    <a:pt x="1277" y="181"/>
                  </a:lnTo>
                  <a:lnTo>
                    <a:pt x="1281" y="175"/>
                  </a:lnTo>
                  <a:lnTo>
                    <a:pt x="1285" y="169"/>
                  </a:lnTo>
                  <a:lnTo>
                    <a:pt x="1288" y="164"/>
                  </a:lnTo>
                  <a:lnTo>
                    <a:pt x="1293" y="161"/>
                  </a:lnTo>
                  <a:lnTo>
                    <a:pt x="1298" y="158"/>
                  </a:lnTo>
                  <a:lnTo>
                    <a:pt x="1304" y="156"/>
                  </a:lnTo>
                  <a:lnTo>
                    <a:pt x="1310" y="155"/>
                  </a:lnTo>
                  <a:lnTo>
                    <a:pt x="1316" y="155"/>
                  </a:lnTo>
                  <a:lnTo>
                    <a:pt x="1323" y="155"/>
                  </a:lnTo>
                  <a:lnTo>
                    <a:pt x="1330" y="156"/>
                  </a:lnTo>
                  <a:lnTo>
                    <a:pt x="1333" y="99"/>
                  </a:lnTo>
                  <a:lnTo>
                    <a:pt x="1333" y="99"/>
                  </a:lnTo>
                  <a:close/>
                  <a:moveTo>
                    <a:pt x="1434" y="41"/>
                  </a:moveTo>
                  <a:lnTo>
                    <a:pt x="1434" y="41"/>
                  </a:lnTo>
                  <a:lnTo>
                    <a:pt x="1434" y="34"/>
                  </a:lnTo>
                  <a:lnTo>
                    <a:pt x="1432" y="28"/>
                  </a:lnTo>
                  <a:lnTo>
                    <a:pt x="1428" y="22"/>
                  </a:lnTo>
                  <a:lnTo>
                    <a:pt x="1425" y="17"/>
                  </a:lnTo>
                  <a:lnTo>
                    <a:pt x="1419" y="12"/>
                  </a:lnTo>
                  <a:lnTo>
                    <a:pt x="1412" y="9"/>
                  </a:lnTo>
                  <a:lnTo>
                    <a:pt x="1406" y="7"/>
                  </a:lnTo>
                  <a:lnTo>
                    <a:pt x="1399" y="6"/>
                  </a:lnTo>
                  <a:lnTo>
                    <a:pt x="1399" y="6"/>
                  </a:lnTo>
                  <a:lnTo>
                    <a:pt x="1392" y="7"/>
                  </a:lnTo>
                  <a:lnTo>
                    <a:pt x="1385" y="10"/>
                  </a:lnTo>
                  <a:lnTo>
                    <a:pt x="1379" y="12"/>
                  </a:lnTo>
                  <a:lnTo>
                    <a:pt x="1374" y="17"/>
                  </a:lnTo>
                  <a:lnTo>
                    <a:pt x="1369" y="22"/>
                  </a:lnTo>
                  <a:lnTo>
                    <a:pt x="1367" y="28"/>
                  </a:lnTo>
                  <a:lnTo>
                    <a:pt x="1364" y="34"/>
                  </a:lnTo>
                  <a:lnTo>
                    <a:pt x="1363" y="41"/>
                  </a:lnTo>
                  <a:lnTo>
                    <a:pt x="1363" y="41"/>
                  </a:lnTo>
                  <a:lnTo>
                    <a:pt x="1364" y="48"/>
                  </a:lnTo>
                  <a:lnTo>
                    <a:pt x="1367" y="54"/>
                  </a:lnTo>
                  <a:lnTo>
                    <a:pt x="1369" y="61"/>
                  </a:lnTo>
                  <a:lnTo>
                    <a:pt x="1374" y="65"/>
                  </a:lnTo>
                  <a:lnTo>
                    <a:pt x="1379" y="70"/>
                  </a:lnTo>
                  <a:lnTo>
                    <a:pt x="1385" y="73"/>
                  </a:lnTo>
                  <a:lnTo>
                    <a:pt x="1392" y="75"/>
                  </a:lnTo>
                  <a:lnTo>
                    <a:pt x="1399" y="76"/>
                  </a:lnTo>
                  <a:lnTo>
                    <a:pt x="1399" y="76"/>
                  </a:lnTo>
                  <a:lnTo>
                    <a:pt x="1406" y="75"/>
                  </a:lnTo>
                  <a:lnTo>
                    <a:pt x="1412" y="73"/>
                  </a:lnTo>
                  <a:lnTo>
                    <a:pt x="1419" y="70"/>
                  </a:lnTo>
                  <a:lnTo>
                    <a:pt x="1425" y="65"/>
                  </a:lnTo>
                  <a:lnTo>
                    <a:pt x="1428" y="61"/>
                  </a:lnTo>
                  <a:lnTo>
                    <a:pt x="1432" y="54"/>
                  </a:lnTo>
                  <a:lnTo>
                    <a:pt x="1434" y="48"/>
                  </a:lnTo>
                  <a:lnTo>
                    <a:pt x="1434" y="41"/>
                  </a:lnTo>
                  <a:lnTo>
                    <a:pt x="1434" y="41"/>
                  </a:lnTo>
                  <a:close/>
                  <a:moveTo>
                    <a:pt x="1427" y="326"/>
                  </a:moveTo>
                  <a:lnTo>
                    <a:pt x="1427" y="104"/>
                  </a:lnTo>
                  <a:lnTo>
                    <a:pt x="1370" y="104"/>
                  </a:lnTo>
                  <a:lnTo>
                    <a:pt x="1370" y="326"/>
                  </a:lnTo>
                  <a:lnTo>
                    <a:pt x="1427" y="326"/>
                  </a:lnTo>
                  <a:lnTo>
                    <a:pt x="1427" y="326"/>
                  </a:lnTo>
                  <a:close/>
                  <a:moveTo>
                    <a:pt x="1630" y="320"/>
                  </a:moveTo>
                  <a:lnTo>
                    <a:pt x="1625" y="272"/>
                  </a:lnTo>
                  <a:lnTo>
                    <a:pt x="1625" y="272"/>
                  </a:lnTo>
                  <a:lnTo>
                    <a:pt x="1615" y="275"/>
                  </a:lnTo>
                  <a:lnTo>
                    <a:pt x="1604" y="278"/>
                  </a:lnTo>
                  <a:lnTo>
                    <a:pt x="1592" y="280"/>
                  </a:lnTo>
                  <a:lnTo>
                    <a:pt x="1581" y="280"/>
                  </a:lnTo>
                  <a:lnTo>
                    <a:pt x="1581" y="280"/>
                  </a:lnTo>
                  <a:lnTo>
                    <a:pt x="1568" y="279"/>
                  </a:lnTo>
                  <a:lnTo>
                    <a:pt x="1557" y="275"/>
                  </a:lnTo>
                  <a:lnTo>
                    <a:pt x="1548" y="270"/>
                  </a:lnTo>
                  <a:lnTo>
                    <a:pt x="1540" y="263"/>
                  </a:lnTo>
                  <a:lnTo>
                    <a:pt x="1535" y="254"/>
                  </a:lnTo>
                  <a:lnTo>
                    <a:pt x="1532" y="243"/>
                  </a:lnTo>
                  <a:lnTo>
                    <a:pt x="1529" y="231"/>
                  </a:lnTo>
                  <a:lnTo>
                    <a:pt x="1528" y="216"/>
                  </a:lnTo>
                  <a:lnTo>
                    <a:pt x="1528" y="216"/>
                  </a:lnTo>
                  <a:lnTo>
                    <a:pt x="1529" y="202"/>
                  </a:lnTo>
                  <a:lnTo>
                    <a:pt x="1532" y="188"/>
                  </a:lnTo>
                  <a:lnTo>
                    <a:pt x="1537" y="176"/>
                  </a:lnTo>
                  <a:lnTo>
                    <a:pt x="1543" y="167"/>
                  </a:lnTo>
                  <a:lnTo>
                    <a:pt x="1550" y="158"/>
                  </a:lnTo>
                  <a:lnTo>
                    <a:pt x="1560" y="152"/>
                  </a:lnTo>
                  <a:lnTo>
                    <a:pt x="1570" y="150"/>
                  </a:lnTo>
                  <a:lnTo>
                    <a:pt x="1583" y="147"/>
                  </a:lnTo>
                  <a:lnTo>
                    <a:pt x="1583" y="147"/>
                  </a:lnTo>
                  <a:lnTo>
                    <a:pt x="1593" y="149"/>
                  </a:lnTo>
                  <a:lnTo>
                    <a:pt x="1604" y="150"/>
                  </a:lnTo>
                  <a:lnTo>
                    <a:pt x="1614" y="153"/>
                  </a:lnTo>
                  <a:lnTo>
                    <a:pt x="1624" y="156"/>
                  </a:lnTo>
                  <a:lnTo>
                    <a:pt x="1628" y="106"/>
                  </a:lnTo>
                  <a:lnTo>
                    <a:pt x="1628" y="106"/>
                  </a:lnTo>
                  <a:lnTo>
                    <a:pt x="1617" y="104"/>
                  </a:lnTo>
                  <a:lnTo>
                    <a:pt x="1607" y="102"/>
                  </a:lnTo>
                  <a:lnTo>
                    <a:pt x="1595" y="100"/>
                  </a:lnTo>
                  <a:lnTo>
                    <a:pt x="1584" y="100"/>
                  </a:lnTo>
                  <a:lnTo>
                    <a:pt x="1584" y="100"/>
                  </a:lnTo>
                  <a:lnTo>
                    <a:pt x="1569" y="100"/>
                  </a:lnTo>
                  <a:lnTo>
                    <a:pt x="1556" y="103"/>
                  </a:lnTo>
                  <a:lnTo>
                    <a:pt x="1544" y="105"/>
                  </a:lnTo>
                  <a:lnTo>
                    <a:pt x="1532" y="110"/>
                  </a:lnTo>
                  <a:lnTo>
                    <a:pt x="1522" y="115"/>
                  </a:lnTo>
                  <a:lnTo>
                    <a:pt x="1513" y="121"/>
                  </a:lnTo>
                  <a:lnTo>
                    <a:pt x="1504" y="128"/>
                  </a:lnTo>
                  <a:lnTo>
                    <a:pt x="1497" y="135"/>
                  </a:lnTo>
                  <a:lnTo>
                    <a:pt x="1490" y="144"/>
                  </a:lnTo>
                  <a:lnTo>
                    <a:pt x="1485" y="153"/>
                  </a:lnTo>
                  <a:lnTo>
                    <a:pt x="1480" y="163"/>
                  </a:lnTo>
                  <a:lnTo>
                    <a:pt x="1475" y="174"/>
                  </a:lnTo>
                  <a:lnTo>
                    <a:pt x="1473" y="186"/>
                  </a:lnTo>
                  <a:lnTo>
                    <a:pt x="1470" y="197"/>
                  </a:lnTo>
                  <a:lnTo>
                    <a:pt x="1469" y="210"/>
                  </a:lnTo>
                  <a:lnTo>
                    <a:pt x="1469" y="222"/>
                  </a:lnTo>
                  <a:lnTo>
                    <a:pt x="1469" y="222"/>
                  </a:lnTo>
                  <a:lnTo>
                    <a:pt x="1469" y="237"/>
                  </a:lnTo>
                  <a:lnTo>
                    <a:pt x="1470" y="249"/>
                  </a:lnTo>
                  <a:lnTo>
                    <a:pt x="1473" y="261"/>
                  </a:lnTo>
                  <a:lnTo>
                    <a:pt x="1475" y="272"/>
                  </a:lnTo>
                  <a:lnTo>
                    <a:pt x="1480" y="281"/>
                  </a:lnTo>
                  <a:lnTo>
                    <a:pt x="1484" y="290"/>
                  </a:lnTo>
                  <a:lnTo>
                    <a:pt x="1490" y="297"/>
                  </a:lnTo>
                  <a:lnTo>
                    <a:pt x="1496" y="304"/>
                  </a:lnTo>
                  <a:lnTo>
                    <a:pt x="1503" y="310"/>
                  </a:lnTo>
                  <a:lnTo>
                    <a:pt x="1510" y="316"/>
                  </a:lnTo>
                  <a:lnTo>
                    <a:pt x="1519" y="320"/>
                  </a:lnTo>
                  <a:lnTo>
                    <a:pt x="1527" y="324"/>
                  </a:lnTo>
                  <a:lnTo>
                    <a:pt x="1537" y="326"/>
                  </a:lnTo>
                  <a:lnTo>
                    <a:pt x="1546" y="328"/>
                  </a:lnTo>
                  <a:lnTo>
                    <a:pt x="1557" y="330"/>
                  </a:lnTo>
                  <a:lnTo>
                    <a:pt x="1569" y="330"/>
                  </a:lnTo>
                  <a:lnTo>
                    <a:pt x="1569" y="330"/>
                  </a:lnTo>
                  <a:lnTo>
                    <a:pt x="1586" y="330"/>
                  </a:lnTo>
                  <a:lnTo>
                    <a:pt x="1602" y="327"/>
                  </a:lnTo>
                  <a:lnTo>
                    <a:pt x="1616" y="324"/>
                  </a:lnTo>
                  <a:lnTo>
                    <a:pt x="1630" y="320"/>
                  </a:lnTo>
                  <a:lnTo>
                    <a:pt x="1630" y="320"/>
                  </a:lnTo>
                  <a:close/>
                  <a:moveTo>
                    <a:pt x="1866" y="326"/>
                  </a:moveTo>
                  <a:lnTo>
                    <a:pt x="1866" y="170"/>
                  </a:lnTo>
                  <a:lnTo>
                    <a:pt x="1866" y="170"/>
                  </a:lnTo>
                  <a:lnTo>
                    <a:pt x="1866" y="156"/>
                  </a:lnTo>
                  <a:lnTo>
                    <a:pt x="1863" y="143"/>
                  </a:lnTo>
                  <a:lnTo>
                    <a:pt x="1859" y="131"/>
                  </a:lnTo>
                  <a:lnTo>
                    <a:pt x="1853" y="121"/>
                  </a:lnTo>
                  <a:lnTo>
                    <a:pt x="1848" y="116"/>
                  </a:lnTo>
                  <a:lnTo>
                    <a:pt x="1843" y="111"/>
                  </a:lnTo>
                  <a:lnTo>
                    <a:pt x="1838" y="108"/>
                  </a:lnTo>
                  <a:lnTo>
                    <a:pt x="1832" y="105"/>
                  </a:lnTo>
                  <a:lnTo>
                    <a:pt x="1825" y="103"/>
                  </a:lnTo>
                  <a:lnTo>
                    <a:pt x="1818" y="100"/>
                  </a:lnTo>
                  <a:lnTo>
                    <a:pt x="1809" y="99"/>
                  </a:lnTo>
                  <a:lnTo>
                    <a:pt x="1801" y="99"/>
                  </a:lnTo>
                  <a:lnTo>
                    <a:pt x="1801" y="99"/>
                  </a:lnTo>
                  <a:lnTo>
                    <a:pt x="1788" y="100"/>
                  </a:lnTo>
                  <a:lnTo>
                    <a:pt x="1777" y="103"/>
                  </a:lnTo>
                  <a:lnTo>
                    <a:pt x="1766" y="106"/>
                  </a:lnTo>
                  <a:lnTo>
                    <a:pt x="1756" y="111"/>
                  </a:lnTo>
                  <a:lnTo>
                    <a:pt x="1748" y="117"/>
                  </a:lnTo>
                  <a:lnTo>
                    <a:pt x="1739" y="123"/>
                  </a:lnTo>
                  <a:lnTo>
                    <a:pt x="1733" y="132"/>
                  </a:lnTo>
                  <a:lnTo>
                    <a:pt x="1728" y="141"/>
                  </a:lnTo>
                  <a:lnTo>
                    <a:pt x="1727" y="140"/>
                  </a:lnTo>
                  <a:lnTo>
                    <a:pt x="1727" y="140"/>
                  </a:lnTo>
                  <a:lnTo>
                    <a:pt x="1728" y="129"/>
                  </a:lnTo>
                  <a:lnTo>
                    <a:pt x="1730" y="118"/>
                  </a:lnTo>
                  <a:lnTo>
                    <a:pt x="1731" y="96"/>
                  </a:lnTo>
                  <a:lnTo>
                    <a:pt x="1731" y="0"/>
                  </a:lnTo>
                  <a:lnTo>
                    <a:pt x="1674" y="0"/>
                  </a:lnTo>
                  <a:lnTo>
                    <a:pt x="1674" y="326"/>
                  </a:lnTo>
                  <a:lnTo>
                    <a:pt x="1731" y="326"/>
                  </a:lnTo>
                  <a:lnTo>
                    <a:pt x="1731" y="219"/>
                  </a:lnTo>
                  <a:lnTo>
                    <a:pt x="1731" y="219"/>
                  </a:lnTo>
                  <a:lnTo>
                    <a:pt x="1732" y="204"/>
                  </a:lnTo>
                  <a:lnTo>
                    <a:pt x="1734" y="191"/>
                  </a:lnTo>
                  <a:lnTo>
                    <a:pt x="1739" y="179"/>
                  </a:lnTo>
                  <a:lnTo>
                    <a:pt x="1747" y="168"/>
                  </a:lnTo>
                  <a:lnTo>
                    <a:pt x="1754" y="159"/>
                  </a:lnTo>
                  <a:lnTo>
                    <a:pt x="1762" y="153"/>
                  </a:lnTo>
                  <a:lnTo>
                    <a:pt x="1772" y="149"/>
                  </a:lnTo>
                  <a:lnTo>
                    <a:pt x="1778" y="147"/>
                  </a:lnTo>
                  <a:lnTo>
                    <a:pt x="1783" y="147"/>
                  </a:lnTo>
                  <a:lnTo>
                    <a:pt x="1783" y="147"/>
                  </a:lnTo>
                  <a:lnTo>
                    <a:pt x="1790" y="147"/>
                  </a:lnTo>
                  <a:lnTo>
                    <a:pt x="1796" y="150"/>
                  </a:lnTo>
                  <a:lnTo>
                    <a:pt x="1801" y="152"/>
                  </a:lnTo>
                  <a:lnTo>
                    <a:pt x="1804" y="157"/>
                  </a:lnTo>
                  <a:lnTo>
                    <a:pt x="1807" y="162"/>
                  </a:lnTo>
                  <a:lnTo>
                    <a:pt x="1808" y="169"/>
                  </a:lnTo>
                  <a:lnTo>
                    <a:pt x="1809" y="176"/>
                  </a:lnTo>
                  <a:lnTo>
                    <a:pt x="1810" y="184"/>
                  </a:lnTo>
                  <a:lnTo>
                    <a:pt x="1810" y="326"/>
                  </a:lnTo>
                  <a:lnTo>
                    <a:pt x="1866" y="326"/>
                  </a:lnTo>
                  <a:lnTo>
                    <a:pt x="1866" y="326"/>
                  </a:lnTo>
                  <a:close/>
                  <a:moveTo>
                    <a:pt x="2044" y="325"/>
                  </a:moveTo>
                  <a:lnTo>
                    <a:pt x="2044" y="279"/>
                  </a:lnTo>
                  <a:lnTo>
                    <a:pt x="2044" y="279"/>
                  </a:lnTo>
                  <a:lnTo>
                    <a:pt x="2031" y="281"/>
                  </a:lnTo>
                  <a:lnTo>
                    <a:pt x="2017" y="283"/>
                  </a:lnTo>
                  <a:lnTo>
                    <a:pt x="2017" y="283"/>
                  </a:lnTo>
                  <a:lnTo>
                    <a:pt x="2011" y="281"/>
                  </a:lnTo>
                  <a:lnTo>
                    <a:pt x="2005" y="280"/>
                  </a:lnTo>
                  <a:lnTo>
                    <a:pt x="2000" y="278"/>
                  </a:lnTo>
                  <a:lnTo>
                    <a:pt x="1996" y="274"/>
                  </a:lnTo>
                  <a:lnTo>
                    <a:pt x="1994" y="269"/>
                  </a:lnTo>
                  <a:lnTo>
                    <a:pt x="1992" y="263"/>
                  </a:lnTo>
                  <a:lnTo>
                    <a:pt x="1991" y="256"/>
                  </a:lnTo>
                  <a:lnTo>
                    <a:pt x="1991" y="245"/>
                  </a:lnTo>
                  <a:lnTo>
                    <a:pt x="1991" y="149"/>
                  </a:lnTo>
                  <a:lnTo>
                    <a:pt x="2044" y="149"/>
                  </a:lnTo>
                  <a:lnTo>
                    <a:pt x="2044" y="104"/>
                  </a:lnTo>
                  <a:lnTo>
                    <a:pt x="1991" y="104"/>
                  </a:lnTo>
                  <a:lnTo>
                    <a:pt x="1991" y="21"/>
                  </a:lnTo>
                  <a:lnTo>
                    <a:pt x="1933" y="36"/>
                  </a:lnTo>
                  <a:lnTo>
                    <a:pt x="1933" y="104"/>
                  </a:lnTo>
                  <a:lnTo>
                    <a:pt x="1896" y="104"/>
                  </a:lnTo>
                  <a:lnTo>
                    <a:pt x="1896" y="149"/>
                  </a:lnTo>
                  <a:lnTo>
                    <a:pt x="1935" y="149"/>
                  </a:lnTo>
                  <a:lnTo>
                    <a:pt x="1935" y="261"/>
                  </a:lnTo>
                  <a:lnTo>
                    <a:pt x="1935" y="261"/>
                  </a:lnTo>
                  <a:lnTo>
                    <a:pt x="1935" y="279"/>
                  </a:lnTo>
                  <a:lnTo>
                    <a:pt x="1937" y="293"/>
                  </a:lnTo>
                  <a:lnTo>
                    <a:pt x="1942" y="305"/>
                  </a:lnTo>
                  <a:lnTo>
                    <a:pt x="1944" y="310"/>
                  </a:lnTo>
                  <a:lnTo>
                    <a:pt x="1948" y="315"/>
                  </a:lnTo>
                  <a:lnTo>
                    <a:pt x="1951" y="319"/>
                  </a:lnTo>
                  <a:lnTo>
                    <a:pt x="1956" y="322"/>
                  </a:lnTo>
                  <a:lnTo>
                    <a:pt x="1962" y="325"/>
                  </a:lnTo>
                  <a:lnTo>
                    <a:pt x="1967" y="327"/>
                  </a:lnTo>
                  <a:lnTo>
                    <a:pt x="1982" y="330"/>
                  </a:lnTo>
                  <a:lnTo>
                    <a:pt x="1999" y="331"/>
                  </a:lnTo>
                  <a:lnTo>
                    <a:pt x="1999" y="331"/>
                  </a:lnTo>
                  <a:lnTo>
                    <a:pt x="2011" y="330"/>
                  </a:lnTo>
                  <a:lnTo>
                    <a:pt x="2023" y="328"/>
                  </a:lnTo>
                  <a:lnTo>
                    <a:pt x="2044" y="325"/>
                  </a:lnTo>
                  <a:lnTo>
                    <a:pt x="2044" y="325"/>
                  </a:lnTo>
                  <a:close/>
                  <a:moveTo>
                    <a:pt x="2412" y="209"/>
                  </a:moveTo>
                  <a:lnTo>
                    <a:pt x="2412" y="24"/>
                  </a:lnTo>
                  <a:lnTo>
                    <a:pt x="2354" y="24"/>
                  </a:lnTo>
                  <a:lnTo>
                    <a:pt x="2354" y="213"/>
                  </a:lnTo>
                  <a:lnTo>
                    <a:pt x="2354" y="213"/>
                  </a:lnTo>
                  <a:lnTo>
                    <a:pt x="2353" y="231"/>
                  </a:lnTo>
                  <a:lnTo>
                    <a:pt x="2351" y="245"/>
                  </a:lnTo>
                  <a:lnTo>
                    <a:pt x="2346" y="257"/>
                  </a:lnTo>
                  <a:lnTo>
                    <a:pt x="2343" y="262"/>
                  </a:lnTo>
                  <a:lnTo>
                    <a:pt x="2340" y="267"/>
                  </a:lnTo>
                  <a:lnTo>
                    <a:pt x="2335" y="270"/>
                  </a:lnTo>
                  <a:lnTo>
                    <a:pt x="2330" y="274"/>
                  </a:lnTo>
                  <a:lnTo>
                    <a:pt x="2325" y="277"/>
                  </a:lnTo>
                  <a:lnTo>
                    <a:pt x="2319" y="279"/>
                  </a:lnTo>
                  <a:lnTo>
                    <a:pt x="2306" y="281"/>
                  </a:lnTo>
                  <a:lnTo>
                    <a:pt x="2290" y="283"/>
                  </a:lnTo>
                  <a:lnTo>
                    <a:pt x="2290" y="283"/>
                  </a:lnTo>
                  <a:lnTo>
                    <a:pt x="2273" y="281"/>
                  </a:lnTo>
                  <a:lnTo>
                    <a:pt x="2266" y="280"/>
                  </a:lnTo>
                  <a:lnTo>
                    <a:pt x="2260" y="278"/>
                  </a:lnTo>
                  <a:lnTo>
                    <a:pt x="2254" y="275"/>
                  </a:lnTo>
                  <a:lnTo>
                    <a:pt x="2249" y="272"/>
                  </a:lnTo>
                  <a:lnTo>
                    <a:pt x="2245" y="268"/>
                  </a:lnTo>
                  <a:lnTo>
                    <a:pt x="2241" y="264"/>
                  </a:lnTo>
                  <a:lnTo>
                    <a:pt x="2235" y="255"/>
                  </a:lnTo>
                  <a:lnTo>
                    <a:pt x="2231" y="244"/>
                  </a:lnTo>
                  <a:lnTo>
                    <a:pt x="2229" y="232"/>
                  </a:lnTo>
                  <a:lnTo>
                    <a:pt x="2229" y="219"/>
                  </a:lnTo>
                  <a:lnTo>
                    <a:pt x="2229" y="24"/>
                  </a:lnTo>
                  <a:lnTo>
                    <a:pt x="2171" y="24"/>
                  </a:lnTo>
                  <a:lnTo>
                    <a:pt x="2171" y="221"/>
                  </a:lnTo>
                  <a:lnTo>
                    <a:pt x="2171" y="221"/>
                  </a:lnTo>
                  <a:lnTo>
                    <a:pt x="2172" y="243"/>
                  </a:lnTo>
                  <a:lnTo>
                    <a:pt x="2173" y="254"/>
                  </a:lnTo>
                  <a:lnTo>
                    <a:pt x="2176" y="263"/>
                  </a:lnTo>
                  <a:lnTo>
                    <a:pt x="2178" y="273"/>
                  </a:lnTo>
                  <a:lnTo>
                    <a:pt x="2182" y="281"/>
                  </a:lnTo>
                  <a:lnTo>
                    <a:pt x="2187" y="290"/>
                  </a:lnTo>
                  <a:lnTo>
                    <a:pt x="2193" y="298"/>
                  </a:lnTo>
                  <a:lnTo>
                    <a:pt x="2200" y="305"/>
                  </a:lnTo>
                  <a:lnTo>
                    <a:pt x="2208" y="312"/>
                  </a:lnTo>
                  <a:lnTo>
                    <a:pt x="2218" y="318"/>
                  </a:lnTo>
                  <a:lnTo>
                    <a:pt x="2229" y="322"/>
                  </a:lnTo>
                  <a:lnTo>
                    <a:pt x="2241" y="326"/>
                  </a:lnTo>
                  <a:lnTo>
                    <a:pt x="2254" y="328"/>
                  </a:lnTo>
                  <a:lnTo>
                    <a:pt x="2270" y="331"/>
                  </a:lnTo>
                  <a:lnTo>
                    <a:pt x="2287" y="331"/>
                  </a:lnTo>
                  <a:lnTo>
                    <a:pt x="2287" y="331"/>
                  </a:lnTo>
                  <a:lnTo>
                    <a:pt x="2301" y="331"/>
                  </a:lnTo>
                  <a:lnTo>
                    <a:pt x="2314" y="330"/>
                  </a:lnTo>
                  <a:lnTo>
                    <a:pt x="2328" y="327"/>
                  </a:lnTo>
                  <a:lnTo>
                    <a:pt x="2340" y="324"/>
                  </a:lnTo>
                  <a:lnTo>
                    <a:pt x="2351" y="319"/>
                  </a:lnTo>
                  <a:lnTo>
                    <a:pt x="2361" y="314"/>
                  </a:lnTo>
                  <a:lnTo>
                    <a:pt x="2371" y="308"/>
                  </a:lnTo>
                  <a:lnTo>
                    <a:pt x="2380" y="301"/>
                  </a:lnTo>
                  <a:lnTo>
                    <a:pt x="2387" y="293"/>
                  </a:lnTo>
                  <a:lnTo>
                    <a:pt x="2393" y="284"/>
                  </a:lnTo>
                  <a:lnTo>
                    <a:pt x="2399" y="274"/>
                  </a:lnTo>
                  <a:lnTo>
                    <a:pt x="2404" y="263"/>
                  </a:lnTo>
                  <a:lnTo>
                    <a:pt x="2407" y="251"/>
                  </a:lnTo>
                  <a:lnTo>
                    <a:pt x="2410" y="238"/>
                  </a:lnTo>
                  <a:lnTo>
                    <a:pt x="2411" y="225"/>
                  </a:lnTo>
                  <a:lnTo>
                    <a:pt x="2412" y="209"/>
                  </a:lnTo>
                  <a:lnTo>
                    <a:pt x="2412" y="209"/>
                  </a:lnTo>
                  <a:close/>
                  <a:moveTo>
                    <a:pt x="2804" y="326"/>
                  </a:moveTo>
                  <a:lnTo>
                    <a:pt x="2757" y="24"/>
                  </a:lnTo>
                  <a:lnTo>
                    <a:pt x="2689" y="24"/>
                  </a:lnTo>
                  <a:lnTo>
                    <a:pt x="2638" y="180"/>
                  </a:lnTo>
                  <a:lnTo>
                    <a:pt x="2638" y="180"/>
                  </a:lnTo>
                  <a:lnTo>
                    <a:pt x="2628" y="211"/>
                  </a:lnTo>
                  <a:lnTo>
                    <a:pt x="2621" y="243"/>
                  </a:lnTo>
                  <a:lnTo>
                    <a:pt x="2621" y="243"/>
                  </a:lnTo>
                  <a:lnTo>
                    <a:pt x="2621" y="243"/>
                  </a:lnTo>
                  <a:lnTo>
                    <a:pt x="2614" y="211"/>
                  </a:lnTo>
                  <a:lnTo>
                    <a:pt x="2604" y="180"/>
                  </a:lnTo>
                  <a:lnTo>
                    <a:pt x="2553" y="24"/>
                  </a:lnTo>
                  <a:lnTo>
                    <a:pt x="2486" y="24"/>
                  </a:lnTo>
                  <a:lnTo>
                    <a:pt x="2440" y="326"/>
                  </a:lnTo>
                  <a:lnTo>
                    <a:pt x="2498" y="326"/>
                  </a:lnTo>
                  <a:lnTo>
                    <a:pt x="2515" y="187"/>
                  </a:lnTo>
                  <a:lnTo>
                    <a:pt x="2515" y="187"/>
                  </a:lnTo>
                  <a:lnTo>
                    <a:pt x="2519" y="149"/>
                  </a:lnTo>
                  <a:lnTo>
                    <a:pt x="2523" y="110"/>
                  </a:lnTo>
                  <a:lnTo>
                    <a:pt x="2524" y="110"/>
                  </a:lnTo>
                  <a:lnTo>
                    <a:pt x="2524" y="110"/>
                  </a:lnTo>
                  <a:lnTo>
                    <a:pt x="2528" y="129"/>
                  </a:lnTo>
                  <a:lnTo>
                    <a:pt x="2533" y="149"/>
                  </a:lnTo>
                  <a:lnTo>
                    <a:pt x="2544" y="186"/>
                  </a:lnTo>
                  <a:lnTo>
                    <a:pt x="2589" y="326"/>
                  </a:lnTo>
                  <a:lnTo>
                    <a:pt x="2647" y="326"/>
                  </a:lnTo>
                  <a:lnTo>
                    <a:pt x="2694" y="175"/>
                  </a:lnTo>
                  <a:lnTo>
                    <a:pt x="2694" y="175"/>
                  </a:lnTo>
                  <a:lnTo>
                    <a:pt x="2704" y="141"/>
                  </a:lnTo>
                  <a:lnTo>
                    <a:pt x="2711" y="110"/>
                  </a:lnTo>
                  <a:lnTo>
                    <a:pt x="2712" y="110"/>
                  </a:lnTo>
                  <a:lnTo>
                    <a:pt x="2712" y="110"/>
                  </a:lnTo>
                  <a:lnTo>
                    <a:pt x="2716" y="144"/>
                  </a:lnTo>
                  <a:lnTo>
                    <a:pt x="2722" y="182"/>
                  </a:lnTo>
                  <a:lnTo>
                    <a:pt x="2743" y="326"/>
                  </a:lnTo>
                  <a:lnTo>
                    <a:pt x="2804" y="326"/>
                  </a:lnTo>
                  <a:lnTo>
                    <a:pt x="2804" y="326"/>
                  </a:lnTo>
                  <a:close/>
                  <a:moveTo>
                    <a:pt x="3043" y="316"/>
                  </a:moveTo>
                  <a:lnTo>
                    <a:pt x="3036" y="264"/>
                  </a:lnTo>
                  <a:lnTo>
                    <a:pt x="3036" y="264"/>
                  </a:lnTo>
                  <a:lnTo>
                    <a:pt x="3022" y="269"/>
                  </a:lnTo>
                  <a:lnTo>
                    <a:pt x="3008" y="274"/>
                  </a:lnTo>
                  <a:lnTo>
                    <a:pt x="2992" y="277"/>
                  </a:lnTo>
                  <a:lnTo>
                    <a:pt x="2978" y="278"/>
                  </a:lnTo>
                  <a:lnTo>
                    <a:pt x="2978" y="278"/>
                  </a:lnTo>
                  <a:lnTo>
                    <a:pt x="2967" y="277"/>
                  </a:lnTo>
                  <a:lnTo>
                    <a:pt x="2956" y="275"/>
                  </a:lnTo>
                  <a:lnTo>
                    <a:pt x="2946" y="274"/>
                  </a:lnTo>
                  <a:lnTo>
                    <a:pt x="2938" y="270"/>
                  </a:lnTo>
                  <a:lnTo>
                    <a:pt x="2931" y="267"/>
                  </a:lnTo>
                  <a:lnTo>
                    <a:pt x="2923" y="262"/>
                  </a:lnTo>
                  <a:lnTo>
                    <a:pt x="2916" y="257"/>
                  </a:lnTo>
                  <a:lnTo>
                    <a:pt x="2911" y="251"/>
                  </a:lnTo>
                  <a:lnTo>
                    <a:pt x="2905" y="244"/>
                  </a:lnTo>
                  <a:lnTo>
                    <a:pt x="2902" y="237"/>
                  </a:lnTo>
                  <a:lnTo>
                    <a:pt x="2898" y="228"/>
                  </a:lnTo>
                  <a:lnTo>
                    <a:pt x="2894" y="219"/>
                  </a:lnTo>
                  <a:lnTo>
                    <a:pt x="2892" y="209"/>
                  </a:lnTo>
                  <a:lnTo>
                    <a:pt x="2891" y="198"/>
                  </a:lnTo>
                  <a:lnTo>
                    <a:pt x="2890" y="175"/>
                  </a:lnTo>
                  <a:lnTo>
                    <a:pt x="2890" y="175"/>
                  </a:lnTo>
                  <a:lnTo>
                    <a:pt x="2891" y="155"/>
                  </a:lnTo>
                  <a:lnTo>
                    <a:pt x="2892" y="144"/>
                  </a:lnTo>
                  <a:lnTo>
                    <a:pt x="2894" y="135"/>
                  </a:lnTo>
                  <a:lnTo>
                    <a:pt x="2898" y="126"/>
                  </a:lnTo>
                  <a:lnTo>
                    <a:pt x="2902" y="117"/>
                  </a:lnTo>
                  <a:lnTo>
                    <a:pt x="2905" y="110"/>
                  </a:lnTo>
                  <a:lnTo>
                    <a:pt x="2910" y="103"/>
                  </a:lnTo>
                  <a:lnTo>
                    <a:pt x="2916" y="97"/>
                  </a:lnTo>
                  <a:lnTo>
                    <a:pt x="2922" y="91"/>
                  </a:lnTo>
                  <a:lnTo>
                    <a:pt x="2929" y="86"/>
                  </a:lnTo>
                  <a:lnTo>
                    <a:pt x="2937" y="82"/>
                  </a:lnTo>
                  <a:lnTo>
                    <a:pt x="2945" y="79"/>
                  </a:lnTo>
                  <a:lnTo>
                    <a:pt x="2954" y="76"/>
                  </a:lnTo>
                  <a:lnTo>
                    <a:pt x="2963" y="75"/>
                  </a:lnTo>
                  <a:lnTo>
                    <a:pt x="2974" y="74"/>
                  </a:lnTo>
                  <a:lnTo>
                    <a:pt x="2974" y="74"/>
                  </a:lnTo>
                  <a:lnTo>
                    <a:pt x="2989" y="75"/>
                  </a:lnTo>
                  <a:lnTo>
                    <a:pt x="3004" y="76"/>
                  </a:lnTo>
                  <a:lnTo>
                    <a:pt x="3019" y="80"/>
                  </a:lnTo>
                  <a:lnTo>
                    <a:pt x="3034" y="83"/>
                  </a:lnTo>
                  <a:lnTo>
                    <a:pt x="3040" y="30"/>
                  </a:lnTo>
                  <a:lnTo>
                    <a:pt x="3040" y="30"/>
                  </a:lnTo>
                  <a:lnTo>
                    <a:pt x="3025" y="27"/>
                  </a:lnTo>
                  <a:lnTo>
                    <a:pt x="3009" y="24"/>
                  </a:lnTo>
                  <a:lnTo>
                    <a:pt x="2993" y="23"/>
                  </a:lnTo>
                  <a:lnTo>
                    <a:pt x="2976" y="23"/>
                  </a:lnTo>
                  <a:lnTo>
                    <a:pt x="2976" y="23"/>
                  </a:lnTo>
                  <a:lnTo>
                    <a:pt x="2958" y="23"/>
                  </a:lnTo>
                  <a:lnTo>
                    <a:pt x="2942" y="26"/>
                  </a:lnTo>
                  <a:lnTo>
                    <a:pt x="2926" y="29"/>
                  </a:lnTo>
                  <a:lnTo>
                    <a:pt x="2910" y="34"/>
                  </a:lnTo>
                  <a:lnTo>
                    <a:pt x="2897" y="41"/>
                  </a:lnTo>
                  <a:lnTo>
                    <a:pt x="2885" y="48"/>
                  </a:lnTo>
                  <a:lnTo>
                    <a:pt x="2874" y="58"/>
                  </a:lnTo>
                  <a:lnTo>
                    <a:pt x="2863" y="68"/>
                  </a:lnTo>
                  <a:lnTo>
                    <a:pt x="2855" y="80"/>
                  </a:lnTo>
                  <a:lnTo>
                    <a:pt x="2847" y="92"/>
                  </a:lnTo>
                  <a:lnTo>
                    <a:pt x="2840" y="105"/>
                  </a:lnTo>
                  <a:lnTo>
                    <a:pt x="2835" y="120"/>
                  </a:lnTo>
                  <a:lnTo>
                    <a:pt x="2831" y="134"/>
                  </a:lnTo>
                  <a:lnTo>
                    <a:pt x="2828" y="151"/>
                  </a:lnTo>
                  <a:lnTo>
                    <a:pt x="2827" y="168"/>
                  </a:lnTo>
                  <a:lnTo>
                    <a:pt x="2826" y="185"/>
                  </a:lnTo>
                  <a:lnTo>
                    <a:pt x="2826" y="185"/>
                  </a:lnTo>
                  <a:lnTo>
                    <a:pt x="2826" y="199"/>
                  </a:lnTo>
                  <a:lnTo>
                    <a:pt x="2828" y="213"/>
                  </a:lnTo>
                  <a:lnTo>
                    <a:pt x="2829" y="226"/>
                  </a:lnTo>
                  <a:lnTo>
                    <a:pt x="2833" y="239"/>
                  </a:lnTo>
                  <a:lnTo>
                    <a:pt x="2837" y="252"/>
                  </a:lnTo>
                  <a:lnTo>
                    <a:pt x="2843" y="263"/>
                  </a:lnTo>
                  <a:lnTo>
                    <a:pt x="2849" y="275"/>
                  </a:lnTo>
                  <a:lnTo>
                    <a:pt x="2856" y="286"/>
                  </a:lnTo>
                  <a:lnTo>
                    <a:pt x="2864" y="296"/>
                  </a:lnTo>
                  <a:lnTo>
                    <a:pt x="2875" y="304"/>
                  </a:lnTo>
                  <a:lnTo>
                    <a:pt x="2886" y="312"/>
                  </a:lnTo>
                  <a:lnTo>
                    <a:pt x="2899" y="318"/>
                  </a:lnTo>
                  <a:lnTo>
                    <a:pt x="2913" y="324"/>
                  </a:lnTo>
                  <a:lnTo>
                    <a:pt x="2928" y="327"/>
                  </a:lnTo>
                  <a:lnTo>
                    <a:pt x="2946" y="330"/>
                  </a:lnTo>
                  <a:lnTo>
                    <a:pt x="2964" y="330"/>
                  </a:lnTo>
                  <a:lnTo>
                    <a:pt x="2964" y="330"/>
                  </a:lnTo>
                  <a:lnTo>
                    <a:pt x="2986" y="330"/>
                  </a:lnTo>
                  <a:lnTo>
                    <a:pt x="3005" y="326"/>
                  </a:lnTo>
                  <a:lnTo>
                    <a:pt x="3025" y="322"/>
                  </a:lnTo>
                  <a:lnTo>
                    <a:pt x="3043" y="316"/>
                  </a:lnTo>
                  <a:lnTo>
                    <a:pt x="3043" y="316"/>
                  </a:lnTo>
                  <a:close/>
                  <a:moveTo>
                    <a:pt x="3249" y="194"/>
                  </a:moveTo>
                  <a:lnTo>
                    <a:pt x="3249" y="150"/>
                  </a:lnTo>
                  <a:lnTo>
                    <a:pt x="3184" y="150"/>
                  </a:lnTo>
                  <a:lnTo>
                    <a:pt x="3184" y="83"/>
                  </a:lnTo>
                  <a:lnTo>
                    <a:pt x="3134" y="83"/>
                  </a:lnTo>
                  <a:lnTo>
                    <a:pt x="3134" y="150"/>
                  </a:lnTo>
                  <a:lnTo>
                    <a:pt x="3069" y="150"/>
                  </a:lnTo>
                  <a:lnTo>
                    <a:pt x="3069" y="194"/>
                  </a:lnTo>
                  <a:lnTo>
                    <a:pt x="3134" y="194"/>
                  </a:lnTo>
                  <a:lnTo>
                    <a:pt x="3134" y="261"/>
                  </a:lnTo>
                  <a:lnTo>
                    <a:pt x="3184" y="261"/>
                  </a:lnTo>
                  <a:lnTo>
                    <a:pt x="3184" y="194"/>
                  </a:lnTo>
                  <a:lnTo>
                    <a:pt x="3249" y="194"/>
                  </a:lnTo>
                  <a:lnTo>
                    <a:pt x="3249" y="194"/>
                  </a:lnTo>
                  <a:close/>
                </a:path>
              </a:pathLst>
            </a:custGeom>
            <a:solidFill>
              <a:srgbClr val="0042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3060068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7" name="Rechthoek 6"/>
          <p:cNvSpPr/>
          <p:nvPr userDrawn="1"/>
        </p:nvSpPr>
        <p:spPr>
          <a:xfrm>
            <a:off x="0" y="2756925"/>
            <a:ext cx="9144000" cy="345638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3" name="Ondertitel 2"/>
          <p:cNvSpPr>
            <a:spLocks noGrp="1"/>
          </p:cNvSpPr>
          <p:nvPr>
            <p:ph type="subTitle" idx="1"/>
          </p:nvPr>
        </p:nvSpPr>
        <p:spPr>
          <a:xfrm>
            <a:off x="755577" y="3044957"/>
            <a:ext cx="4824536" cy="2688299"/>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11" name="Tijdelijke aanduiding voor afbeelding 2"/>
          <p:cNvSpPr>
            <a:spLocks noGrp="1"/>
          </p:cNvSpPr>
          <p:nvPr>
            <p:ph type="pic" idx="10"/>
          </p:nvPr>
        </p:nvSpPr>
        <p:spPr>
          <a:xfrm>
            <a:off x="5652120" y="1065402"/>
            <a:ext cx="2915816" cy="3584311"/>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3" name="Tijdelijke aanduiding voor dianummer 12"/>
          <p:cNvSpPr>
            <a:spLocks noGrp="1"/>
          </p:cNvSpPr>
          <p:nvPr>
            <p:ph type="sldNum" sz="quarter" idx="11"/>
          </p:nvPr>
        </p:nvSpPr>
        <p:spPr/>
        <p:txBody>
          <a:bodyPr/>
          <a:lstStyle/>
          <a:p>
            <a:fld id="{0F2B34C6-6653-473B-ACCB-9371572A61D6}" type="slidenum">
              <a:rPr lang="nl-NL" smtClean="0"/>
              <a:pPr/>
              <a:t>‹nr.›</a:t>
            </a:fld>
            <a:endParaRPr lang="nl-NL"/>
          </a:p>
        </p:txBody>
      </p:sp>
      <p:sp>
        <p:nvSpPr>
          <p:cNvPr id="27" name="Titel 26"/>
          <p:cNvSpPr>
            <a:spLocks noGrp="1"/>
          </p:cNvSpPr>
          <p:nvPr>
            <p:ph type="title"/>
          </p:nvPr>
        </p:nvSpPr>
        <p:spPr>
          <a:xfrm>
            <a:off x="755576" y="1508787"/>
            <a:ext cx="4824536" cy="1143000"/>
          </a:xfrm>
        </p:spPr>
        <p:txBody>
          <a:bodyPr anchor="b">
            <a:normAutofit/>
          </a:bodyPr>
          <a:lstStyle>
            <a:lvl1pPr>
              <a:defRPr sz="3000"/>
            </a:lvl1pPr>
          </a:lstStyle>
          <a:p>
            <a:r>
              <a:rPr lang="nl-NL"/>
              <a:t>Klik om de stijl te bewerken</a:t>
            </a:r>
            <a:endParaRPr lang="nl-NL" dirty="0"/>
          </a:p>
        </p:txBody>
      </p:sp>
      <p:grpSp>
        <p:nvGrpSpPr>
          <p:cNvPr id="19" name="Group 131"/>
          <p:cNvGrpSpPr>
            <a:grpSpLocks noChangeAspect="1"/>
          </p:cNvGrpSpPr>
          <p:nvPr userDrawn="1"/>
        </p:nvGrpSpPr>
        <p:grpSpPr bwMode="auto">
          <a:xfrm>
            <a:off x="289481" y="404664"/>
            <a:ext cx="2984896" cy="522134"/>
            <a:chOff x="249" y="165"/>
            <a:chExt cx="2018" cy="353"/>
          </a:xfrm>
        </p:grpSpPr>
        <p:sp>
          <p:nvSpPr>
            <p:cNvPr id="20" name="AutoShape 130"/>
            <p:cNvSpPr>
              <a:spLocks noChangeAspect="1" noChangeArrowheads="1" noTextEdit="1"/>
            </p:cNvSpPr>
            <p:nvPr userDrawn="1"/>
          </p:nvSpPr>
          <p:spPr bwMode="auto">
            <a:xfrm>
              <a:off x="249" y="165"/>
              <a:ext cx="2018"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pic>
          <p:nvPicPr>
            <p:cNvPr id="21" name="Picture 13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4" y="166"/>
              <a:ext cx="118"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3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8" y="166"/>
              <a:ext cx="179"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34"/>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18" y="171"/>
              <a:ext cx="141"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35"/>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48" y="166"/>
              <a:ext cx="73"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36"/>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74" y="350"/>
              <a:ext cx="284"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37"/>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48" y="166"/>
              <a:ext cx="73"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38"/>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304" y="164"/>
              <a:ext cx="118"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39"/>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48" y="172"/>
              <a:ext cx="179"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40"/>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417" y="171"/>
              <a:ext cx="141"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Freeform 141"/>
            <p:cNvSpPr>
              <a:spLocks noEditPoints="1"/>
            </p:cNvSpPr>
            <p:nvPr userDrawn="1"/>
          </p:nvSpPr>
          <p:spPr bwMode="auto">
            <a:xfrm>
              <a:off x="643" y="233"/>
              <a:ext cx="1624" cy="165"/>
            </a:xfrm>
            <a:custGeom>
              <a:avLst/>
              <a:gdLst>
                <a:gd name="T0" fmla="*/ 0 w 3249"/>
                <a:gd name="T1" fmla="*/ 326 h 331"/>
                <a:gd name="T2" fmla="*/ 256 w 3249"/>
                <a:gd name="T3" fmla="*/ 175 h 331"/>
                <a:gd name="T4" fmla="*/ 580 w 3249"/>
                <a:gd name="T5" fmla="*/ 176 h 331"/>
                <a:gd name="T6" fmla="*/ 489 w 3249"/>
                <a:gd name="T7" fmla="*/ 99 h 331"/>
                <a:gd name="T8" fmla="*/ 501 w 3249"/>
                <a:gd name="T9" fmla="*/ 146 h 331"/>
                <a:gd name="T10" fmla="*/ 441 w 3249"/>
                <a:gd name="T11" fmla="*/ 207 h 331"/>
                <a:gd name="T12" fmla="*/ 413 w 3249"/>
                <a:gd name="T13" fmla="*/ 315 h 331"/>
                <a:gd name="T14" fmla="*/ 530 w 3249"/>
                <a:gd name="T15" fmla="*/ 289 h 331"/>
                <a:gd name="T16" fmla="*/ 486 w 3249"/>
                <a:gd name="T17" fmla="*/ 285 h 331"/>
                <a:gd name="T18" fmla="*/ 457 w 3249"/>
                <a:gd name="T19" fmla="*/ 244 h 331"/>
                <a:gd name="T20" fmla="*/ 801 w 3249"/>
                <a:gd name="T21" fmla="*/ 144 h 331"/>
                <a:gd name="T22" fmla="*/ 693 w 3249"/>
                <a:gd name="T23" fmla="*/ 100 h 331"/>
                <a:gd name="T24" fmla="*/ 738 w 3249"/>
                <a:gd name="T25" fmla="*/ 152 h 331"/>
                <a:gd name="T26" fmla="*/ 648 w 3249"/>
                <a:gd name="T27" fmla="*/ 217 h 331"/>
                <a:gd name="T28" fmla="*/ 656 w 3249"/>
                <a:gd name="T29" fmla="*/ 326 h 331"/>
                <a:gd name="T30" fmla="*/ 753 w 3249"/>
                <a:gd name="T31" fmla="*/ 307 h 331"/>
                <a:gd name="T32" fmla="*/ 701 w 3249"/>
                <a:gd name="T33" fmla="*/ 286 h 331"/>
                <a:gd name="T34" fmla="*/ 699 w 3249"/>
                <a:gd name="T35" fmla="*/ 234 h 331"/>
                <a:gd name="T36" fmla="*/ 959 w 3249"/>
                <a:gd name="T37" fmla="*/ 202 h 331"/>
                <a:gd name="T38" fmla="*/ 924 w 3249"/>
                <a:gd name="T39" fmla="*/ 144 h 331"/>
                <a:gd name="T40" fmla="*/ 908 w 3249"/>
                <a:gd name="T41" fmla="*/ 103 h 331"/>
                <a:gd name="T42" fmla="*/ 847 w 3249"/>
                <a:gd name="T43" fmla="*/ 170 h 331"/>
                <a:gd name="T44" fmla="*/ 936 w 3249"/>
                <a:gd name="T45" fmla="*/ 263 h 331"/>
                <a:gd name="T46" fmla="*/ 851 w 3249"/>
                <a:gd name="T47" fmla="*/ 326 h 331"/>
                <a:gd name="T48" fmla="*/ 986 w 3249"/>
                <a:gd name="T49" fmla="*/ 293 h 331"/>
                <a:gd name="T50" fmla="*/ 1125 w 3249"/>
                <a:gd name="T51" fmla="*/ 280 h 331"/>
                <a:gd name="T52" fmla="*/ 1017 w 3249"/>
                <a:gd name="T53" fmla="*/ 104 h 331"/>
                <a:gd name="T54" fmla="*/ 1103 w 3249"/>
                <a:gd name="T55" fmla="*/ 330 h 331"/>
                <a:gd name="T56" fmla="*/ 1273 w 3249"/>
                <a:gd name="T57" fmla="*/ 129 h 331"/>
                <a:gd name="T58" fmla="*/ 1277 w 3249"/>
                <a:gd name="T59" fmla="*/ 181 h 331"/>
                <a:gd name="T60" fmla="*/ 1434 w 3249"/>
                <a:gd name="T61" fmla="*/ 41 h 331"/>
                <a:gd name="T62" fmla="*/ 1369 w 3249"/>
                <a:gd name="T63" fmla="*/ 22 h 331"/>
                <a:gd name="T64" fmla="*/ 1406 w 3249"/>
                <a:gd name="T65" fmla="*/ 75 h 331"/>
                <a:gd name="T66" fmla="*/ 1427 w 3249"/>
                <a:gd name="T67" fmla="*/ 326 h 331"/>
                <a:gd name="T68" fmla="*/ 1532 w 3249"/>
                <a:gd name="T69" fmla="*/ 243 h 331"/>
                <a:gd name="T70" fmla="*/ 1604 w 3249"/>
                <a:gd name="T71" fmla="*/ 150 h 331"/>
                <a:gd name="T72" fmla="*/ 1522 w 3249"/>
                <a:gd name="T73" fmla="*/ 115 h 331"/>
                <a:gd name="T74" fmla="*/ 1470 w 3249"/>
                <a:gd name="T75" fmla="*/ 249 h 331"/>
                <a:gd name="T76" fmla="*/ 1569 w 3249"/>
                <a:gd name="T77" fmla="*/ 330 h 331"/>
                <a:gd name="T78" fmla="*/ 1848 w 3249"/>
                <a:gd name="T79" fmla="*/ 116 h 331"/>
                <a:gd name="T80" fmla="*/ 1739 w 3249"/>
                <a:gd name="T81" fmla="*/ 123 h 331"/>
                <a:gd name="T82" fmla="*/ 1732 w 3249"/>
                <a:gd name="T83" fmla="*/ 204 h 331"/>
                <a:gd name="T84" fmla="*/ 1807 w 3249"/>
                <a:gd name="T85" fmla="*/ 162 h 331"/>
                <a:gd name="T86" fmla="*/ 2005 w 3249"/>
                <a:gd name="T87" fmla="*/ 280 h 331"/>
                <a:gd name="T88" fmla="*/ 1896 w 3249"/>
                <a:gd name="T89" fmla="*/ 104 h 331"/>
                <a:gd name="T90" fmla="*/ 1982 w 3249"/>
                <a:gd name="T91" fmla="*/ 330 h 331"/>
                <a:gd name="T92" fmla="*/ 2346 w 3249"/>
                <a:gd name="T93" fmla="*/ 257 h 331"/>
                <a:gd name="T94" fmla="*/ 2249 w 3249"/>
                <a:gd name="T95" fmla="*/ 272 h 331"/>
                <a:gd name="T96" fmla="*/ 2178 w 3249"/>
                <a:gd name="T97" fmla="*/ 273 h 331"/>
                <a:gd name="T98" fmla="*/ 2314 w 3249"/>
                <a:gd name="T99" fmla="*/ 330 h 331"/>
                <a:gd name="T100" fmla="*/ 2412 w 3249"/>
                <a:gd name="T101" fmla="*/ 209 h 331"/>
                <a:gd name="T102" fmla="*/ 2486 w 3249"/>
                <a:gd name="T103" fmla="*/ 24 h 331"/>
                <a:gd name="T104" fmla="*/ 2694 w 3249"/>
                <a:gd name="T105" fmla="*/ 175 h 331"/>
                <a:gd name="T106" fmla="*/ 3022 w 3249"/>
                <a:gd name="T107" fmla="*/ 269 h 331"/>
                <a:gd name="T108" fmla="*/ 2902 w 3249"/>
                <a:gd name="T109" fmla="*/ 237 h 331"/>
                <a:gd name="T110" fmla="*/ 2916 w 3249"/>
                <a:gd name="T111" fmla="*/ 97 h 331"/>
                <a:gd name="T112" fmla="*/ 3040 w 3249"/>
                <a:gd name="T113" fmla="*/ 30 h 331"/>
                <a:gd name="T114" fmla="*/ 2855 w 3249"/>
                <a:gd name="T115" fmla="*/ 80 h 331"/>
                <a:gd name="T116" fmla="*/ 2843 w 3249"/>
                <a:gd name="T117" fmla="*/ 263 h 331"/>
                <a:gd name="T118" fmla="*/ 3025 w 3249"/>
                <a:gd name="T119" fmla="*/ 322 h 331"/>
                <a:gd name="T120" fmla="*/ 3184 w 3249"/>
                <a:gd name="T121" fmla="*/ 194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49" h="331">
                  <a:moveTo>
                    <a:pt x="365" y="326"/>
                  </a:moveTo>
                  <a:lnTo>
                    <a:pt x="318" y="24"/>
                  </a:lnTo>
                  <a:lnTo>
                    <a:pt x="251" y="24"/>
                  </a:lnTo>
                  <a:lnTo>
                    <a:pt x="199" y="180"/>
                  </a:lnTo>
                  <a:lnTo>
                    <a:pt x="199" y="180"/>
                  </a:lnTo>
                  <a:lnTo>
                    <a:pt x="190" y="211"/>
                  </a:lnTo>
                  <a:lnTo>
                    <a:pt x="183" y="243"/>
                  </a:lnTo>
                  <a:lnTo>
                    <a:pt x="181" y="243"/>
                  </a:lnTo>
                  <a:lnTo>
                    <a:pt x="181" y="243"/>
                  </a:lnTo>
                  <a:lnTo>
                    <a:pt x="174" y="211"/>
                  </a:lnTo>
                  <a:lnTo>
                    <a:pt x="164" y="180"/>
                  </a:lnTo>
                  <a:lnTo>
                    <a:pt x="115" y="24"/>
                  </a:lnTo>
                  <a:lnTo>
                    <a:pt x="46" y="24"/>
                  </a:lnTo>
                  <a:lnTo>
                    <a:pt x="0" y="326"/>
                  </a:lnTo>
                  <a:lnTo>
                    <a:pt x="60" y="326"/>
                  </a:lnTo>
                  <a:lnTo>
                    <a:pt x="76" y="187"/>
                  </a:lnTo>
                  <a:lnTo>
                    <a:pt x="76" y="187"/>
                  </a:lnTo>
                  <a:lnTo>
                    <a:pt x="81" y="149"/>
                  </a:lnTo>
                  <a:lnTo>
                    <a:pt x="85" y="110"/>
                  </a:lnTo>
                  <a:lnTo>
                    <a:pt x="85" y="110"/>
                  </a:lnTo>
                  <a:lnTo>
                    <a:pt x="85" y="110"/>
                  </a:lnTo>
                  <a:lnTo>
                    <a:pt x="88" y="129"/>
                  </a:lnTo>
                  <a:lnTo>
                    <a:pt x="93" y="149"/>
                  </a:lnTo>
                  <a:lnTo>
                    <a:pt x="104" y="186"/>
                  </a:lnTo>
                  <a:lnTo>
                    <a:pt x="150" y="326"/>
                  </a:lnTo>
                  <a:lnTo>
                    <a:pt x="208" y="326"/>
                  </a:lnTo>
                  <a:lnTo>
                    <a:pt x="256" y="175"/>
                  </a:lnTo>
                  <a:lnTo>
                    <a:pt x="256" y="175"/>
                  </a:lnTo>
                  <a:lnTo>
                    <a:pt x="266" y="141"/>
                  </a:lnTo>
                  <a:lnTo>
                    <a:pt x="272" y="110"/>
                  </a:lnTo>
                  <a:lnTo>
                    <a:pt x="273" y="110"/>
                  </a:lnTo>
                  <a:lnTo>
                    <a:pt x="273" y="110"/>
                  </a:lnTo>
                  <a:lnTo>
                    <a:pt x="277" y="144"/>
                  </a:lnTo>
                  <a:lnTo>
                    <a:pt x="283" y="182"/>
                  </a:lnTo>
                  <a:lnTo>
                    <a:pt x="304" y="326"/>
                  </a:lnTo>
                  <a:lnTo>
                    <a:pt x="365" y="326"/>
                  </a:lnTo>
                  <a:lnTo>
                    <a:pt x="365" y="326"/>
                  </a:lnTo>
                  <a:close/>
                  <a:moveTo>
                    <a:pt x="582" y="326"/>
                  </a:moveTo>
                  <a:lnTo>
                    <a:pt x="582" y="326"/>
                  </a:lnTo>
                  <a:lnTo>
                    <a:pt x="580" y="269"/>
                  </a:lnTo>
                  <a:lnTo>
                    <a:pt x="580" y="176"/>
                  </a:lnTo>
                  <a:lnTo>
                    <a:pt x="580" y="176"/>
                  </a:lnTo>
                  <a:lnTo>
                    <a:pt x="579" y="159"/>
                  </a:lnTo>
                  <a:lnTo>
                    <a:pt x="577" y="144"/>
                  </a:lnTo>
                  <a:lnTo>
                    <a:pt x="574" y="138"/>
                  </a:lnTo>
                  <a:lnTo>
                    <a:pt x="571" y="131"/>
                  </a:lnTo>
                  <a:lnTo>
                    <a:pt x="567" y="126"/>
                  </a:lnTo>
                  <a:lnTo>
                    <a:pt x="562" y="120"/>
                  </a:lnTo>
                  <a:lnTo>
                    <a:pt x="556" y="115"/>
                  </a:lnTo>
                  <a:lnTo>
                    <a:pt x="549" y="111"/>
                  </a:lnTo>
                  <a:lnTo>
                    <a:pt x="542" y="108"/>
                  </a:lnTo>
                  <a:lnTo>
                    <a:pt x="533" y="105"/>
                  </a:lnTo>
                  <a:lnTo>
                    <a:pt x="524" y="103"/>
                  </a:lnTo>
                  <a:lnTo>
                    <a:pt x="514" y="100"/>
                  </a:lnTo>
                  <a:lnTo>
                    <a:pt x="502" y="99"/>
                  </a:lnTo>
                  <a:lnTo>
                    <a:pt x="489" y="99"/>
                  </a:lnTo>
                  <a:lnTo>
                    <a:pt x="489" y="99"/>
                  </a:lnTo>
                  <a:lnTo>
                    <a:pt x="468" y="100"/>
                  </a:lnTo>
                  <a:lnTo>
                    <a:pt x="448" y="103"/>
                  </a:lnTo>
                  <a:lnTo>
                    <a:pt x="427" y="108"/>
                  </a:lnTo>
                  <a:lnTo>
                    <a:pt x="410" y="114"/>
                  </a:lnTo>
                  <a:lnTo>
                    <a:pt x="415" y="161"/>
                  </a:lnTo>
                  <a:lnTo>
                    <a:pt x="415" y="161"/>
                  </a:lnTo>
                  <a:lnTo>
                    <a:pt x="430" y="153"/>
                  </a:lnTo>
                  <a:lnTo>
                    <a:pt x="447" y="149"/>
                  </a:lnTo>
                  <a:lnTo>
                    <a:pt x="465" y="145"/>
                  </a:lnTo>
                  <a:lnTo>
                    <a:pt x="480" y="144"/>
                  </a:lnTo>
                  <a:lnTo>
                    <a:pt x="480" y="144"/>
                  </a:lnTo>
                  <a:lnTo>
                    <a:pt x="491" y="144"/>
                  </a:lnTo>
                  <a:lnTo>
                    <a:pt x="501" y="146"/>
                  </a:lnTo>
                  <a:lnTo>
                    <a:pt x="508" y="149"/>
                  </a:lnTo>
                  <a:lnTo>
                    <a:pt x="514" y="152"/>
                  </a:lnTo>
                  <a:lnTo>
                    <a:pt x="519" y="157"/>
                  </a:lnTo>
                  <a:lnTo>
                    <a:pt x="521" y="163"/>
                  </a:lnTo>
                  <a:lnTo>
                    <a:pt x="523" y="170"/>
                  </a:lnTo>
                  <a:lnTo>
                    <a:pt x="524" y="179"/>
                  </a:lnTo>
                  <a:lnTo>
                    <a:pt x="524" y="191"/>
                  </a:lnTo>
                  <a:lnTo>
                    <a:pt x="524" y="191"/>
                  </a:lnTo>
                  <a:lnTo>
                    <a:pt x="496" y="192"/>
                  </a:lnTo>
                  <a:lnTo>
                    <a:pt x="484" y="193"/>
                  </a:lnTo>
                  <a:lnTo>
                    <a:pt x="472" y="196"/>
                  </a:lnTo>
                  <a:lnTo>
                    <a:pt x="461" y="199"/>
                  </a:lnTo>
                  <a:lnTo>
                    <a:pt x="450" y="203"/>
                  </a:lnTo>
                  <a:lnTo>
                    <a:pt x="441" y="207"/>
                  </a:lnTo>
                  <a:lnTo>
                    <a:pt x="431" y="211"/>
                  </a:lnTo>
                  <a:lnTo>
                    <a:pt x="424" y="217"/>
                  </a:lnTo>
                  <a:lnTo>
                    <a:pt x="416" y="223"/>
                  </a:lnTo>
                  <a:lnTo>
                    <a:pt x="410" y="229"/>
                  </a:lnTo>
                  <a:lnTo>
                    <a:pt x="406" y="237"/>
                  </a:lnTo>
                  <a:lnTo>
                    <a:pt x="401" y="245"/>
                  </a:lnTo>
                  <a:lnTo>
                    <a:pt x="398" y="254"/>
                  </a:lnTo>
                  <a:lnTo>
                    <a:pt x="396" y="262"/>
                  </a:lnTo>
                  <a:lnTo>
                    <a:pt x="396" y="272"/>
                  </a:lnTo>
                  <a:lnTo>
                    <a:pt x="396" y="272"/>
                  </a:lnTo>
                  <a:lnTo>
                    <a:pt x="397" y="285"/>
                  </a:lnTo>
                  <a:lnTo>
                    <a:pt x="400" y="296"/>
                  </a:lnTo>
                  <a:lnTo>
                    <a:pt x="406" y="307"/>
                  </a:lnTo>
                  <a:lnTo>
                    <a:pt x="413" y="315"/>
                  </a:lnTo>
                  <a:lnTo>
                    <a:pt x="421" y="321"/>
                  </a:lnTo>
                  <a:lnTo>
                    <a:pt x="432" y="326"/>
                  </a:lnTo>
                  <a:lnTo>
                    <a:pt x="444" y="330"/>
                  </a:lnTo>
                  <a:lnTo>
                    <a:pt x="459" y="331"/>
                  </a:lnTo>
                  <a:lnTo>
                    <a:pt x="459" y="331"/>
                  </a:lnTo>
                  <a:lnTo>
                    <a:pt x="471" y="330"/>
                  </a:lnTo>
                  <a:lnTo>
                    <a:pt x="483" y="327"/>
                  </a:lnTo>
                  <a:lnTo>
                    <a:pt x="494" y="324"/>
                  </a:lnTo>
                  <a:lnTo>
                    <a:pt x="503" y="319"/>
                  </a:lnTo>
                  <a:lnTo>
                    <a:pt x="512" y="313"/>
                  </a:lnTo>
                  <a:lnTo>
                    <a:pt x="519" y="305"/>
                  </a:lnTo>
                  <a:lnTo>
                    <a:pt x="525" y="297"/>
                  </a:lnTo>
                  <a:lnTo>
                    <a:pt x="530" y="289"/>
                  </a:lnTo>
                  <a:lnTo>
                    <a:pt x="530" y="289"/>
                  </a:lnTo>
                  <a:lnTo>
                    <a:pt x="530" y="289"/>
                  </a:lnTo>
                  <a:lnTo>
                    <a:pt x="529" y="307"/>
                  </a:lnTo>
                  <a:lnTo>
                    <a:pt x="529" y="326"/>
                  </a:lnTo>
                  <a:lnTo>
                    <a:pt x="582" y="326"/>
                  </a:lnTo>
                  <a:lnTo>
                    <a:pt x="582" y="326"/>
                  </a:lnTo>
                  <a:close/>
                  <a:moveTo>
                    <a:pt x="524" y="233"/>
                  </a:moveTo>
                  <a:lnTo>
                    <a:pt x="524" y="233"/>
                  </a:lnTo>
                  <a:lnTo>
                    <a:pt x="523" y="243"/>
                  </a:lnTo>
                  <a:lnTo>
                    <a:pt x="520" y="252"/>
                  </a:lnTo>
                  <a:lnTo>
                    <a:pt x="517" y="262"/>
                  </a:lnTo>
                  <a:lnTo>
                    <a:pt x="511" y="270"/>
                  </a:lnTo>
                  <a:lnTo>
                    <a:pt x="503" y="277"/>
                  </a:lnTo>
                  <a:lnTo>
                    <a:pt x="496" y="283"/>
                  </a:lnTo>
                  <a:lnTo>
                    <a:pt x="486" y="285"/>
                  </a:lnTo>
                  <a:lnTo>
                    <a:pt x="477" y="286"/>
                  </a:lnTo>
                  <a:lnTo>
                    <a:pt x="477" y="286"/>
                  </a:lnTo>
                  <a:lnTo>
                    <a:pt x="471" y="286"/>
                  </a:lnTo>
                  <a:lnTo>
                    <a:pt x="466" y="285"/>
                  </a:lnTo>
                  <a:lnTo>
                    <a:pt x="461" y="283"/>
                  </a:lnTo>
                  <a:lnTo>
                    <a:pt x="457" y="280"/>
                  </a:lnTo>
                  <a:lnTo>
                    <a:pt x="454" y="277"/>
                  </a:lnTo>
                  <a:lnTo>
                    <a:pt x="451" y="273"/>
                  </a:lnTo>
                  <a:lnTo>
                    <a:pt x="450" y="268"/>
                  </a:lnTo>
                  <a:lnTo>
                    <a:pt x="450" y="263"/>
                  </a:lnTo>
                  <a:lnTo>
                    <a:pt x="450" y="263"/>
                  </a:lnTo>
                  <a:lnTo>
                    <a:pt x="450" y="256"/>
                  </a:lnTo>
                  <a:lnTo>
                    <a:pt x="453" y="250"/>
                  </a:lnTo>
                  <a:lnTo>
                    <a:pt x="457" y="244"/>
                  </a:lnTo>
                  <a:lnTo>
                    <a:pt x="465" y="239"/>
                  </a:lnTo>
                  <a:lnTo>
                    <a:pt x="474" y="234"/>
                  </a:lnTo>
                  <a:lnTo>
                    <a:pt x="486" y="231"/>
                  </a:lnTo>
                  <a:lnTo>
                    <a:pt x="503" y="228"/>
                  </a:lnTo>
                  <a:lnTo>
                    <a:pt x="524" y="228"/>
                  </a:lnTo>
                  <a:lnTo>
                    <a:pt x="524" y="233"/>
                  </a:lnTo>
                  <a:lnTo>
                    <a:pt x="524" y="233"/>
                  </a:lnTo>
                  <a:close/>
                  <a:moveTo>
                    <a:pt x="807" y="326"/>
                  </a:moveTo>
                  <a:lnTo>
                    <a:pt x="807" y="326"/>
                  </a:lnTo>
                  <a:lnTo>
                    <a:pt x="806" y="269"/>
                  </a:lnTo>
                  <a:lnTo>
                    <a:pt x="806" y="176"/>
                  </a:lnTo>
                  <a:lnTo>
                    <a:pt x="806" y="176"/>
                  </a:lnTo>
                  <a:lnTo>
                    <a:pt x="805" y="159"/>
                  </a:lnTo>
                  <a:lnTo>
                    <a:pt x="801" y="144"/>
                  </a:lnTo>
                  <a:lnTo>
                    <a:pt x="799" y="138"/>
                  </a:lnTo>
                  <a:lnTo>
                    <a:pt x="795" y="131"/>
                  </a:lnTo>
                  <a:lnTo>
                    <a:pt x="791" y="126"/>
                  </a:lnTo>
                  <a:lnTo>
                    <a:pt x="787" y="120"/>
                  </a:lnTo>
                  <a:lnTo>
                    <a:pt x="781" y="115"/>
                  </a:lnTo>
                  <a:lnTo>
                    <a:pt x="775" y="111"/>
                  </a:lnTo>
                  <a:lnTo>
                    <a:pt x="767" y="108"/>
                  </a:lnTo>
                  <a:lnTo>
                    <a:pt x="759" y="105"/>
                  </a:lnTo>
                  <a:lnTo>
                    <a:pt x="749" y="103"/>
                  </a:lnTo>
                  <a:lnTo>
                    <a:pt x="738" y="100"/>
                  </a:lnTo>
                  <a:lnTo>
                    <a:pt x="726" y="99"/>
                  </a:lnTo>
                  <a:lnTo>
                    <a:pt x="714" y="99"/>
                  </a:lnTo>
                  <a:lnTo>
                    <a:pt x="714" y="99"/>
                  </a:lnTo>
                  <a:lnTo>
                    <a:pt x="693" y="100"/>
                  </a:lnTo>
                  <a:lnTo>
                    <a:pt x="672" y="103"/>
                  </a:lnTo>
                  <a:lnTo>
                    <a:pt x="653" y="108"/>
                  </a:lnTo>
                  <a:lnTo>
                    <a:pt x="635" y="114"/>
                  </a:lnTo>
                  <a:lnTo>
                    <a:pt x="640" y="161"/>
                  </a:lnTo>
                  <a:lnTo>
                    <a:pt x="640" y="161"/>
                  </a:lnTo>
                  <a:lnTo>
                    <a:pt x="655" y="153"/>
                  </a:lnTo>
                  <a:lnTo>
                    <a:pt x="672" y="149"/>
                  </a:lnTo>
                  <a:lnTo>
                    <a:pt x="689" y="145"/>
                  </a:lnTo>
                  <a:lnTo>
                    <a:pt x="705" y="144"/>
                  </a:lnTo>
                  <a:lnTo>
                    <a:pt x="705" y="144"/>
                  </a:lnTo>
                  <a:lnTo>
                    <a:pt x="717" y="144"/>
                  </a:lnTo>
                  <a:lnTo>
                    <a:pt x="725" y="146"/>
                  </a:lnTo>
                  <a:lnTo>
                    <a:pt x="732" y="149"/>
                  </a:lnTo>
                  <a:lnTo>
                    <a:pt x="738" y="152"/>
                  </a:lnTo>
                  <a:lnTo>
                    <a:pt x="743" y="157"/>
                  </a:lnTo>
                  <a:lnTo>
                    <a:pt x="746" y="163"/>
                  </a:lnTo>
                  <a:lnTo>
                    <a:pt x="748" y="170"/>
                  </a:lnTo>
                  <a:lnTo>
                    <a:pt x="748" y="179"/>
                  </a:lnTo>
                  <a:lnTo>
                    <a:pt x="748" y="191"/>
                  </a:lnTo>
                  <a:lnTo>
                    <a:pt x="748" y="191"/>
                  </a:lnTo>
                  <a:lnTo>
                    <a:pt x="722" y="192"/>
                  </a:lnTo>
                  <a:lnTo>
                    <a:pt x="708" y="193"/>
                  </a:lnTo>
                  <a:lnTo>
                    <a:pt x="696" y="196"/>
                  </a:lnTo>
                  <a:lnTo>
                    <a:pt x="685" y="199"/>
                  </a:lnTo>
                  <a:lnTo>
                    <a:pt x="674" y="203"/>
                  </a:lnTo>
                  <a:lnTo>
                    <a:pt x="665" y="207"/>
                  </a:lnTo>
                  <a:lnTo>
                    <a:pt x="656" y="211"/>
                  </a:lnTo>
                  <a:lnTo>
                    <a:pt x="648" y="217"/>
                  </a:lnTo>
                  <a:lnTo>
                    <a:pt x="641" y="223"/>
                  </a:lnTo>
                  <a:lnTo>
                    <a:pt x="635" y="229"/>
                  </a:lnTo>
                  <a:lnTo>
                    <a:pt x="630" y="237"/>
                  </a:lnTo>
                  <a:lnTo>
                    <a:pt x="626" y="245"/>
                  </a:lnTo>
                  <a:lnTo>
                    <a:pt x="623" y="254"/>
                  </a:lnTo>
                  <a:lnTo>
                    <a:pt x="621" y="262"/>
                  </a:lnTo>
                  <a:lnTo>
                    <a:pt x="620" y="272"/>
                  </a:lnTo>
                  <a:lnTo>
                    <a:pt x="620" y="272"/>
                  </a:lnTo>
                  <a:lnTo>
                    <a:pt x="621" y="285"/>
                  </a:lnTo>
                  <a:lnTo>
                    <a:pt x="625" y="296"/>
                  </a:lnTo>
                  <a:lnTo>
                    <a:pt x="630" y="307"/>
                  </a:lnTo>
                  <a:lnTo>
                    <a:pt x="637" y="315"/>
                  </a:lnTo>
                  <a:lnTo>
                    <a:pt x="646" y="321"/>
                  </a:lnTo>
                  <a:lnTo>
                    <a:pt x="656" y="326"/>
                  </a:lnTo>
                  <a:lnTo>
                    <a:pt x="670" y="330"/>
                  </a:lnTo>
                  <a:lnTo>
                    <a:pt x="684" y="331"/>
                  </a:lnTo>
                  <a:lnTo>
                    <a:pt x="684" y="331"/>
                  </a:lnTo>
                  <a:lnTo>
                    <a:pt x="696" y="330"/>
                  </a:lnTo>
                  <a:lnTo>
                    <a:pt x="707" y="327"/>
                  </a:lnTo>
                  <a:lnTo>
                    <a:pt x="718" y="324"/>
                  </a:lnTo>
                  <a:lnTo>
                    <a:pt x="728" y="319"/>
                  </a:lnTo>
                  <a:lnTo>
                    <a:pt x="736" y="313"/>
                  </a:lnTo>
                  <a:lnTo>
                    <a:pt x="743" y="305"/>
                  </a:lnTo>
                  <a:lnTo>
                    <a:pt x="749" y="297"/>
                  </a:lnTo>
                  <a:lnTo>
                    <a:pt x="754" y="289"/>
                  </a:lnTo>
                  <a:lnTo>
                    <a:pt x="755" y="289"/>
                  </a:lnTo>
                  <a:lnTo>
                    <a:pt x="755" y="289"/>
                  </a:lnTo>
                  <a:lnTo>
                    <a:pt x="753" y="307"/>
                  </a:lnTo>
                  <a:lnTo>
                    <a:pt x="753" y="326"/>
                  </a:lnTo>
                  <a:lnTo>
                    <a:pt x="807" y="326"/>
                  </a:lnTo>
                  <a:lnTo>
                    <a:pt x="807" y="326"/>
                  </a:lnTo>
                  <a:close/>
                  <a:moveTo>
                    <a:pt x="748" y="233"/>
                  </a:moveTo>
                  <a:lnTo>
                    <a:pt x="748" y="233"/>
                  </a:lnTo>
                  <a:lnTo>
                    <a:pt x="748" y="243"/>
                  </a:lnTo>
                  <a:lnTo>
                    <a:pt x="744" y="252"/>
                  </a:lnTo>
                  <a:lnTo>
                    <a:pt x="741" y="262"/>
                  </a:lnTo>
                  <a:lnTo>
                    <a:pt x="735" y="270"/>
                  </a:lnTo>
                  <a:lnTo>
                    <a:pt x="729" y="277"/>
                  </a:lnTo>
                  <a:lnTo>
                    <a:pt x="720" y="283"/>
                  </a:lnTo>
                  <a:lnTo>
                    <a:pt x="711" y="285"/>
                  </a:lnTo>
                  <a:lnTo>
                    <a:pt x="701" y="286"/>
                  </a:lnTo>
                  <a:lnTo>
                    <a:pt x="701" y="286"/>
                  </a:lnTo>
                  <a:lnTo>
                    <a:pt x="695" y="286"/>
                  </a:lnTo>
                  <a:lnTo>
                    <a:pt x="690" y="285"/>
                  </a:lnTo>
                  <a:lnTo>
                    <a:pt x="685" y="283"/>
                  </a:lnTo>
                  <a:lnTo>
                    <a:pt x="682" y="280"/>
                  </a:lnTo>
                  <a:lnTo>
                    <a:pt x="679" y="277"/>
                  </a:lnTo>
                  <a:lnTo>
                    <a:pt x="677" y="273"/>
                  </a:lnTo>
                  <a:lnTo>
                    <a:pt x="676" y="268"/>
                  </a:lnTo>
                  <a:lnTo>
                    <a:pt x="674" y="263"/>
                  </a:lnTo>
                  <a:lnTo>
                    <a:pt x="674" y="263"/>
                  </a:lnTo>
                  <a:lnTo>
                    <a:pt x="676" y="256"/>
                  </a:lnTo>
                  <a:lnTo>
                    <a:pt x="678" y="250"/>
                  </a:lnTo>
                  <a:lnTo>
                    <a:pt x="682" y="244"/>
                  </a:lnTo>
                  <a:lnTo>
                    <a:pt x="689" y="239"/>
                  </a:lnTo>
                  <a:lnTo>
                    <a:pt x="699" y="234"/>
                  </a:lnTo>
                  <a:lnTo>
                    <a:pt x="712" y="231"/>
                  </a:lnTo>
                  <a:lnTo>
                    <a:pt x="728" y="228"/>
                  </a:lnTo>
                  <a:lnTo>
                    <a:pt x="748" y="228"/>
                  </a:lnTo>
                  <a:lnTo>
                    <a:pt x="748" y="233"/>
                  </a:lnTo>
                  <a:lnTo>
                    <a:pt x="748" y="233"/>
                  </a:lnTo>
                  <a:close/>
                  <a:moveTo>
                    <a:pt x="996" y="257"/>
                  </a:moveTo>
                  <a:lnTo>
                    <a:pt x="996" y="257"/>
                  </a:lnTo>
                  <a:lnTo>
                    <a:pt x="995" y="245"/>
                  </a:lnTo>
                  <a:lnTo>
                    <a:pt x="993" y="234"/>
                  </a:lnTo>
                  <a:lnTo>
                    <a:pt x="988" y="225"/>
                  </a:lnTo>
                  <a:lnTo>
                    <a:pt x="982" y="217"/>
                  </a:lnTo>
                  <a:lnTo>
                    <a:pt x="975" y="211"/>
                  </a:lnTo>
                  <a:lnTo>
                    <a:pt x="968" y="207"/>
                  </a:lnTo>
                  <a:lnTo>
                    <a:pt x="959" y="202"/>
                  </a:lnTo>
                  <a:lnTo>
                    <a:pt x="951" y="198"/>
                  </a:lnTo>
                  <a:lnTo>
                    <a:pt x="934" y="191"/>
                  </a:lnTo>
                  <a:lnTo>
                    <a:pt x="919" y="185"/>
                  </a:lnTo>
                  <a:lnTo>
                    <a:pt x="913" y="181"/>
                  </a:lnTo>
                  <a:lnTo>
                    <a:pt x="910" y="176"/>
                  </a:lnTo>
                  <a:lnTo>
                    <a:pt x="906" y="172"/>
                  </a:lnTo>
                  <a:lnTo>
                    <a:pt x="905" y="166"/>
                  </a:lnTo>
                  <a:lnTo>
                    <a:pt x="905" y="166"/>
                  </a:lnTo>
                  <a:lnTo>
                    <a:pt x="906" y="161"/>
                  </a:lnTo>
                  <a:lnTo>
                    <a:pt x="907" y="156"/>
                  </a:lnTo>
                  <a:lnTo>
                    <a:pt x="910" y="152"/>
                  </a:lnTo>
                  <a:lnTo>
                    <a:pt x="913" y="149"/>
                  </a:lnTo>
                  <a:lnTo>
                    <a:pt x="918" y="146"/>
                  </a:lnTo>
                  <a:lnTo>
                    <a:pt x="924" y="144"/>
                  </a:lnTo>
                  <a:lnTo>
                    <a:pt x="930" y="143"/>
                  </a:lnTo>
                  <a:lnTo>
                    <a:pt x="939" y="143"/>
                  </a:lnTo>
                  <a:lnTo>
                    <a:pt x="939" y="143"/>
                  </a:lnTo>
                  <a:lnTo>
                    <a:pt x="948" y="143"/>
                  </a:lnTo>
                  <a:lnTo>
                    <a:pt x="959" y="144"/>
                  </a:lnTo>
                  <a:lnTo>
                    <a:pt x="980" y="149"/>
                  </a:lnTo>
                  <a:lnTo>
                    <a:pt x="981" y="104"/>
                  </a:lnTo>
                  <a:lnTo>
                    <a:pt x="981" y="104"/>
                  </a:lnTo>
                  <a:lnTo>
                    <a:pt x="960" y="100"/>
                  </a:lnTo>
                  <a:lnTo>
                    <a:pt x="941" y="99"/>
                  </a:lnTo>
                  <a:lnTo>
                    <a:pt x="941" y="99"/>
                  </a:lnTo>
                  <a:lnTo>
                    <a:pt x="929" y="99"/>
                  </a:lnTo>
                  <a:lnTo>
                    <a:pt x="918" y="100"/>
                  </a:lnTo>
                  <a:lnTo>
                    <a:pt x="908" y="103"/>
                  </a:lnTo>
                  <a:lnTo>
                    <a:pt x="900" y="105"/>
                  </a:lnTo>
                  <a:lnTo>
                    <a:pt x="892" y="108"/>
                  </a:lnTo>
                  <a:lnTo>
                    <a:pt x="883" y="111"/>
                  </a:lnTo>
                  <a:lnTo>
                    <a:pt x="876" y="116"/>
                  </a:lnTo>
                  <a:lnTo>
                    <a:pt x="870" y="121"/>
                  </a:lnTo>
                  <a:lnTo>
                    <a:pt x="865" y="126"/>
                  </a:lnTo>
                  <a:lnTo>
                    <a:pt x="860" y="131"/>
                  </a:lnTo>
                  <a:lnTo>
                    <a:pt x="855" y="137"/>
                  </a:lnTo>
                  <a:lnTo>
                    <a:pt x="852" y="143"/>
                  </a:lnTo>
                  <a:lnTo>
                    <a:pt x="849" y="150"/>
                  </a:lnTo>
                  <a:lnTo>
                    <a:pt x="848" y="156"/>
                  </a:lnTo>
                  <a:lnTo>
                    <a:pt x="847" y="163"/>
                  </a:lnTo>
                  <a:lnTo>
                    <a:pt x="847" y="170"/>
                  </a:lnTo>
                  <a:lnTo>
                    <a:pt x="847" y="170"/>
                  </a:lnTo>
                  <a:lnTo>
                    <a:pt x="847" y="184"/>
                  </a:lnTo>
                  <a:lnTo>
                    <a:pt x="851" y="194"/>
                  </a:lnTo>
                  <a:lnTo>
                    <a:pt x="854" y="203"/>
                  </a:lnTo>
                  <a:lnTo>
                    <a:pt x="860" y="211"/>
                  </a:lnTo>
                  <a:lnTo>
                    <a:pt x="867" y="217"/>
                  </a:lnTo>
                  <a:lnTo>
                    <a:pt x="875" y="222"/>
                  </a:lnTo>
                  <a:lnTo>
                    <a:pt x="883" y="227"/>
                  </a:lnTo>
                  <a:lnTo>
                    <a:pt x="892" y="229"/>
                  </a:lnTo>
                  <a:lnTo>
                    <a:pt x="907" y="235"/>
                  </a:lnTo>
                  <a:lnTo>
                    <a:pt x="922" y="243"/>
                  </a:lnTo>
                  <a:lnTo>
                    <a:pt x="928" y="246"/>
                  </a:lnTo>
                  <a:lnTo>
                    <a:pt x="933" y="250"/>
                  </a:lnTo>
                  <a:lnTo>
                    <a:pt x="935" y="256"/>
                  </a:lnTo>
                  <a:lnTo>
                    <a:pt x="936" y="263"/>
                  </a:lnTo>
                  <a:lnTo>
                    <a:pt x="936" y="263"/>
                  </a:lnTo>
                  <a:lnTo>
                    <a:pt x="935" y="268"/>
                  </a:lnTo>
                  <a:lnTo>
                    <a:pt x="934" y="273"/>
                  </a:lnTo>
                  <a:lnTo>
                    <a:pt x="930" y="277"/>
                  </a:lnTo>
                  <a:lnTo>
                    <a:pt x="927" y="280"/>
                  </a:lnTo>
                  <a:lnTo>
                    <a:pt x="920" y="283"/>
                  </a:lnTo>
                  <a:lnTo>
                    <a:pt x="914" y="285"/>
                  </a:lnTo>
                  <a:lnTo>
                    <a:pt x="907" y="286"/>
                  </a:lnTo>
                  <a:lnTo>
                    <a:pt x="900" y="286"/>
                  </a:lnTo>
                  <a:lnTo>
                    <a:pt x="900" y="286"/>
                  </a:lnTo>
                  <a:lnTo>
                    <a:pt x="887" y="286"/>
                  </a:lnTo>
                  <a:lnTo>
                    <a:pt x="875" y="284"/>
                  </a:lnTo>
                  <a:lnTo>
                    <a:pt x="852" y="280"/>
                  </a:lnTo>
                  <a:lnTo>
                    <a:pt x="851" y="326"/>
                  </a:lnTo>
                  <a:lnTo>
                    <a:pt x="851" y="326"/>
                  </a:lnTo>
                  <a:lnTo>
                    <a:pt x="873" y="330"/>
                  </a:lnTo>
                  <a:lnTo>
                    <a:pt x="898" y="331"/>
                  </a:lnTo>
                  <a:lnTo>
                    <a:pt x="898" y="331"/>
                  </a:lnTo>
                  <a:lnTo>
                    <a:pt x="919" y="330"/>
                  </a:lnTo>
                  <a:lnTo>
                    <a:pt x="929" y="327"/>
                  </a:lnTo>
                  <a:lnTo>
                    <a:pt x="939" y="325"/>
                  </a:lnTo>
                  <a:lnTo>
                    <a:pt x="947" y="322"/>
                  </a:lnTo>
                  <a:lnTo>
                    <a:pt x="955" y="319"/>
                  </a:lnTo>
                  <a:lnTo>
                    <a:pt x="963" y="315"/>
                  </a:lnTo>
                  <a:lnTo>
                    <a:pt x="970" y="310"/>
                  </a:lnTo>
                  <a:lnTo>
                    <a:pt x="976" y="305"/>
                  </a:lnTo>
                  <a:lnTo>
                    <a:pt x="981" y="299"/>
                  </a:lnTo>
                  <a:lnTo>
                    <a:pt x="986" y="293"/>
                  </a:lnTo>
                  <a:lnTo>
                    <a:pt x="989" y="287"/>
                  </a:lnTo>
                  <a:lnTo>
                    <a:pt x="993" y="280"/>
                  </a:lnTo>
                  <a:lnTo>
                    <a:pt x="994" y="273"/>
                  </a:lnTo>
                  <a:lnTo>
                    <a:pt x="995" y="266"/>
                  </a:lnTo>
                  <a:lnTo>
                    <a:pt x="996" y="257"/>
                  </a:lnTo>
                  <a:lnTo>
                    <a:pt x="996" y="257"/>
                  </a:lnTo>
                  <a:close/>
                  <a:moveTo>
                    <a:pt x="1165" y="325"/>
                  </a:moveTo>
                  <a:lnTo>
                    <a:pt x="1165" y="279"/>
                  </a:lnTo>
                  <a:lnTo>
                    <a:pt x="1165" y="279"/>
                  </a:lnTo>
                  <a:lnTo>
                    <a:pt x="1152" y="281"/>
                  </a:lnTo>
                  <a:lnTo>
                    <a:pt x="1138" y="283"/>
                  </a:lnTo>
                  <a:lnTo>
                    <a:pt x="1138" y="283"/>
                  </a:lnTo>
                  <a:lnTo>
                    <a:pt x="1132" y="281"/>
                  </a:lnTo>
                  <a:lnTo>
                    <a:pt x="1125" y="280"/>
                  </a:lnTo>
                  <a:lnTo>
                    <a:pt x="1121" y="278"/>
                  </a:lnTo>
                  <a:lnTo>
                    <a:pt x="1117" y="274"/>
                  </a:lnTo>
                  <a:lnTo>
                    <a:pt x="1115" y="269"/>
                  </a:lnTo>
                  <a:lnTo>
                    <a:pt x="1113" y="263"/>
                  </a:lnTo>
                  <a:lnTo>
                    <a:pt x="1112" y="256"/>
                  </a:lnTo>
                  <a:lnTo>
                    <a:pt x="1112" y="245"/>
                  </a:lnTo>
                  <a:lnTo>
                    <a:pt x="1112" y="149"/>
                  </a:lnTo>
                  <a:lnTo>
                    <a:pt x="1165" y="149"/>
                  </a:lnTo>
                  <a:lnTo>
                    <a:pt x="1165" y="104"/>
                  </a:lnTo>
                  <a:lnTo>
                    <a:pt x="1112" y="104"/>
                  </a:lnTo>
                  <a:lnTo>
                    <a:pt x="1112" y="21"/>
                  </a:lnTo>
                  <a:lnTo>
                    <a:pt x="1054" y="36"/>
                  </a:lnTo>
                  <a:lnTo>
                    <a:pt x="1054" y="104"/>
                  </a:lnTo>
                  <a:lnTo>
                    <a:pt x="1017" y="104"/>
                  </a:lnTo>
                  <a:lnTo>
                    <a:pt x="1017" y="149"/>
                  </a:lnTo>
                  <a:lnTo>
                    <a:pt x="1056" y="149"/>
                  </a:lnTo>
                  <a:lnTo>
                    <a:pt x="1056" y="261"/>
                  </a:lnTo>
                  <a:lnTo>
                    <a:pt x="1056" y="261"/>
                  </a:lnTo>
                  <a:lnTo>
                    <a:pt x="1056" y="279"/>
                  </a:lnTo>
                  <a:lnTo>
                    <a:pt x="1058" y="293"/>
                  </a:lnTo>
                  <a:lnTo>
                    <a:pt x="1063" y="305"/>
                  </a:lnTo>
                  <a:lnTo>
                    <a:pt x="1065" y="310"/>
                  </a:lnTo>
                  <a:lnTo>
                    <a:pt x="1069" y="315"/>
                  </a:lnTo>
                  <a:lnTo>
                    <a:pt x="1072" y="319"/>
                  </a:lnTo>
                  <a:lnTo>
                    <a:pt x="1077" y="322"/>
                  </a:lnTo>
                  <a:lnTo>
                    <a:pt x="1082" y="325"/>
                  </a:lnTo>
                  <a:lnTo>
                    <a:pt x="1088" y="327"/>
                  </a:lnTo>
                  <a:lnTo>
                    <a:pt x="1103" y="330"/>
                  </a:lnTo>
                  <a:lnTo>
                    <a:pt x="1119" y="331"/>
                  </a:lnTo>
                  <a:lnTo>
                    <a:pt x="1119" y="331"/>
                  </a:lnTo>
                  <a:lnTo>
                    <a:pt x="1132" y="330"/>
                  </a:lnTo>
                  <a:lnTo>
                    <a:pt x="1142" y="328"/>
                  </a:lnTo>
                  <a:lnTo>
                    <a:pt x="1165" y="325"/>
                  </a:lnTo>
                  <a:lnTo>
                    <a:pt x="1165" y="325"/>
                  </a:lnTo>
                  <a:close/>
                  <a:moveTo>
                    <a:pt x="1333" y="99"/>
                  </a:moveTo>
                  <a:lnTo>
                    <a:pt x="1333" y="99"/>
                  </a:lnTo>
                  <a:lnTo>
                    <a:pt x="1320" y="99"/>
                  </a:lnTo>
                  <a:lnTo>
                    <a:pt x="1308" y="102"/>
                  </a:lnTo>
                  <a:lnTo>
                    <a:pt x="1297" y="106"/>
                  </a:lnTo>
                  <a:lnTo>
                    <a:pt x="1288" y="112"/>
                  </a:lnTo>
                  <a:lnTo>
                    <a:pt x="1280" y="120"/>
                  </a:lnTo>
                  <a:lnTo>
                    <a:pt x="1273" y="129"/>
                  </a:lnTo>
                  <a:lnTo>
                    <a:pt x="1268" y="139"/>
                  </a:lnTo>
                  <a:lnTo>
                    <a:pt x="1263" y="149"/>
                  </a:lnTo>
                  <a:lnTo>
                    <a:pt x="1262" y="149"/>
                  </a:lnTo>
                  <a:lnTo>
                    <a:pt x="1262" y="149"/>
                  </a:lnTo>
                  <a:lnTo>
                    <a:pt x="1265" y="124"/>
                  </a:lnTo>
                  <a:lnTo>
                    <a:pt x="1265" y="104"/>
                  </a:lnTo>
                  <a:lnTo>
                    <a:pt x="1212" y="104"/>
                  </a:lnTo>
                  <a:lnTo>
                    <a:pt x="1212" y="326"/>
                  </a:lnTo>
                  <a:lnTo>
                    <a:pt x="1269" y="326"/>
                  </a:lnTo>
                  <a:lnTo>
                    <a:pt x="1269" y="235"/>
                  </a:lnTo>
                  <a:lnTo>
                    <a:pt x="1269" y="235"/>
                  </a:lnTo>
                  <a:lnTo>
                    <a:pt x="1270" y="214"/>
                  </a:lnTo>
                  <a:lnTo>
                    <a:pt x="1273" y="196"/>
                  </a:lnTo>
                  <a:lnTo>
                    <a:pt x="1277" y="181"/>
                  </a:lnTo>
                  <a:lnTo>
                    <a:pt x="1281" y="175"/>
                  </a:lnTo>
                  <a:lnTo>
                    <a:pt x="1285" y="169"/>
                  </a:lnTo>
                  <a:lnTo>
                    <a:pt x="1288" y="164"/>
                  </a:lnTo>
                  <a:lnTo>
                    <a:pt x="1293" y="161"/>
                  </a:lnTo>
                  <a:lnTo>
                    <a:pt x="1298" y="158"/>
                  </a:lnTo>
                  <a:lnTo>
                    <a:pt x="1304" y="156"/>
                  </a:lnTo>
                  <a:lnTo>
                    <a:pt x="1310" y="155"/>
                  </a:lnTo>
                  <a:lnTo>
                    <a:pt x="1316" y="155"/>
                  </a:lnTo>
                  <a:lnTo>
                    <a:pt x="1323" y="155"/>
                  </a:lnTo>
                  <a:lnTo>
                    <a:pt x="1330" y="156"/>
                  </a:lnTo>
                  <a:lnTo>
                    <a:pt x="1333" y="99"/>
                  </a:lnTo>
                  <a:lnTo>
                    <a:pt x="1333" y="99"/>
                  </a:lnTo>
                  <a:close/>
                  <a:moveTo>
                    <a:pt x="1434" y="41"/>
                  </a:moveTo>
                  <a:lnTo>
                    <a:pt x="1434" y="41"/>
                  </a:lnTo>
                  <a:lnTo>
                    <a:pt x="1434" y="34"/>
                  </a:lnTo>
                  <a:lnTo>
                    <a:pt x="1432" y="28"/>
                  </a:lnTo>
                  <a:lnTo>
                    <a:pt x="1428" y="22"/>
                  </a:lnTo>
                  <a:lnTo>
                    <a:pt x="1425" y="17"/>
                  </a:lnTo>
                  <a:lnTo>
                    <a:pt x="1419" y="12"/>
                  </a:lnTo>
                  <a:lnTo>
                    <a:pt x="1412" y="9"/>
                  </a:lnTo>
                  <a:lnTo>
                    <a:pt x="1406" y="7"/>
                  </a:lnTo>
                  <a:lnTo>
                    <a:pt x="1399" y="6"/>
                  </a:lnTo>
                  <a:lnTo>
                    <a:pt x="1399" y="6"/>
                  </a:lnTo>
                  <a:lnTo>
                    <a:pt x="1392" y="7"/>
                  </a:lnTo>
                  <a:lnTo>
                    <a:pt x="1385" y="10"/>
                  </a:lnTo>
                  <a:lnTo>
                    <a:pt x="1379" y="12"/>
                  </a:lnTo>
                  <a:lnTo>
                    <a:pt x="1374" y="17"/>
                  </a:lnTo>
                  <a:lnTo>
                    <a:pt x="1369" y="22"/>
                  </a:lnTo>
                  <a:lnTo>
                    <a:pt x="1367" y="28"/>
                  </a:lnTo>
                  <a:lnTo>
                    <a:pt x="1364" y="34"/>
                  </a:lnTo>
                  <a:lnTo>
                    <a:pt x="1363" y="41"/>
                  </a:lnTo>
                  <a:lnTo>
                    <a:pt x="1363" y="41"/>
                  </a:lnTo>
                  <a:lnTo>
                    <a:pt x="1364" y="48"/>
                  </a:lnTo>
                  <a:lnTo>
                    <a:pt x="1367" y="54"/>
                  </a:lnTo>
                  <a:lnTo>
                    <a:pt x="1369" y="61"/>
                  </a:lnTo>
                  <a:lnTo>
                    <a:pt x="1374" y="65"/>
                  </a:lnTo>
                  <a:lnTo>
                    <a:pt x="1379" y="70"/>
                  </a:lnTo>
                  <a:lnTo>
                    <a:pt x="1385" y="73"/>
                  </a:lnTo>
                  <a:lnTo>
                    <a:pt x="1392" y="75"/>
                  </a:lnTo>
                  <a:lnTo>
                    <a:pt x="1399" y="76"/>
                  </a:lnTo>
                  <a:lnTo>
                    <a:pt x="1399" y="76"/>
                  </a:lnTo>
                  <a:lnTo>
                    <a:pt x="1406" y="75"/>
                  </a:lnTo>
                  <a:lnTo>
                    <a:pt x="1412" y="73"/>
                  </a:lnTo>
                  <a:lnTo>
                    <a:pt x="1419" y="70"/>
                  </a:lnTo>
                  <a:lnTo>
                    <a:pt x="1425" y="65"/>
                  </a:lnTo>
                  <a:lnTo>
                    <a:pt x="1428" y="61"/>
                  </a:lnTo>
                  <a:lnTo>
                    <a:pt x="1432" y="54"/>
                  </a:lnTo>
                  <a:lnTo>
                    <a:pt x="1434" y="48"/>
                  </a:lnTo>
                  <a:lnTo>
                    <a:pt x="1434" y="41"/>
                  </a:lnTo>
                  <a:lnTo>
                    <a:pt x="1434" y="41"/>
                  </a:lnTo>
                  <a:close/>
                  <a:moveTo>
                    <a:pt x="1427" y="326"/>
                  </a:moveTo>
                  <a:lnTo>
                    <a:pt x="1427" y="104"/>
                  </a:lnTo>
                  <a:lnTo>
                    <a:pt x="1370" y="104"/>
                  </a:lnTo>
                  <a:lnTo>
                    <a:pt x="1370" y="326"/>
                  </a:lnTo>
                  <a:lnTo>
                    <a:pt x="1427" y="326"/>
                  </a:lnTo>
                  <a:lnTo>
                    <a:pt x="1427" y="326"/>
                  </a:lnTo>
                  <a:close/>
                  <a:moveTo>
                    <a:pt x="1630" y="320"/>
                  </a:moveTo>
                  <a:lnTo>
                    <a:pt x="1625" y="272"/>
                  </a:lnTo>
                  <a:lnTo>
                    <a:pt x="1625" y="272"/>
                  </a:lnTo>
                  <a:lnTo>
                    <a:pt x="1615" y="275"/>
                  </a:lnTo>
                  <a:lnTo>
                    <a:pt x="1604" y="278"/>
                  </a:lnTo>
                  <a:lnTo>
                    <a:pt x="1592" y="280"/>
                  </a:lnTo>
                  <a:lnTo>
                    <a:pt x="1581" y="280"/>
                  </a:lnTo>
                  <a:lnTo>
                    <a:pt x="1581" y="280"/>
                  </a:lnTo>
                  <a:lnTo>
                    <a:pt x="1568" y="279"/>
                  </a:lnTo>
                  <a:lnTo>
                    <a:pt x="1557" y="275"/>
                  </a:lnTo>
                  <a:lnTo>
                    <a:pt x="1548" y="270"/>
                  </a:lnTo>
                  <a:lnTo>
                    <a:pt x="1540" y="263"/>
                  </a:lnTo>
                  <a:lnTo>
                    <a:pt x="1535" y="254"/>
                  </a:lnTo>
                  <a:lnTo>
                    <a:pt x="1532" y="243"/>
                  </a:lnTo>
                  <a:lnTo>
                    <a:pt x="1529" y="231"/>
                  </a:lnTo>
                  <a:lnTo>
                    <a:pt x="1528" y="216"/>
                  </a:lnTo>
                  <a:lnTo>
                    <a:pt x="1528" y="216"/>
                  </a:lnTo>
                  <a:lnTo>
                    <a:pt x="1529" y="202"/>
                  </a:lnTo>
                  <a:lnTo>
                    <a:pt x="1532" y="188"/>
                  </a:lnTo>
                  <a:lnTo>
                    <a:pt x="1537" y="176"/>
                  </a:lnTo>
                  <a:lnTo>
                    <a:pt x="1543" y="167"/>
                  </a:lnTo>
                  <a:lnTo>
                    <a:pt x="1550" y="158"/>
                  </a:lnTo>
                  <a:lnTo>
                    <a:pt x="1560" y="152"/>
                  </a:lnTo>
                  <a:lnTo>
                    <a:pt x="1570" y="150"/>
                  </a:lnTo>
                  <a:lnTo>
                    <a:pt x="1583" y="147"/>
                  </a:lnTo>
                  <a:lnTo>
                    <a:pt x="1583" y="147"/>
                  </a:lnTo>
                  <a:lnTo>
                    <a:pt x="1593" y="149"/>
                  </a:lnTo>
                  <a:lnTo>
                    <a:pt x="1604" y="150"/>
                  </a:lnTo>
                  <a:lnTo>
                    <a:pt x="1614" y="153"/>
                  </a:lnTo>
                  <a:lnTo>
                    <a:pt x="1624" y="156"/>
                  </a:lnTo>
                  <a:lnTo>
                    <a:pt x="1628" y="106"/>
                  </a:lnTo>
                  <a:lnTo>
                    <a:pt x="1628" y="106"/>
                  </a:lnTo>
                  <a:lnTo>
                    <a:pt x="1617" y="104"/>
                  </a:lnTo>
                  <a:lnTo>
                    <a:pt x="1607" y="102"/>
                  </a:lnTo>
                  <a:lnTo>
                    <a:pt x="1595" y="100"/>
                  </a:lnTo>
                  <a:lnTo>
                    <a:pt x="1584" y="100"/>
                  </a:lnTo>
                  <a:lnTo>
                    <a:pt x="1584" y="100"/>
                  </a:lnTo>
                  <a:lnTo>
                    <a:pt x="1569" y="100"/>
                  </a:lnTo>
                  <a:lnTo>
                    <a:pt x="1556" y="103"/>
                  </a:lnTo>
                  <a:lnTo>
                    <a:pt x="1544" y="105"/>
                  </a:lnTo>
                  <a:lnTo>
                    <a:pt x="1532" y="110"/>
                  </a:lnTo>
                  <a:lnTo>
                    <a:pt x="1522" y="115"/>
                  </a:lnTo>
                  <a:lnTo>
                    <a:pt x="1513" y="121"/>
                  </a:lnTo>
                  <a:lnTo>
                    <a:pt x="1504" y="128"/>
                  </a:lnTo>
                  <a:lnTo>
                    <a:pt x="1497" y="135"/>
                  </a:lnTo>
                  <a:lnTo>
                    <a:pt x="1490" y="144"/>
                  </a:lnTo>
                  <a:lnTo>
                    <a:pt x="1485" y="153"/>
                  </a:lnTo>
                  <a:lnTo>
                    <a:pt x="1480" y="163"/>
                  </a:lnTo>
                  <a:lnTo>
                    <a:pt x="1475" y="174"/>
                  </a:lnTo>
                  <a:lnTo>
                    <a:pt x="1473" y="186"/>
                  </a:lnTo>
                  <a:lnTo>
                    <a:pt x="1470" y="197"/>
                  </a:lnTo>
                  <a:lnTo>
                    <a:pt x="1469" y="210"/>
                  </a:lnTo>
                  <a:lnTo>
                    <a:pt x="1469" y="222"/>
                  </a:lnTo>
                  <a:lnTo>
                    <a:pt x="1469" y="222"/>
                  </a:lnTo>
                  <a:lnTo>
                    <a:pt x="1469" y="237"/>
                  </a:lnTo>
                  <a:lnTo>
                    <a:pt x="1470" y="249"/>
                  </a:lnTo>
                  <a:lnTo>
                    <a:pt x="1473" y="261"/>
                  </a:lnTo>
                  <a:lnTo>
                    <a:pt x="1475" y="272"/>
                  </a:lnTo>
                  <a:lnTo>
                    <a:pt x="1480" y="281"/>
                  </a:lnTo>
                  <a:lnTo>
                    <a:pt x="1484" y="290"/>
                  </a:lnTo>
                  <a:lnTo>
                    <a:pt x="1490" y="297"/>
                  </a:lnTo>
                  <a:lnTo>
                    <a:pt x="1496" y="304"/>
                  </a:lnTo>
                  <a:lnTo>
                    <a:pt x="1503" y="310"/>
                  </a:lnTo>
                  <a:lnTo>
                    <a:pt x="1510" y="316"/>
                  </a:lnTo>
                  <a:lnTo>
                    <a:pt x="1519" y="320"/>
                  </a:lnTo>
                  <a:lnTo>
                    <a:pt x="1527" y="324"/>
                  </a:lnTo>
                  <a:lnTo>
                    <a:pt x="1537" y="326"/>
                  </a:lnTo>
                  <a:lnTo>
                    <a:pt x="1546" y="328"/>
                  </a:lnTo>
                  <a:lnTo>
                    <a:pt x="1557" y="330"/>
                  </a:lnTo>
                  <a:lnTo>
                    <a:pt x="1569" y="330"/>
                  </a:lnTo>
                  <a:lnTo>
                    <a:pt x="1569" y="330"/>
                  </a:lnTo>
                  <a:lnTo>
                    <a:pt x="1586" y="330"/>
                  </a:lnTo>
                  <a:lnTo>
                    <a:pt x="1602" y="327"/>
                  </a:lnTo>
                  <a:lnTo>
                    <a:pt x="1616" y="324"/>
                  </a:lnTo>
                  <a:lnTo>
                    <a:pt x="1630" y="320"/>
                  </a:lnTo>
                  <a:lnTo>
                    <a:pt x="1630" y="320"/>
                  </a:lnTo>
                  <a:close/>
                  <a:moveTo>
                    <a:pt x="1866" y="326"/>
                  </a:moveTo>
                  <a:lnTo>
                    <a:pt x="1866" y="170"/>
                  </a:lnTo>
                  <a:lnTo>
                    <a:pt x="1866" y="170"/>
                  </a:lnTo>
                  <a:lnTo>
                    <a:pt x="1866" y="156"/>
                  </a:lnTo>
                  <a:lnTo>
                    <a:pt x="1863" y="143"/>
                  </a:lnTo>
                  <a:lnTo>
                    <a:pt x="1859" y="131"/>
                  </a:lnTo>
                  <a:lnTo>
                    <a:pt x="1853" y="121"/>
                  </a:lnTo>
                  <a:lnTo>
                    <a:pt x="1848" y="116"/>
                  </a:lnTo>
                  <a:lnTo>
                    <a:pt x="1843" y="111"/>
                  </a:lnTo>
                  <a:lnTo>
                    <a:pt x="1838" y="108"/>
                  </a:lnTo>
                  <a:lnTo>
                    <a:pt x="1832" y="105"/>
                  </a:lnTo>
                  <a:lnTo>
                    <a:pt x="1825" y="103"/>
                  </a:lnTo>
                  <a:lnTo>
                    <a:pt x="1818" y="100"/>
                  </a:lnTo>
                  <a:lnTo>
                    <a:pt x="1809" y="99"/>
                  </a:lnTo>
                  <a:lnTo>
                    <a:pt x="1801" y="99"/>
                  </a:lnTo>
                  <a:lnTo>
                    <a:pt x="1801" y="99"/>
                  </a:lnTo>
                  <a:lnTo>
                    <a:pt x="1788" y="100"/>
                  </a:lnTo>
                  <a:lnTo>
                    <a:pt x="1777" y="103"/>
                  </a:lnTo>
                  <a:lnTo>
                    <a:pt x="1766" y="106"/>
                  </a:lnTo>
                  <a:lnTo>
                    <a:pt x="1756" y="111"/>
                  </a:lnTo>
                  <a:lnTo>
                    <a:pt x="1748" y="117"/>
                  </a:lnTo>
                  <a:lnTo>
                    <a:pt x="1739" y="123"/>
                  </a:lnTo>
                  <a:lnTo>
                    <a:pt x="1733" y="132"/>
                  </a:lnTo>
                  <a:lnTo>
                    <a:pt x="1728" y="141"/>
                  </a:lnTo>
                  <a:lnTo>
                    <a:pt x="1727" y="140"/>
                  </a:lnTo>
                  <a:lnTo>
                    <a:pt x="1727" y="140"/>
                  </a:lnTo>
                  <a:lnTo>
                    <a:pt x="1728" y="129"/>
                  </a:lnTo>
                  <a:lnTo>
                    <a:pt x="1730" y="118"/>
                  </a:lnTo>
                  <a:lnTo>
                    <a:pt x="1731" y="96"/>
                  </a:lnTo>
                  <a:lnTo>
                    <a:pt x="1731" y="0"/>
                  </a:lnTo>
                  <a:lnTo>
                    <a:pt x="1674" y="0"/>
                  </a:lnTo>
                  <a:lnTo>
                    <a:pt x="1674" y="326"/>
                  </a:lnTo>
                  <a:lnTo>
                    <a:pt x="1731" y="326"/>
                  </a:lnTo>
                  <a:lnTo>
                    <a:pt x="1731" y="219"/>
                  </a:lnTo>
                  <a:lnTo>
                    <a:pt x="1731" y="219"/>
                  </a:lnTo>
                  <a:lnTo>
                    <a:pt x="1732" y="204"/>
                  </a:lnTo>
                  <a:lnTo>
                    <a:pt x="1734" y="191"/>
                  </a:lnTo>
                  <a:lnTo>
                    <a:pt x="1739" y="179"/>
                  </a:lnTo>
                  <a:lnTo>
                    <a:pt x="1747" y="168"/>
                  </a:lnTo>
                  <a:lnTo>
                    <a:pt x="1754" y="159"/>
                  </a:lnTo>
                  <a:lnTo>
                    <a:pt x="1762" y="153"/>
                  </a:lnTo>
                  <a:lnTo>
                    <a:pt x="1772" y="149"/>
                  </a:lnTo>
                  <a:lnTo>
                    <a:pt x="1778" y="147"/>
                  </a:lnTo>
                  <a:lnTo>
                    <a:pt x="1783" y="147"/>
                  </a:lnTo>
                  <a:lnTo>
                    <a:pt x="1783" y="147"/>
                  </a:lnTo>
                  <a:lnTo>
                    <a:pt x="1790" y="147"/>
                  </a:lnTo>
                  <a:lnTo>
                    <a:pt x="1796" y="150"/>
                  </a:lnTo>
                  <a:lnTo>
                    <a:pt x="1801" y="152"/>
                  </a:lnTo>
                  <a:lnTo>
                    <a:pt x="1804" y="157"/>
                  </a:lnTo>
                  <a:lnTo>
                    <a:pt x="1807" y="162"/>
                  </a:lnTo>
                  <a:lnTo>
                    <a:pt x="1808" y="169"/>
                  </a:lnTo>
                  <a:lnTo>
                    <a:pt x="1809" y="176"/>
                  </a:lnTo>
                  <a:lnTo>
                    <a:pt x="1810" y="184"/>
                  </a:lnTo>
                  <a:lnTo>
                    <a:pt x="1810" y="326"/>
                  </a:lnTo>
                  <a:lnTo>
                    <a:pt x="1866" y="326"/>
                  </a:lnTo>
                  <a:lnTo>
                    <a:pt x="1866" y="326"/>
                  </a:lnTo>
                  <a:close/>
                  <a:moveTo>
                    <a:pt x="2044" y="325"/>
                  </a:moveTo>
                  <a:lnTo>
                    <a:pt x="2044" y="279"/>
                  </a:lnTo>
                  <a:lnTo>
                    <a:pt x="2044" y="279"/>
                  </a:lnTo>
                  <a:lnTo>
                    <a:pt x="2031" y="281"/>
                  </a:lnTo>
                  <a:lnTo>
                    <a:pt x="2017" y="283"/>
                  </a:lnTo>
                  <a:lnTo>
                    <a:pt x="2017" y="283"/>
                  </a:lnTo>
                  <a:lnTo>
                    <a:pt x="2011" y="281"/>
                  </a:lnTo>
                  <a:lnTo>
                    <a:pt x="2005" y="280"/>
                  </a:lnTo>
                  <a:lnTo>
                    <a:pt x="2000" y="278"/>
                  </a:lnTo>
                  <a:lnTo>
                    <a:pt x="1996" y="274"/>
                  </a:lnTo>
                  <a:lnTo>
                    <a:pt x="1994" y="269"/>
                  </a:lnTo>
                  <a:lnTo>
                    <a:pt x="1992" y="263"/>
                  </a:lnTo>
                  <a:lnTo>
                    <a:pt x="1991" y="256"/>
                  </a:lnTo>
                  <a:lnTo>
                    <a:pt x="1991" y="245"/>
                  </a:lnTo>
                  <a:lnTo>
                    <a:pt x="1991" y="149"/>
                  </a:lnTo>
                  <a:lnTo>
                    <a:pt x="2044" y="149"/>
                  </a:lnTo>
                  <a:lnTo>
                    <a:pt x="2044" y="104"/>
                  </a:lnTo>
                  <a:lnTo>
                    <a:pt x="1991" y="104"/>
                  </a:lnTo>
                  <a:lnTo>
                    <a:pt x="1991" y="21"/>
                  </a:lnTo>
                  <a:lnTo>
                    <a:pt x="1933" y="36"/>
                  </a:lnTo>
                  <a:lnTo>
                    <a:pt x="1933" y="104"/>
                  </a:lnTo>
                  <a:lnTo>
                    <a:pt x="1896" y="104"/>
                  </a:lnTo>
                  <a:lnTo>
                    <a:pt x="1896" y="149"/>
                  </a:lnTo>
                  <a:lnTo>
                    <a:pt x="1935" y="149"/>
                  </a:lnTo>
                  <a:lnTo>
                    <a:pt x="1935" y="261"/>
                  </a:lnTo>
                  <a:lnTo>
                    <a:pt x="1935" y="261"/>
                  </a:lnTo>
                  <a:lnTo>
                    <a:pt x="1935" y="279"/>
                  </a:lnTo>
                  <a:lnTo>
                    <a:pt x="1937" y="293"/>
                  </a:lnTo>
                  <a:lnTo>
                    <a:pt x="1942" y="305"/>
                  </a:lnTo>
                  <a:lnTo>
                    <a:pt x="1944" y="310"/>
                  </a:lnTo>
                  <a:lnTo>
                    <a:pt x="1948" y="315"/>
                  </a:lnTo>
                  <a:lnTo>
                    <a:pt x="1951" y="319"/>
                  </a:lnTo>
                  <a:lnTo>
                    <a:pt x="1956" y="322"/>
                  </a:lnTo>
                  <a:lnTo>
                    <a:pt x="1962" y="325"/>
                  </a:lnTo>
                  <a:lnTo>
                    <a:pt x="1967" y="327"/>
                  </a:lnTo>
                  <a:lnTo>
                    <a:pt x="1982" y="330"/>
                  </a:lnTo>
                  <a:lnTo>
                    <a:pt x="1999" y="331"/>
                  </a:lnTo>
                  <a:lnTo>
                    <a:pt x="1999" y="331"/>
                  </a:lnTo>
                  <a:lnTo>
                    <a:pt x="2011" y="330"/>
                  </a:lnTo>
                  <a:lnTo>
                    <a:pt x="2023" y="328"/>
                  </a:lnTo>
                  <a:lnTo>
                    <a:pt x="2044" y="325"/>
                  </a:lnTo>
                  <a:lnTo>
                    <a:pt x="2044" y="325"/>
                  </a:lnTo>
                  <a:close/>
                  <a:moveTo>
                    <a:pt x="2412" y="209"/>
                  </a:moveTo>
                  <a:lnTo>
                    <a:pt x="2412" y="24"/>
                  </a:lnTo>
                  <a:lnTo>
                    <a:pt x="2354" y="24"/>
                  </a:lnTo>
                  <a:lnTo>
                    <a:pt x="2354" y="213"/>
                  </a:lnTo>
                  <a:lnTo>
                    <a:pt x="2354" y="213"/>
                  </a:lnTo>
                  <a:lnTo>
                    <a:pt x="2353" y="231"/>
                  </a:lnTo>
                  <a:lnTo>
                    <a:pt x="2351" y="245"/>
                  </a:lnTo>
                  <a:lnTo>
                    <a:pt x="2346" y="257"/>
                  </a:lnTo>
                  <a:lnTo>
                    <a:pt x="2343" y="262"/>
                  </a:lnTo>
                  <a:lnTo>
                    <a:pt x="2340" y="267"/>
                  </a:lnTo>
                  <a:lnTo>
                    <a:pt x="2335" y="270"/>
                  </a:lnTo>
                  <a:lnTo>
                    <a:pt x="2330" y="274"/>
                  </a:lnTo>
                  <a:lnTo>
                    <a:pt x="2325" y="277"/>
                  </a:lnTo>
                  <a:lnTo>
                    <a:pt x="2319" y="279"/>
                  </a:lnTo>
                  <a:lnTo>
                    <a:pt x="2306" y="281"/>
                  </a:lnTo>
                  <a:lnTo>
                    <a:pt x="2290" y="283"/>
                  </a:lnTo>
                  <a:lnTo>
                    <a:pt x="2290" y="283"/>
                  </a:lnTo>
                  <a:lnTo>
                    <a:pt x="2273" y="281"/>
                  </a:lnTo>
                  <a:lnTo>
                    <a:pt x="2266" y="280"/>
                  </a:lnTo>
                  <a:lnTo>
                    <a:pt x="2260" y="278"/>
                  </a:lnTo>
                  <a:lnTo>
                    <a:pt x="2254" y="275"/>
                  </a:lnTo>
                  <a:lnTo>
                    <a:pt x="2249" y="272"/>
                  </a:lnTo>
                  <a:lnTo>
                    <a:pt x="2245" y="268"/>
                  </a:lnTo>
                  <a:lnTo>
                    <a:pt x="2241" y="264"/>
                  </a:lnTo>
                  <a:lnTo>
                    <a:pt x="2235" y="255"/>
                  </a:lnTo>
                  <a:lnTo>
                    <a:pt x="2231" y="244"/>
                  </a:lnTo>
                  <a:lnTo>
                    <a:pt x="2229" y="232"/>
                  </a:lnTo>
                  <a:lnTo>
                    <a:pt x="2229" y="219"/>
                  </a:lnTo>
                  <a:lnTo>
                    <a:pt x="2229" y="24"/>
                  </a:lnTo>
                  <a:lnTo>
                    <a:pt x="2171" y="24"/>
                  </a:lnTo>
                  <a:lnTo>
                    <a:pt x="2171" y="221"/>
                  </a:lnTo>
                  <a:lnTo>
                    <a:pt x="2171" y="221"/>
                  </a:lnTo>
                  <a:lnTo>
                    <a:pt x="2172" y="243"/>
                  </a:lnTo>
                  <a:lnTo>
                    <a:pt x="2173" y="254"/>
                  </a:lnTo>
                  <a:lnTo>
                    <a:pt x="2176" y="263"/>
                  </a:lnTo>
                  <a:lnTo>
                    <a:pt x="2178" y="273"/>
                  </a:lnTo>
                  <a:lnTo>
                    <a:pt x="2182" y="281"/>
                  </a:lnTo>
                  <a:lnTo>
                    <a:pt x="2187" y="290"/>
                  </a:lnTo>
                  <a:lnTo>
                    <a:pt x="2193" y="298"/>
                  </a:lnTo>
                  <a:lnTo>
                    <a:pt x="2200" y="305"/>
                  </a:lnTo>
                  <a:lnTo>
                    <a:pt x="2208" y="312"/>
                  </a:lnTo>
                  <a:lnTo>
                    <a:pt x="2218" y="318"/>
                  </a:lnTo>
                  <a:lnTo>
                    <a:pt x="2229" y="322"/>
                  </a:lnTo>
                  <a:lnTo>
                    <a:pt x="2241" y="326"/>
                  </a:lnTo>
                  <a:lnTo>
                    <a:pt x="2254" y="328"/>
                  </a:lnTo>
                  <a:lnTo>
                    <a:pt x="2270" y="331"/>
                  </a:lnTo>
                  <a:lnTo>
                    <a:pt x="2287" y="331"/>
                  </a:lnTo>
                  <a:lnTo>
                    <a:pt x="2287" y="331"/>
                  </a:lnTo>
                  <a:lnTo>
                    <a:pt x="2301" y="331"/>
                  </a:lnTo>
                  <a:lnTo>
                    <a:pt x="2314" y="330"/>
                  </a:lnTo>
                  <a:lnTo>
                    <a:pt x="2328" y="327"/>
                  </a:lnTo>
                  <a:lnTo>
                    <a:pt x="2340" y="324"/>
                  </a:lnTo>
                  <a:lnTo>
                    <a:pt x="2351" y="319"/>
                  </a:lnTo>
                  <a:lnTo>
                    <a:pt x="2361" y="314"/>
                  </a:lnTo>
                  <a:lnTo>
                    <a:pt x="2371" y="308"/>
                  </a:lnTo>
                  <a:lnTo>
                    <a:pt x="2380" y="301"/>
                  </a:lnTo>
                  <a:lnTo>
                    <a:pt x="2387" y="293"/>
                  </a:lnTo>
                  <a:lnTo>
                    <a:pt x="2393" y="284"/>
                  </a:lnTo>
                  <a:lnTo>
                    <a:pt x="2399" y="274"/>
                  </a:lnTo>
                  <a:lnTo>
                    <a:pt x="2404" y="263"/>
                  </a:lnTo>
                  <a:lnTo>
                    <a:pt x="2407" y="251"/>
                  </a:lnTo>
                  <a:lnTo>
                    <a:pt x="2410" y="238"/>
                  </a:lnTo>
                  <a:lnTo>
                    <a:pt x="2411" y="225"/>
                  </a:lnTo>
                  <a:lnTo>
                    <a:pt x="2412" y="209"/>
                  </a:lnTo>
                  <a:lnTo>
                    <a:pt x="2412" y="209"/>
                  </a:lnTo>
                  <a:close/>
                  <a:moveTo>
                    <a:pt x="2804" y="326"/>
                  </a:moveTo>
                  <a:lnTo>
                    <a:pt x="2757" y="24"/>
                  </a:lnTo>
                  <a:lnTo>
                    <a:pt x="2689" y="24"/>
                  </a:lnTo>
                  <a:lnTo>
                    <a:pt x="2638" y="180"/>
                  </a:lnTo>
                  <a:lnTo>
                    <a:pt x="2638" y="180"/>
                  </a:lnTo>
                  <a:lnTo>
                    <a:pt x="2628" y="211"/>
                  </a:lnTo>
                  <a:lnTo>
                    <a:pt x="2621" y="243"/>
                  </a:lnTo>
                  <a:lnTo>
                    <a:pt x="2621" y="243"/>
                  </a:lnTo>
                  <a:lnTo>
                    <a:pt x="2621" y="243"/>
                  </a:lnTo>
                  <a:lnTo>
                    <a:pt x="2614" y="211"/>
                  </a:lnTo>
                  <a:lnTo>
                    <a:pt x="2604" y="180"/>
                  </a:lnTo>
                  <a:lnTo>
                    <a:pt x="2553" y="24"/>
                  </a:lnTo>
                  <a:lnTo>
                    <a:pt x="2486" y="24"/>
                  </a:lnTo>
                  <a:lnTo>
                    <a:pt x="2440" y="326"/>
                  </a:lnTo>
                  <a:lnTo>
                    <a:pt x="2498" y="326"/>
                  </a:lnTo>
                  <a:lnTo>
                    <a:pt x="2515" y="187"/>
                  </a:lnTo>
                  <a:lnTo>
                    <a:pt x="2515" y="187"/>
                  </a:lnTo>
                  <a:lnTo>
                    <a:pt x="2519" y="149"/>
                  </a:lnTo>
                  <a:lnTo>
                    <a:pt x="2523" y="110"/>
                  </a:lnTo>
                  <a:lnTo>
                    <a:pt x="2524" y="110"/>
                  </a:lnTo>
                  <a:lnTo>
                    <a:pt x="2524" y="110"/>
                  </a:lnTo>
                  <a:lnTo>
                    <a:pt x="2528" y="129"/>
                  </a:lnTo>
                  <a:lnTo>
                    <a:pt x="2533" y="149"/>
                  </a:lnTo>
                  <a:lnTo>
                    <a:pt x="2544" y="186"/>
                  </a:lnTo>
                  <a:lnTo>
                    <a:pt x="2589" y="326"/>
                  </a:lnTo>
                  <a:lnTo>
                    <a:pt x="2647" y="326"/>
                  </a:lnTo>
                  <a:lnTo>
                    <a:pt x="2694" y="175"/>
                  </a:lnTo>
                  <a:lnTo>
                    <a:pt x="2694" y="175"/>
                  </a:lnTo>
                  <a:lnTo>
                    <a:pt x="2704" y="141"/>
                  </a:lnTo>
                  <a:lnTo>
                    <a:pt x="2711" y="110"/>
                  </a:lnTo>
                  <a:lnTo>
                    <a:pt x="2712" y="110"/>
                  </a:lnTo>
                  <a:lnTo>
                    <a:pt x="2712" y="110"/>
                  </a:lnTo>
                  <a:lnTo>
                    <a:pt x="2716" y="144"/>
                  </a:lnTo>
                  <a:lnTo>
                    <a:pt x="2722" y="182"/>
                  </a:lnTo>
                  <a:lnTo>
                    <a:pt x="2743" y="326"/>
                  </a:lnTo>
                  <a:lnTo>
                    <a:pt x="2804" y="326"/>
                  </a:lnTo>
                  <a:lnTo>
                    <a:pt x="2804" y="326"/>
                  </a:lnTo>
                  <a:close/>
                  <a:moveTo>
                    <a:pt x="3043" y="316"/>
                  </a:moveTo>
                  <a:lnTo>
                    <a:pt x="3036" y="264"/>
                  </a:lnTo>
                  <a:lnTo>
                    <a:pt x="3036" y="264"/>
                  </a:lnTo>
                  <a:lnTo>
                    <a:pt x="3022" y="269"/>
                  </a:lnTo>
                  <a:lnTo>
                    <a:pt x="3008" y="274"/>
                  </a:lnTo>
                  <a:lnTo>
                    <a:pt x="2992" y="277"/>
                  </a:lnTo>
                  <a:lnTo>
                    <a:pt x="2978" y="278"/>
                  </a:lnTo>
                  <a:lnTo>
                    <a:pt x="2978" y="278"/>
                  </a:lnTo>
                  <a:lnTo>
                    <a:pt x="2967" y="277"/>
                  </a:lnTo>
                  <a:lnTo>
                    <a:pt x="2956" y="275"/>
                  </a:lnTo>
                  <a:lnTo>
                    <a:pt x="2946" y="274"/>
                  </a:lnTo>
                  <a:lnTo>
                    <a:pt x="2938" y="270"/>
                  </a:lnTo>
                  <a:lnTo>
                    <a:pt x="2931" y="267"/>
                  </a:lnTo>
                  <a:lnTo>
                    <a:pt x="2923" y="262"/>
                  </a:lnTo>
                  <a:lnTo>
                    <a:pt x="2916" y="257"/>
                  </a:lnTo>
                  <a:lnTo>
                    <a:pt x="2911" y="251"/>
                  </a:lnTo>
                  <a:lnTo>
                    <a:pt x="2905" y="244"/>
                  </a:lnTo>
                  <a:lnTo>
                    <a:pt x="2902" y="237"/>
                  </a:lnTo>
                  <a:lnTo>
                    <a:pt x="2898" y="228"/>
                  </a:lnTo>
                  <a:lnTo>
                    <a:pt x="2894" y="219"/>
                  </a:lnTo>
                  <a:lnTo>
                    <a:pt x="2892" y="209"/>
                  </a:lnTo>
                  <a:lnTo>
                    <a:pt x="2891" y="198"/>
                  </a:lnTo>
                  <a:lnTo>
                    <a:pt x="2890" y="175"/>
                  </a:lnTo>
                  <a:lnTo>
                    <a:pt x="2890" y="175"/>
                  </a:lnTo>
                  <a:lnTo>
                    <a:pt x="2891" y="155"/>
                  </a:lnTo>
                  <a:lnTo>
                    <a:pt x="2892" y="144"/>
                  </a:lnTo>
                  <a:lnTo>
                    <a:pt x="2894" y="135"/>
                  </a:lnTo>
                  <a:lnTo>
                    <a:pt x="2898" y="126"/>
                  </a:lnTo>
                  <a:lnTo>
                    <a:pt x="2902" y="117"/>
                  </a:lnTo>
                  <a:lnTo>
                    <a:pt x="2905" y="110"/>
                  </a:lnTo>
                  <a:lnTo>
                    <a:pt x="2910" y="103"/>
                  </a:lnTo>
                  <a:lnTo>
                    <a:pt x="2916" y="97"/>
                  </a:lnTo>
                  <a:lnTo>
                    <a:pt x="2922" y="91"/>
                  </a:lnTo>
                  <a:lnTo>
                    <a:pt x="2929" y="86"/>
                  </a:lnTo>
                  <a:lnTo>
                    <a:pt x="2937" y="82"/>
                  </a:lnTo>
                  <a:lnTo>
                    <a:pt x="2945" y="79"/>
                  </a:lnTo>
                  <a:lnTo>
                    <a:pt x="2954" y="76"/>
                  </a:lnTo>
                  <a:lnTo>
                    <a:pt x="2963" y="75"/>
                  </a:lnTo>
                  <a:lnTo>
                    <a:pt x="2974" y="74"/>
                  </a:lnTo>
                  <a:lnTo>
                    <a:pt x="2974" y="74"/>
                  </a:lnTo>
                  <a:lnTo>
                    <a:pt x="2989" y="75"/>
                  </a:lnTo>
                  <a:lnTo>
                    <a:pt x="3004" y="76"/>
                  </a:lnTo>
                  <a:lnTo>
                    <a:pt x="3019" y="80"/>
                  </a:lnTo>
                  <a:lnTo>
                    <a:pt x="3034" y="83"/>
                  </a:lnTo>
                  <a:lnTo>
                    <a:pt x="3040" y="30"/>
                  </a:lnTo>
                  <a:lnTo>
                    <a:pt x="3040" y="30"/>
                  </a:lnTo>
                  <a:lnTo>
                    <a:pt x="3025" y="27"/>
                  </a:lnTo>
                  <a:lnTo>
                    <a:pt x="3009" y="24"/>
                  </a:lnTo>
                  <a:lnTo>
                    <a:pt x="2993" y="23"/>
                  </a:lnTo>
                  <a:lnTo>
                    <a:pt x="2976" y="23"/>
                  </a:lnTo>
                  <a:lnTo>
                    <a:pt x="2976" y="23"/>
                  </a:lnTo>
                  <a:lnTo>
                    <a:pt x="2958" y="23"/>
                  </a:lnTo>
                  <a:lnTo>
                    <a:pt x="2942" y="26"/>
                  </a:lnTo>
                  <a:lnTo>
                    <a:pt x="2926" y="29"/>
                  </a:lnTo>
                  <a:lnTo>
                    <a:pt x="2910" y="34"/>
                  </a:lnTo>
                  <a:lnTo>
                    <a:pt x="2897" y="41"/>
                  </a:lnTo>
                  <a:lnTo>
                    <a:pt x="2885" y="48"/>
                  </a:lnTo>
                  <a:lnTo>
                    <a:pt x="2874" y="58"/>
                  </a:lnTo>
                  <a:lnTo>
                    <a:pt x="2863" y="68"/>
                  </a:lnTo>
                  <a:lnTo>
                    <a:pt x="2855" y="80"/>
                  </a:lnTo>
                  <a:lnTo>
                    <a:pt x="2847" y="92"/>
                  </a:lnTo>
                  <a:lnTo>
                    <a:pt x="2840" y="105"/>
                  </a:lnTo>
                  <a:lnTo>
                    <a:pt x="2835" y="120"/>
                  </a:lnTo>
                  <a:lnTo>
                    <a:pt x="2831" y="134"/>
                  </a:lnTo>
                  <a:lnTo>
                    <a:pt x="2828" y="151"/>
                  </a:lnTo>
                  <a:lnTo>
                    <a:pt x="2827" y="168"/>
                  </a:lnTo>
                  <a:lnTo>
                    <a:pt x="2826" y="185"/>
                  </a:lnTo>
                  <a:lnTo>
                    <a:pt x="2826" y="185"/>
                  </a:lnTo>
                  <a:lnTo>
                    <a:pt x="2826" y="199"/>
                  </a:lnTo>
                  <a:lnTo>
                    <a:pt x="2828" y="213"/>
                  </a:lnTo>
                  <a:lnTo>
                    <a:pt x="2829" y="226"/>
                  </a:lnTo>
                  <a:lnTo>
                    <a:pt x="2833" y="239"/>
                  </a:lnTo>
                  <a:lnTo>
                    <a:pt x="2837" y="252"/>
                  </a:lnTo>
                  <a:lnTo>
                    <a:pt x="2843" y="263"/>
                  </a:lnTo>
                  <a:lnTo>
                    <a:pt x="2849" y="275"/>
                  </a:lnTo>
                  <a:lnTo>
                    <a:pt x="2856" y="286"/>
                  </a:lnTo>
                  <a:lnTo>
                    <a:pt x="2864" y="296"/>
                  </a:lnTo>
                  <a:lnTo>
                    <a:pt x="2875" y="304"/>
                  </a:lnTo>
                  <a:lnTo>
                    <a:pt x="2886" y="312"/>
                  </a:lnTo>
                  <a:lnTo>
                    <a:pt x="2899" y="318"/>
                  </a:lnTo>
                  <a:lnTo>
                    <a:pt x="2913" y="324"/>
                  </a:lnTo>
                  <a:lnTo>
                    <a:pt x="2928" y="327"/>
                  </a:lnTo>
                  <a:lnTo>
                    <a:pt x="2946" y="330"/>
                  </a:lnTo>
                  <a:lnTo>
                    <a:pt x="2964" y="330"/>
                  </a:lnTo>
                  <a:lnTo>
                    <a:pt x="2964" y="330"/>
                  </a:lnTo>
                  <a:lnTo>
                    <a:pt x="2986" y="330"/>
                  </a:lnTo>
                  <a:lnTo>
                    <a:pt x="3005" y="326"/>
                  </a:lnTo>
                  <a:lnTo>
                    <a:pt x="3025" y="322"/>
                  </a:lnTo>
                  <a:lnTo>
                    <a:pt x="3043" y="316"/>
                  </a:lnTo>
                  <a:lnTo>
                    <a:pt x="3043" y="316"/>
                  </a:lnTo>
                  <a:close/>
                  <a:moveTo>
                    <a:pt x="3249" y="194"/>
                  </a:moveTo>
                  <a:lnTo>
                    <a:pt x="3249" y="150"/>
                  </a:lnTo>
                  <a:lnTo>
                    <a:pt x="3184" y="150"/>
                  </a:lnTo>
                  <a:lnTo>
                    <a:pt x="3184" y="83"/>
                  </a:lnTo>
                  <a:lnTo>
                    <a:pt x="3134" y="83"/>
                  </a:lnTo>
                  <a:lnTo>
                    <a:pt x="3134" y="150"/>
                  </a:lnTo>
                  <a:lnTo>
                    <a:pt x="3069" y="150"/>
                  </a:lnTo>
                  <a:lnTo>
                    <a:pt x="3069" y="194"/>
                  </a:lnTo>
                  <a:lnTo>
                    <a:pt x="3134" y="194"/>
                  </a:lnTo>
                  <a:lnTo>
                    <a:pt x="3134" y="261"/>
                  </a:lnTo>
                  <a:lnTo>
                    <a:pt x="3184" y="261"/>
                  </a:lnTo>
                  <a:lnTo>
                    <a:pt x="3184" y="194"/>
                  </a:lnTo>
                  <a:lnTo>
                    <a:pt x="3249" y="194"/>
                  </a:lnTo>
                  <a:lnTo>
                    <a:pt x="3249" y="194"/>
                  </a:lnTo>
                  <a:close/>
                </a:path>
              </a:pathLst>
            </a:custGeom>
            <a:solidFill>
              <a:srgbClr val="0042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4053346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68313" y="260351"/>
            <a:ext cx="8229600" cy="1143000"/>
          </a:xfrm>
        </p:spPr>
        <p:txBody>
          <a:bodyPr anchor="b"/>
          <a:lstStyle/>
          <a:p>
            <a:r>
              <a:rPr lang="nl-NL"/>
              <a:t>Klik om de stijl te bewerken</a:t>
            </a:r>
            <a:endParaRPr lang="nl-NL" dirty="0"/>
          </a:p>
        </p:txBody>
      </p:sp>
      <p:sp>
        <p:nvSpPr>
          <p:cNvPr id="6" name="Tijdelijke aanduiding voor dianummer 6"/>
          <p:cNvSpPr>
            <a:spLocks noGrp="1"/>
          </p:cNvSpPr>
          <p:nvPr>
            <p:ph type="sldNum" sz="quarter" idx="4"/>
          </p:nvPr>
        </p:nvSpPr>
        <p:spPr>
          <a:xfrm>
            <a:off x="8316416" y="6309320"/>
            <a:ext cx="611088" cy="365125"/>
          </a:xfrm>
          <a:prstGeom prst="rect">
            <a:avLst/>
          </a:prstGeom>
        </p:spPr>
        <p:txBody>
          <a:bodyPr/>
          <a:lstStyle>
            <a:lvl1pPr algn="r">
              <a:defRPr/>
            </a:lvl1pPr>
          </a:lstStyle>
          <a:p>
            <a:fld id="{0F2B34C6-6653-473B-ACCB-9371572A61D6}" type="slidenum">
              <a:rPr lang="nl-NL" smtClean="0"/>
              <a:pPr/>
              <a:t>‹nr.›</a:t>
            </a:fld>
            <a:endParaRPr lang="nl-NL"/>
          </a:p>
        </p:txBody>
      </p:sp>
      <p:sp>
        <p:nvSpPr>
          <p:cNvPr id="9" name="Tijdelijke aanduiding voor tekst 8"/>
          <p:cNvSpPr>
            <a:spLocks noGrp="1"/>
          </p:cNvSpPr>
          <p:nvPr>
            <p:ph type="body" sz="quarter" idx="10"/>
          </p:nvPr>
        </p:nvSpPr>
        <p:spPr>
          <a:xfrm>
            <a:off x="468314" y="1604797"/>
            <a:ext cx="8207375" cy="4032251"/>
          </a:xfrm>
        </p:spPr>
        <p:txBody>
          <a:bodyPr/>
          <a:lstStyle>
            <a:lvl1pPr marL="0" indent="0">
              <a:buNone/>
              <a:defRPr/>
            </a:lvl1pPr>
          </a:lstStyle>
          <a:p>
            <a:pPr lvl="0"/>
            <a:r>
              <a:rPr lang="nl-NL"/>
              <a:t>Klik om de modelstijlen te bewerken</a:t>
            </a:r>
          </a:p>
        </p:txBody>
      </p:sp>
    </p:spTree>
    <p:extLst>
      <p:ext uri="{BB962C8B-B14F-4D97-AF65-F5344CB8AC3E}">
        <p14:creationId xmlns:p14="http://schemas.microsoft.com/office/powerpoint/2010/main" val="3740199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68313" y="260351"/>
            <a:ext cx="8229600" cy="1143000"/>
          </a:xfrm>
        </p:spPr>
        <p:txBody>
          <a:bodyPr anchor="b">
            <a:normAutofit/>
          </a:bodyPr>
          <a:lstStyle>
            <a:lvl1pPr algn="l">
              <a:defRPr sz="2800" b="1">
                <a:latin typeface="TheSansOffice LF" pitchFamily="34" charset="0"/>
              </a:defRPr>
            </a:lvl1pPr>
          </a:lstStyle>
          <a:p>
            <a:r>
              <a:rPr lang="nl-NL"/>
              <a:t>Klik om de stijl te bewerken</a:t>
            </a:r>
            <a:endParaRPr lang="nl-NL" dirty="0"/>
          </a:p>
        </p:txBody>
      </p:sp>
      <p:sp>
        <p:nvSpPr>
          <p:cNvPr id="3" name="Tijdelijke aanduiding voor inhoud 2"/>
          <p:cNvSpPr>
            <a:spLocks noGrp="1"/>
          </p:cNvSpPr>
          <p:nvPr>
            <p:ph idx="1"/>
          </p:nvPr>
        </p:nvSpPr>
        <p:spPr>
          <a:xfrm>
            <a:off x="468313" y="1604434"/>
            <a:ext cx="8229600" cy="4176465"/>
          </a:xfrm>
        </p:spPr>
        <p:txBody>
          <a:bodyPr/>
          <a:lstStyle>
            <a:lvl1pPr>
              <a:defRPr sz="2400">
                <a:latin typeface="TheSansOffice LF" pitchFamily="34" charset="0"/>
              </a:defRPr>
            </a:lvl1pPr>
            <a:lvl2pPr>
              <a:defRPr sz="2400">
                <a:latin typeface="TheSansOffice LF" pitchFamily="34" charset="0"/>
              </a:defRPr>
            </a:lvl2pPr>
            <a:lvl3pPr>
              <a:defRPr>
                <a:latin typeface="TheSansOffice LF" pitchFamily="34" charset="0"/>
              </a:defRPr>
            </a:lvl3pPr>
            <a:lvl4pPr>
              <a:defRPr>
                <a:latin typeface="TheSansOffice LF" pitchFamily="34" charset="0"/>
              </a:defRPr>
            </a:lvl4pPr>
            <a:lvl5pPr>
              <a:defRPr>
                <a:latin typeface="TheSansOffice LF"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Rechthoek 6"/>
          <p:cNvSpPr/>
          <p:nvPr userDrawn="1"/>
        </p:nvSpPr>
        <p:spPr>
          <a:xfrm>
            <a:off x="0" y="6021289"/>
            <a:ext cx="9144000" cy="18002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8" name="Tijdelijke aanduiding voor dianummer 6"/>
          <p:cNvSpPr>
            <a:spLocks noGrp="1"/>
          </p:cNvSpPr>
          <p:nvPr>
            <p:ph type="sldNum" sz="quarter" idx="4"/>
          </p:nvPr>
        </p:nvSpPr>
        <p:spPr>
          <a:xfrm>
            <a:off x="8316416" y="6309320"/>
            <a:ext cx="611088" cy="365125"/>
          </a:xfrm>
          <a:prstGeom prst="rect">
            <a:avLst/>
          </a:prstGeom>
        </p:spPr>
        <p:txBody>
          <a:bodyPr/>
          <a:lstStyle>
            <a:lvl1pPr algn="r">
              <a:defRPr/>
            </a:lvl1pPr>
          </a:lstStyle>
          <a:p>
            <a:fld id="{0F2B34C6-6653-473B-ACCB-9371572A61D6}" type="slidenum">
              <a:rPr lang="nl-NL" smtClean="0"/>
              <a:pPr/>
              <a:t>‹nr.›</a:t>
            </a:fld>
            <a:endParaRPr lang="nl-NL"/>
          </a:p>
        </p:txBody>
      </p:sp>
    </p:spTree>
    <p:extLst>
      <p:ext uri="{BB962C8B-B14F-4D97-AF65-F5344CB8AC3E}">
        <p14:creationId xmlns:p14="http://schemas.microsoft.com/office/powerpoint/2010/main" val="2215635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68313" y="260351"/>
            <a:ext cx="8229600" cy="1143000"/>
          </a:xfrm>
        </p:spPr>
        <p:txBody>
          <a:bodyPr anchor="b"/>
          <a:lstStyle/>
          <a:p>
            <a:r>
              <a:rPr lang="nl-NL"/>
              <a:t>Klik om de stijl te bewerken</a:t>
            </a:r>
            <a:endParaRPr lang="nl-NL" dirty="0"/>
          </a:p>
        </p:txBody>
      </p:sp>
      <p:sp>
        <p:nvSpPr>
          <p:cNvPr id="3" name="Tijdelijke aanduiding voor inhoud 2"/>
          <p:cNvSpPr>
            <a:spLocks noGrp="1"/>
          </p:cNvSpPr>
          <p:nvPr>
            <p:ph sz="half" idx="1"/>
          </p:nvPr>
        </p:nvSpPr>
        <p:spPr>
          <a:xfrm>
            <a:off x="468313" y="1604434"/>
            <a:ext cx="4038600" cy="43208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4648200" y="1600202"/>
            <a:ext cx="4038600" cy="43250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ianummer 6"/>
          <p:cNvSpPr>
            <a:spLocks noGrp="1"/>
          </p:cNvSpPr>
          <p:nvPr>
            <p:ph type="sldNum" sz="quarter" idx="4"/>
          </p:nvPr>
        </p:nvSpPr>
        <p:spPr>
          <a:xfrm>
            <a:off x="8316416" y="6309320"/>
            <a:ext cx="611088" cy="365125"/>
          </a:xfrm>
          <a:prstGeom prst="rect">
            <a:avLst/>
          </a:prstGeom>
        </p:spPr>
        <p:txBody>
          <a:bodyPr/>
          <a:lstStyle>
            <a:lvl1pPr algn="r">
              <a:defRPr/>
            </a:lvl1pPr>
          </a:lstStyle>
          <a:p>
            <a:fld id="{0F2B34C6-6653-473B-ACCB-9371572A61D6}" type="slidenum">
              <a:rPr lang="nl-NL" smtClean="0"/>
              <a:pPr/>
              <a:t>‹nr.›</a:t>
            </a:fld>
            <a:endParaRPr lang="nl-NL"/>
          </a:p>
        </p:txBody>
      </p:sp>
    </p:spTree>
    <p:extLst>
      <p:ext uri="{BB962C8B-B14F-4D97-AF65-F5344CB8AC3E}">
        <p14:creationId xmlns:p14="http://schemas.microsoft.com/office/powerpoint/2010/main" val="3135714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Tijdelijke aanduiding voor dianummer 6"/>
          <p:cNvSpPr>
            <a:spLocks noGrp="1"/>
          </p:cNvSpPr>
          <p:nvPr>
            <p:ph type="sldNum" sz="quarter" idx="4"/>
          </p:nvPr>
        </p:nvSpPr>
        <p:spPr>
          <a:xfrm>
            <a:off x="8316416" y="6309320"/>
            <a:ext cx="611088" cy="365125"/>
          </a:xfrm>
          <a:prstGeom prst="rect">
            <a:avLst/>
          </a:prstGeom>
        </p:spPr>
        <p:txBody>
          <a:bodyPr/>
          <a:lstStyle>
            <a:lvl1pPr algn="r">
              <a:defRPr/>
            </a:lvl1pPr>
          </a:lstStyle>
          <a:p>
            <a:fld id="{0F2B34C6-6653-473B-ACCB-9371572A61D6}" type="slidenum">
              <a:rPr lang="nl-NL" smtClean="0"/>
              <a:pPr/>
              <a:t>‹nr.›</a:t>
            </a:fld>
            <a:endParaRPr lang="nl-NL"/>
          </a:p>
        </p:txBody>
      </p:sp>
    </p:spTree>
    <p:extLst>
      <p:ext uri="{BB962C8B-B14F-4D97-AF65-F5344CB8AC3E}">
        <p14:creationId xmlns:p14="http://schemas.microsoft.com/office/powerpoint/2010/main" val="1371076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nl-NL"/>
          </a:p>
        </p:txBody>
      </p:sp>
      <p:sp>
        <p:nvSpPr>
          <p:cNvPr id="8"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65A2D8E8-D7F4-4B73-A01B-EC3066D41296}" type="slidenum">
              <a:rPr lang="nl-NL"/>
              <a:pPr>
                <a:defRPr/>
              </a:pPr>
              <a:t>‹nr.›</a:t>
            </a:fld>
            <a:endParaRPr lang="nl-NL"/>
          </a:p>
        </p:txBody>
      </p:sp>
    </p:spTree>
    <p:extLst>
      <p:ext uri="{BB962C8B-B14F-4D97-AF65-F5344CB8AC3E}">
        <p14:creationId xmlns:p14="http://schemas.microsoft.com/office/powerpoint/2010/main" val="1974598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17" Type="http://schemas.openxmlformats.org/officeDocument/2006/relationships/image" Target="../media/image9.png"/><Relationship Id="rId2" Type="http://schemas.openxmlformats.org/officeDocument/2006/relationships/slideLayout" Target="../slideLayouts/slideLayout2.xml"/><Relationship Id="rId16"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image" Target="../media/image7.png"/><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68313" y="260648"/>
            <a:ext cx="8229600" cy="1143000"/>
          </a:xfrm>
          <a:prstGeom prst="rect">
            <a:avLst/>
          </a:prstGeom>
        </p:spPr>
        <p:txBody>
          <a:bodyPr vert="horz" lIns="91440" tIns="45720" rIns="91440" bIns="45720" rtlCol="0" anchor="t">
            <a:normAutofit/>
          </a:bodyPr>
          <a:lstStyle/>
          <a:p>
            <a:r>
              <a:rPr lang="nl-NL" dirty="0"/>
              <a:t>Klik om de stijl te bewerken</a:t>
            </a:r>
          </a:p>
        </p:txBody>
      </p:sp>
      <p:sp>
        <p:nvSpPr>
          <p:cNvPr id="3" name="Tijdelijke aanduiding voor tekst 2"/>
          <p:cNvSpPr>
            <a:spLocks noGrp="1"/>
          </p:cNvSpPr>
          <p:nvPr>
            <p:ph type="body" idx="1"/>
          </p:nvPr>
        </p:nvSpPr>
        <p:spPr>
          <a:xfrm>
            <a:off x="468313" y="1700809"/>
            <a:ext cx="8229600" cy="4176465"/>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8" name="Rechthoek 7"/>
          <p:cNvSpPr/>
          <p:nvPr/>
        </p:nvSpPr>
        <p:spPr>
          <a:xfrm>
            <a:off x="0" y="6021289"/>
            <a:ext cx="9144000" cy="18002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9" name="Tijdelijke aanduiding voor dianummer 6"/>
          <p:cNvSpPr>
            <a:spLocks noGrp="1"/>
          </p:cNvSpPr>
          <p:nvPr>
            <p:ph type="sldNum" sz="quarter" idx="4"/>
          </p:nvPr>
        </p:nvSpPr>
        <p:spPr>
          <a:xfrm>
            <a:off x="8316416" y="6309320"/>
            <a:ext cx="611088" cy="365125"/>
          </a:xfrm>
          <a:prstGeom prst="rect">
            <a:avLst/>
          </a:prstGeom>
        </p:spPr>
        <p:txBody>
          <a:bodyPr/>
          <a:lstStyle>
            <a:lvl1pPr algn="r">
              <a:defRPr sz="1400"/>
            </a:lvl1pPr>
          </a:lstStyle>
          <a:p>
            <a:fld id="{0F2B34C6-6653-473B-ACCB-9371572A61D6}" type="slidenum">
              <a:rPr lang="nl-NL" smtClean="0"/>
              <a:pPr/>
              <a:t>‹nr.›</a:t>
            </a:fld>
            <a:endParaRPr lang="nl-NL"/>
          </a:p>
        </p:txBody>
      </p:sp>
      <p:grpSp>
        <p:nvGrpSpPr>
          <p:cNvPr id="30" name="Group 131"/>
          <p:cNvGrpSpPr>
            <a:grpSpLocks noChangeAspect="1"/>
          </p:cNvGrpSpPr>
          <p:nvPr/>
        </p:nvGrpSpPr>
        <p:grpSpPr bwMode="auto">
          <a:xfrm>
            <a:off x="395536" y="6309320"/>
            <a:ext cx="2232248" cy="390477"/>
            <a:chOff x="249" y="165"/>
            <a:chExt cx="2018" cy="353"/>
          </a:xfrm>
        </p:grpSpPr>
        <p:sp>
          <p:nvSpPr>
            <p:cNvPr id="31" name="AutoShape 130"/>
            <p:cNvSpPr>
              <a:spLocks noChangeAspect="1" noChangeArrowheads="1" noTextEdit="1"/>
            </p:cNvSpPr>
            <p:nvPr userDrawn="1"/>
          </p:nvSpPr>
          <p:spPr bwMode="auto">
            <a:xfrm>
              <a:off x="249" y="165"/>
              <a:ext cx="2018"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pic>
          <p:nvPicPr>
            <p:cNvPr id="32" name="Picture 132"/>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04" y="166"/>
              <a:ext cx="118"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33"/>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48" y="166"/>
              <a:ext cx="179"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34"/>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418" y="171"/>
              <a:ext cx="141"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35"/>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248" y="166"/>
              <a:ext cx="73"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36"/>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74" y="350"/>
              <a:ext cx="284"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37"/>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48" y="166"/>
              <a:ext cx="73"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38"/>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304" y="164"/>
              <a:ext cx="118"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39"/>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348" y="172"/>
              <a:ext cx="179"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40"/>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417" y="171"/>
              <a:ext cx="141"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Freeform 141"/>
            <p:cNvSpPr>
              <a:spLocks noEditPoints="1"/>
            </p:cNvSpPr>
            <p:nvPr userDrawn="1"/>
          </p:nvSpPr>
          <p:spPr bwMode="auto">
            <a:xfrm>
              <a:off x="643" y="233"/>
              <a:ext cx="1624" cy="165"/>
            </a:xfrm>
            <a:custGeom>
              <a:avLst/>
              <a:gdLst>
                <a:gd name="T0" fmla="*/ 0 w 3249"/>
                <a:gd name="T1" fmla="*/ 326 h 331"/>
                <a:gd name="T2" fmla="*/ 256 w 3249"/>
                <a:gd name="T3" fmla="*/ 175 h 331"/>
                <a:gd name="T4" fmla="*/ 580 w 3249"/>
                <a:gd name="T5" fmla="*/ 176 h 331"/>
                <a:gd name="T6" fmla="*/ 489 w 3249"/>
                <a:gd name="T7" fmla="*/ 99 h 331"/>
                <a:gd name="T8" fmla="*/ 501 w 3249"/>
                <a:gd name="T9" fmla="*/ 146 h 331"/>
                <a:gd name="T10" fmla="*/ 441 w 3249"/>
                <a:gd name="T11" fmla="*/ 207 h 331"/>
                <a:gd name="T12" fmla="*/ 413 w 3249"/>
                <a:gd name="T13" fmla="*/ 315 h 331"/>
                <a:gd name="T14" fmla="*/ 530 w 3249"/>
                <a:gd name="T15" fmla="*/ 289 h 331"/>
                <a:gd name="T16" fmla="*/ 486 w 3249"/>
                <a:gd name="T17" fmla="*/ 285 h 331"/>
                <a:gd name="T18" fmla="*/ 457 w 3249"/>
                <a:gd name="T19" fmla="*/ 244 h 331"/>
                <a:gd name="T20" fmla="*/ 801 w 3249"/>
                <a:gd name="T21" fmla="*/ 144 h 331"/>
                <a:gd name="T22" fmla="*/ 693 w 3249"/>
                <a:gd name="T23" fmla="*/ 100 h 331"/>
                <a:gd name="T24" fmla="*/ 738 w 3249"/>
                <a:gd name="T25" fmla="*/ 152 h 331"/>
                <a:gd name="T26" fmla="*/ 648 w 3249"/>
                <a:gd name="T27" fmla="*/ 217 h 331"/>
                <a:gd name="T28" fmla="*/ 656 w 3249"/>
                <a:gd name="T29" fmla="*/ 326 h 331"/>
                <a:gd name="T30" fmla="*/ 753 w 3249"/>
                <a:gd name="T31" fmla="*/ 307 h 331"/>
                <a:gd name="T32" fmla="*/ 701 w 3249"/>
                <a:gd name="T33" fmla="*/ 286 h 331"/>
                <a:gd name="T34" fmla="*/ 699 w 3249"/>
                <a:gd name="T35" fmla="*/ 234 h 331"/>
                <a:gd name="T36" fmla="*/ 959 w 3249"/>
                <a:gd name="T37" fmla="*/ 202 h 331"/>
                <a:gd name="T38" fmla="*/ 924 w 3249"/>
                <a:gd name="T39" fmla="*/ 144 h 331"/>
                <a:gd name="T40" fmla="*/ 908 w 3249"/>
                <a:gd name="T41" fmla="*/ 103 h 331"/>
                <a:gd name="T42" fmla="*/ 847 w 3249"/>
                <a:gd name="T43" fmla="*/ 170 h 331"/>
                <a:gd name="T44" fmla="*/ 936 w 3249"/>
                <a:gd name="T45" fmla="*/ 263 h 331"/>
                <a:gd name="T46" fmla="*/ 851 w 3249"/>
                <a:gd name="T47" fmla="*/ 326 h 331"/>
                <a:gd name="T48" fmla="*/ 986 w 3249"/>
                <a:gd name="T49" fmla="*/ 293 h 331"/>
                <a:gd name="T50" fmla="*/ 1125 w 3249"/>
                <a:gd name="T51" fmla="*/ 280 h 331"/>
                <a:gd name="T52" fmla="*/ 1017 w 3249"/>
                <a:gd name="T53" fmla="*/ 104 h 331"/>
                <a:gd name="T54" fmla="*/ 1103 w 3249"/>
                <a:gd name="T55" fmla="*/ 330 h 331"/>
                <a:gd name="T56" fmla="*/ 1273 w 3249"/>
                <a:gd name="T57" fmla="*/ 129 h 331"/>
                <a:gd name="T58" fmla="*/ 1277 w 3249"/>
                <a:gd name="T59" fmla="*/ 181 h 331"/>
                <a:gd name="T60" fmla="*/ 1434 w 3249"/>
                <a:gd name="T61" fmla="*/ 41 h 331"/>
                <a:gd name="T62" fmla="*/ 1369 w 3249"/>
                <a:gd name="T63" fmla="*/ 22 h 331"/>
                <a:gd name="T64" fmla="*/ 1406 w 3249"/>
                <a:gd name="T65" fmla="*/ 75 h 331"/>
                <a:gd name="T66" fmla="*/ 1427 w 3249"/>
                <a:gd name="T67" fmla="*/ 326 h 331"/>
                <a:gd name="T68" fmla="*/ 1532 w 3249"/>
                <a:gd name="T69" fmla="*/ 243 h 331"/>
                <a:gd name="T70" fmla="*/ 1604 w 3249"/>
                <a:gd name="T71" fmla="*/ 150 h 331"/>
                <a:gd name="T72" fmla="*/ 1522 w 3249"/>
                <a:gd name="T73" fmla="*/ 115 h 331"/>
                <a:gd name="T74" fmla="*/ 1470 w 3249"/>
                <a:gd name="T75" fmla="*/ 249 h 331"/>
                <a:gd name="T76" fmla="*/ 1569 w 3249"/>
                <a:gd name="T77" fmla="*/ 330 h 331"/>
                <a:gd name="T78" fmla="*/ 1848 w 3249"/>
                <a:gd name="T79" fmla="*/ 116 h 331"/>
                <a:gd name="T80" fmla="*/ 1739 w 3249"/>
                <a:gd name="T81" fmla="*/ 123 h 331"/>
                <a:gd name="T82" fmla="*/ 1732 w 3249"/>
                <a:gd name="T83" fmla="*/ 204 h 331"/>
                <a:gd name="T84" fmla="*/ 1807 w 3249"/>
                <a:gd name="T85" fmla="*/ 162 h 331"/>
                <a:gd name="T86" fmla="*/ 2005 w 3249"/>
                <a:gd name="T87" fmla="*/ 280 h 331"/>
                <a:gd name="T88" fmla="*/ 1896 w 3249"/>
                <a:gd name="T89" fmla="*/ 104 h 331"/>
                <a:gd name="T90" fmla="*/ 1982 w 3249"/>
                <a:gd name="T91" fmla="*/ 330 h 331"/>
                <a:gd name="T92" fmla="*/ 2346 w 3249"/>
                <a:gd name="T93" fmla="*/ 257 h 331"/>
                <a:gd name="T94" fmla="*/ 2249 w 3249"/>
                <a:gd name="T95" fmla="*/ 272 h 331"/>
                <a:gd name="T96" fmla="*/ 2178 w 3249"/>
                <a:gd name="T97" fmla="*/ 273 h 331"/>
                <a:gd name="T98" fmla="*/ 2314 w 3249"/>
                <a:gd name="T99" fmla="*/ 330 h 331"/>
                <a:gd name="T100" fmla="*/ 2412 w 3249"/>
                <a:gd name="T101" fmla="*/ 209 h 331"/>
                <a:gd name="T102" fmla="*/ 2486 w 3249"/>
                <a:gd name="T103" fmla="*/ 24 h 331"/>
                <a:gd name="T104" fmla="*/ 2694 w 3249"/>
                <a:gd name="T105" fmla="*/ 175 h 331"/>
                <a:gd name="T106" fmla="*/ 3022 w 3249"/>
                <a:gd name="T107" fmla="*/ 269 h 331"/>
                <a:gd name="T108" fmla="*/ 2902 w 3249"/>
                <a:gd name="T109" fmla="*/ 237 h 331"/>
                <a:gd name="T110" fmla="*/ 2916 w 3249"/>
                <a:gd name="T111" fmla="*/ 97 h 331"/>
                <a:gd name="T112" fmla="*/ 3040 w 3249"/>
                <a:gd name="T113" fmla="*/ 30 h 331"/>
                <a:gd name="T114" fmla="*/ 2855 w 3249"/>
                <a:gd name="T115" fmla="*/ 80 h 331"/>
                <a:gd name="T116" fmla="*/ 2843 w 3249"/>
                <a:gd name="T117" fmla="*/ 263 h 331"/>
                <a:gd name="T118" fmla="*/ 3025 w 3249"/>
                <a:gd name="T119" fmla="*/ 322 h 331"/>
                <a:gd name="T120" fmla="*/ 3184 w 3249"/>
                <a:gd name="T121" fmla="*/ 194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49" h="331">
                  <a:moveTo>
                    <a:pt x="365" y="326"/>
                  </a:moveTo>
                  <a:lnTo>
                    <a:pt x="318" y="24"/>
                  </a:lnTo>
                  <a:lnTo>
                    <a:pt x="251" y="24"/>
                  </a:lnTo>
                  <a:lnTo>
                    <a:pt x="199" y="180"/>
                  </a:lnTo>
                  <a:lnTo>
                    <a:pt x="199" y="180"/>
                  </a:lnTo>
                  <a:lnTo>
                    <a:pt x="190" y="211"/>
                  </a:lnTo>
                  <a:lnTo>
                    <a:pt x="183" y="243"/>
                  </a:lnTo>
                  <a:lnTo>
                    <a:pt x="181" y="243"/>
                  </a:lnTo>
                  <a:lnTo>
                    <a:pt x="181" y="243"/>
                  </a:lnTo>
                  <a:lnTo>
                    <a:pt x="174" y="211"/>
                  </a:lnTo>
                  <a:lnTo>
                    <a:pt x="164" y="180"/>
                  </a:lnTo>
                  <a:lnTo>
                    <a:pt x="115" y="24"/>
                  </a:lnTo>
                  <a:lnTo>
                    <a:pt x="46" y="24"/>
                  </a:lnTo>
                  <a:lnTo>
                    <a:pt x="0" y="326"/>
                  </a:lnTo>
                  <a:lnTo>
                    <a:pt x="60" y="326"/>
                  </a:lnTo>
                  <a:lnTo>
                    <a:pt x="76" y="187"/>
                  </a:lnTo>
                  <a:lnTo>
                    <a:pt x="76" y="187"/>
                  </a:lnTo>
                  <a:lnTo>
                    <a:pt x="81" y="149"/>
                  </a:lnTo>
                  <a:lnTo>
                    <a:pt x="85" y="110"/>
                  </a:lnTo>
                  <a:lnTo>
                    <a:pt x="85" y="110"/>
                  </a:lnTo>
                  <a:lnTo>
                    <a:pt x="85" y="110"/>
                  </a:lnTo>
                  <a:lnTo>
                    <a:pt x="88" y="129"/>
                  </a:lnTo>
                  <a:lnTo>
                    <a:pt x="93" y="149"/>
                  </a:lnTo>
                  <a:lnTo>
                    <a:pt x="104" y="186"/>
                  </a:lnTo>
                  <a:lnTo>
                    <a:pt x="150" y="326"/>
                  </a:lnTo>
                  <a:lnTo>
                    <a:pt x="208" y="326"/>
                  </a:lnTo>
                  <a:lnTo>
                    <a:pt x="256" y="175"/>
                  </a:lnTo>
                  <a:lnTo>
                    <a:pt x="256" y="175"/>
                  </a:lnTo>
                  <a:lnTo>
                    <a:pt x="266" y="141"/>
                  </a:lnTo>
                  <a:lnTo>
                    <a:pt x="272" y="110"/>
                  </a:lnTo>
                  <a:lnTo>
                    <a:pt x="273" y="110"/>
                  </a:lnTo>
                  <a:lnTo>
                    <a:pt x="273" y="110"/>
                  </a:lnTo>
                  <a:lnTo>
                    <a:pt x="277" y="144"/>
                  </a:lnTo>
                  <a:lnTo>
                    <a:pt x="283" y="182"/>
                  </a:lnTo>
                  <a:lnTo>
                    <a:pt x="304" y="326"/>
                  </a:lnTo>
                  <a:lnTo>
                    <a:pt x="365" y="326"/>
                  </a:lnTo>
                  <a:lnTo>
                    <a:pt x="365" y="326"/>
                  </a:lnTo>
                  <a:close/>
                  <a:moveTo>
                    <a:pt x="582" y="326"/>
                  </a:moveTo>
                  <a:lnTo>
                    <a:pt x="582" y="326"/>
                  </a:lnTo>
                  <a:lnTo>
                    <a:pt x="580" y="269"/>
                  </a:lnTo>
                  <a:lnTo>
                    <a:pt x="580" y="176"/>
                  </a:lnTo>
                  <a:lnTo>
                    <a:pt x="580" y="176"/>
                  </a:lnTo>
                  <a:lnTo>
                    <a:pt x="579" y="159"/>
                  </a:lnTo>
                  <a:lnTo>
                    <a:pt x="577" y="144"/>
                  </a:lnTo>
                  <a:lnTo>
                    <a:pt x="574" y="138"/>
                  </a:lnTo>
                  <a:lnTo>
                    <a:pt x="571" y="131"/>
                  </a:lnTo>
                  <a:lnTo>
                    <a:pt x="567" y="126"/>
                  </a:lnTo>
                  <a:lnTo>
                    <a:pt x="562" y="120"/>
                  </a:lnTo>
                  <a:lnTo>
                    <a:pt x="556" y="115"/>
                  </a:lnTo>
                  <a:lnTo>
                    <a:pt x="549" y="111"/>
                  </a:lnTo>
                  <a:lnTo>
                    <a:pt x="542" y="108"/>
                  </a:lnTo>
                  <a:lnTo>
                    <a:pt x="533" y="105"/>
                  </a:lnTo>
                  <a:lnTo>
                    <a:pt x="524" y="103"/>
                  </a:lnTo>
                  <a:lnTo>
                    <a:pt x="514" y="100"/>
                  </a:lnTo>
                  <a:lnTo>
                    <a:pt x="502" y="99"/>
                  </a:lnTo>
                  <a:lnTo>
                    <a:pt x="489" y="99"/>
                  </a:lnTo>
                  <a:lnTo>
                    <a:pt x="489" y="99"/>
                  </a:lnTo>
                  <a:lnTo>
                    <a:pt x="468" y="100"/>
                  </a:lnTo>
                  <a:lnTo>
                    <a:pt x="448" y="103"/>
                  </a:lnTo>
                  <a:lnTo>
                    <a:pt x="427" y="108"/>
                  </a:lnTo>
                  <a:lnTo>
                    <a:pt x="410" y="114"/>
                  </a:lnTo>
                  <a:lnTo>
                    <a:pt x="415" y="161"/>
                  </a:lnTo>
                  <a:lnTo>
                    <a:pt x="415" y="161"/>
                  </a:lnTo>
                  <a:lnTo>
                    <a:pt x="430" y="153"/>
                  </a:lnTo>
                  <a:lnTo>
                    <a:pt x="447" y="149"/>
                  </a:lnTo>
                  <a:lnTo>
                    <a:pt x="465" y="145"/>
                  </a:lnTo>
                  <a:lnTo>
                    <a:pt x="480" y="144"/>
                  </a:lnTo>
                  <a:lnTo>
                    <a:pt x="480" y="144"/>
                  </a:lnTo>
                  <a:lnTo>
                    <a:pt x="491" y="144"/>
                  </a:lnTo>
                  <a:lnTo>
                    <a:pt x="501" y="146"/>
                  </a:lnTo>
                  <a:lnTo>
                    <a:pt x="508" y="149"/>
                  </a:lnTo>
                  <a:lnTo>
                    <a:pt x="514" y="152"/>
                  </a:lnTo>
                  <a:lnTo>
                    <a:pt x="519" y="157"/>
                  </a:lnTo>
                  <a:lnTo>
                    <a:pt x="521" y="163"/>
                  </a:lnTo>
                  <a:lnTo>
                    <a:pt x="523" y="170"/>
                  </a:lnTo>
                  <a:lnTo>
                    <a:pt x="524" y="179"/>
                  </a:lnTo>
                  <a:lnTo>
                    <a:pt x="524" y="191"/>
                  </a:lnTo>
                  <a:lnTo>
                    <a:pt x="524" y="191"/>
                  </a:lnTo>
                  <a:lnTo>
                    <a:pt x="496" y="192"/>
                  </a:lnTo>
                  <a:lnTo>
                    <a:pt x="484" y="193"/>
                  </a:lnTo>
                  <a:lnTo>
                    <a:pt x="472" y="196"/>
                  </a:lnTo>
                  <a:lnTo>
                    <a:pt x="461" y="199"/>
                  </a:lnTo>
                  <a:lnTo>
                    <a:pt x="450" y="203"/>
                  </a:lnTo>
                  <a:lnTo>
                    <a:pt x="441" y="207"/>
                  </a:lnTo>
                  <a:lnTo>
                    <a:pt x="431" y="211"/>
                  </a:lnTo>
                  <a:lnTo>
                    <a:pt x="424" y="217"/>
                  </a:lnTo>
                  <a:lnTo>
                    <a:pt x="416" y="223"/>
                  </a:lnTo>
                  <a:lnTo>
                    <a:pt x="410" y="229"/>
                  </a:lnTo>
                  <a:lnTo>
                    <a:pt x="406" y="237"/>
                  </a:lnTo>
                  <a:lnTo>
                    <a:pt x="401" y="245"/>
                  </a:lnTo>
                  <a:lnTo>
                    <a:pt x="398" y="254"/>
                  </a:lnTo>
                  <a:lnTo>
                    <a:pt x="396" y="262"/>
                  </a:lnTo>
                  <a:lnTo>
                    <a:pt x="396" y="272"/>
                  </a:lnTo>
                  <a:lnTo>
                    <a:pt x="396" y="272"/>
                  </a:lnTo>
                  <a:lnTo>
                    <a:pt x="397" y="285"/>
                  </a:lnTo>
                  <a:lnTo>
                    <a:pt x="400" y="296"/>
                  </a:lnTo>
                  <a:lnTo>
                    <a:pt x="406" y="307"/>
                  </a:lnTo>
                  <a:lnTo>
                    <a:pt x="413" y="315"/>
                  </a:lnTo>
                  <a:lnTo>
                    <a:pt x="421" y="321"/>
                  </a:lnTo>
                  <a:lnTo>
                    <a:pt x="432" y="326"/>
                  </a:lnTo>
                  <a:lnTo>
                    <a:pt x="444" y="330"/>
                  </a:lnTo>
                  <a:lnTo>
                    <a:pt x="459" y="331"/>
                  </a:lnTo>
                  <a:lnTo>
                    <a:pt x="459" y="331"/>
                  </a:lnTo>
                  <a:lnTo>
                    <a:pt x="471" y="330"/>
                  </a:lnTo>
                  <a:lnTo>
                    <a:pt x="483" y="327"/>
                  </a:lnTo>
                  <a:lnTo>
                    <a:pt x="494" y="324"/>
                  </a:lnTo>
                  <a:lnTo>
                    <a:pt x="503" y="319"/>
                  </a:lnTo>
                  <a:lnTo>
                    <a:pt x="512" y="313"/>
                  </a:lnTo>
                  <a:lnTo>
                    <a:pt x="519" y="305"/>
                  </a:lnTo>
                  <a:lnTo>
                    <a:pt x="525" y="297"/>
                  </a:lnTo>
                  <a:lnTo>
                    <a:pt x="530" y="289"/>
                  </a:lnTo>
                  <a:lnTo>
                    <a:pt x="530" y="289"/>
                  </a:lnTo>
                  <a:lnTo>
                    <a:pt x="530" y="289"/>
                  </a:lnTo>
                  <a:lnTo>
                    <a:pt x="529" y="307"/>
                  </a:lnTo>
                  <a:lnTo>
                    <a:pt x="529" y="326"/>
                  </a:lnTo>
                  <a:lnTo>
                    <a:pt x="582" y="326"/>
                  </a:lnTo>
                  <a:lnTo>
                    <a:pt x="582" y="326"/>
                  </a:lnTo>
                  <a:close/>
                  <a:moveTo>
                    <a:pt x="524" y="233"/>
                  </a:moveTo>
                  <a:lnTo>
                    <a:pt x="524" y="233"/>
                  </a:lnTo>
                  <a:lnTo>
                    <a:pt x="523" y="243"/>
                  </a:lnTo>
                  <a:lnTo>
                    <a:pt x="520" y="252"/>
                  </a:lnTo>
                  <a:lnTo>
                    <a:pt x="517" y="262"/>
                  </a:lnTo>
                  <a:lnTo>
                    <a:pt x="511" y="270"/>
                  </a:lnTo>
                  <a:lnTo>
                    <a:pt x="503" y="277"/>
                  </a:lnTo>
                  <a:lnTo>
                    <a:pt x="496" y="283"/>
                  </a:lnTo>
                  <a:lnTo>
                    <a:pt x="486" y="285"/>
                  </a:lnTo>
                  <a:lnTo>
                    <a:pt x="477" y="286"/>
                  </a:lnTo>
                  <a:lnTo>
                    <a:pt x="477" y="286"/>
                  </a:lnTo>
                  <a:lnTo>
                    <a:pt x="471" y="286"/>
                  </a:lnTo>
                  <a:lnTo>
                    <a:pt x="466" y="285"/>
                  </a:lnTo>
                  <a:lnTo>
                    <a:pt x="461" y="283"/>
                  </a:lnTo>
                  <a:lnTo>
                    <a:pt x="457" y="280"/>
                  </a:lnTo>
                  <a:lnTo>
                    <a:pt x="454" y="277"/>
                  </a:lnTo>
                  <a:lnTo>
                    <a:pt x="451" y="273"/>
                  </a:lnTo>
                  <a:lnTo>
                    <a:pt x="450" y="268"/>
                  </a:lnTo>
                  <a:lnTo>
                    <a:pt x="450" y="263"/>
                  </a:lnTo>
                  <a:lnTo>
                    <a:pt x="450" y="263"/>
                  </a:lnTo>
                  <a:lnTo>
                    <a:pt x="450" y="256"/>
                  </a:lnTo>
                  <a:lnTo>
                    <a:pt x="453" y="250"/>
                  </a:lnTo>
                  <a:lnTo>
                    <a:pt x="457" y="244"/>
                  </a:lnTo>
                  <a:lnTo>
                    <a:pt x="465" y="239"/>
                  </a:lnTo>
                  <a:lnTo>
                    <a:pt x="474" y="234"/>
                  </a:lnTo>
                  <a:lnTo>
                    <a:pt x="486" y="231"/>
                  </a:lnTo>
                  <a:lnTo>
                    <a:pt x="503" y="228"/>
                  </a:lnTo>
                  <a:lnTo>
                    <a:pt x="524" y="228"/>
                  </a:lnTo>
                  <a:lnTo>
                    <a:pt x="524" y="233"/>
                  </a:lnTo>
                  <a:lnTo>
                    <a:pt x="524" y="233"/>
                  </a:lnTo>
                  <a:close/>
                  <a:moveTo>
                    <a:pt x="807" y="326"/>
                  </a:moveTo>
                  <a:lnTo>
                    <a:pt x="807" y="326"/>
                  </a:lnTo>
                  <a:lnTo>
                    <a:pt x="806" y="269"/>
                  </a:lnTo>
                  <a:lnTo>
                    <a:pt x="806" y="176"/>
                  </a:lnTo>
                  <a:lnTo>
                    <a:pt x="806" y="176"/>
                  </a:lnTo>
                  <a:lnTo>
                    <a:pt x="805" y="159"/>
                  </a:lnTo>
                  <a:lnTo>
                    <a:pt x="801" y="144"/>
                  </a:lnTo>
                  <a:lnTo>
                    <a:pt x="799" y="138"/>
                  </a:lnTo>
                  <a:lnTo>
                    <a:pt x="795" y="131"/>
                  </a:lnTo>
                  <a:lnTo>
                    <a:pt x="791" y="126"/>
                  </a:lnTo>
                  <a:lnTo>
                    <a:pt x="787" y="120"/>
                  </a:lnTo>
                  <a:lnTo>
                    <a:pt x="781" y="115"/>
                  </a:lnTo>
                  <a:lnTo>
                    <a:pt x="775" y="111"/>
                  </a:lnTo>
                  <a:lnTo>
                    <a:pt x="767" y="108"/>
                  </a:lnTo>
                  <a:lnTo>
                    <a:pt x="759" y="105"/>
                  </a:lnTo>
                  <a:lnTo>
                    <a:pt x="749" y="103"/>
                  </a:lnTo>
                  <a:lnTo>
                    <a:pt x="738" y="100"/>
                  </a:lnTo>
                  <a:lnTo>
                    <a:pt x="726" y="99"/>
                  </a:lnTo>
                  <a:lnTo>
                    <a:pt x="714" y="99"/>
                  </a:lnTo>
                  <a:lnTo>
                    <a:pt x="714" y="99"/>
                  </a:lnTo>
                  <a:lnTo>
                    <a:pt x="693" y="100"/>
                  </a:lnTo>
                  <a:lnTo>
                    <a:pt x="672" y="103"/>
                  </a:lnTo>
                  <a:lnTo>
                    <a:pt x="653" y="108"/>
                  </a:lnTo>
                  <a:lnTo>
                    <a:pt x="635" y="114"/>
                  </a:lnTo>
                  <a:lnTo>
                    <a:pt x="640" y="161"/>
                  </a:lnTo>
                  <a:lnTo>
                    <a:pt x="640" y="161"/>
                  </a:lnTo>
                  <a:lnTo>
                    <a:pt x="655" y="153"/>
                  </a:lnTo>
                  <a:lnTo>
                    <a:pt x="672" y="149"/>
                  </a:lnTo>
                  <a:lnTo>
                    <a:pt x="689" y="145"/>
                  </a:lnTo>
                  <a:lnTo>
                    <a:pt x="705" y="144"/>
                  </a:lnTo>
                  <a:lnTo>
                    <a:pt x="705" y="144"/>
                  </a:lnTo>
                  <a:lnTo>
                    <a:pt x="717" y="144"/>
                  </a:lnTo>
                  <a:lnTo>
                    <a:pt x="725" y="146"/>
                  </a:lnTo>
                  <a:lnTo>
                    <a:pt x="732" y="149"/>
                  </a:lnTo>
                  <a:lnTo>
                    <a:pt x="738" y="152"/>
                  </a:lnTo>
                  <a:lnTo>
                    <a:pt x="743" y="157"/>
                  </a:lnTo>
                  <a:lnTo>
                    <a:pt x="746" y="163"/>
                  </a:lnTo>
                  <a:lnTo>
                    <a:pt x="748" y="170"/>
                  </a:lnTo>
                  <a:lnTo>
                    <a:pt x="748" y="179"/>
                  </a:lnTo>
                  <a:lnTo>
                    <a:pt x="748" y="191"/>
                  </a:lnTo>
                  <a:lnTo>
                    <a:pt x="748" y="191"/>
                  </a:lnTo>
                  <a:lnTo>
                    <a:pt x="722" y="192"/>
                  </a:lnTo>
                  <a:lnTo>
                    <a:pt x="708" y="193"/>
                  </a:lnTo>
                  <a:lnTo>
                    <a:pt x="696" y="196"/>
                  </a:lnTo>
                  <a:lnTo>
                    <a:pt x="685" y="199"/>
                  </a:lnTo>
                  <a:lnTo>
                    <a:pt x="674" y="203"/>
                  </a:lnTo>
                  <a:lnTo>
                    <a:pt x="665" y="207"/>
                  </a:lnTo>
                  <a:lnTo>
                    <a:pt x="656" y="211"/>
                  </a:lnTo>
                  <a:lnTo>
                    <a:pt x="648" y="217"/>
                  </a:lnTo>
                  <a:lnTo>
                    <a:pt x="641" y="223"/>
                  </a:lnTo>
                  <a:lnTo>
                    <a:pt x="635" y="229"/>
                  </a:lnTo>
                  <a:lnTo>
                    <a:pt x="630" y="237"/>
                  </a:lnTo>
                  <a:lnTo>
                    <a:pt x="626" y="245"/>
                  </a:lnTo>
                  <a:lnTo>
                    <a:pt x="623" y="254"/>
                  </a:lnTo>
                  <a:lnTo>
                    <a:pt x="621" y="262"/>
                  </a:lnTo>
                  <a:lnTo>
                    <a:pt x="620" y="272"/>
                  </a:lnTo>
                  <a:lnTo>
                    <a:pt x="620" y="272"/>
                  </a:lnTo>
                  <a:lnTo>
                    <a:pt x="621" y="285"/>
                  </a:lnTo>
                  <a:lnTo>
                    <a:pt x="625" y="296"/>
                  </a:lnTo>
                  <a:lnTo>
                    <a:pt x="630" y="307"/>
                  </a:lnTo>
                  <a:lnTo>
                    <a:pt x="637" y="315"/>
                  </a:lnTo>
                  <a:lnTo>
                    <a:pt x="646" y="321"/>
                  </a:lnTo>
                  <a:lnTo>
                    <a:pt x="656" y="326"/>
                  </a:lnTo>
                  <a:lnTo>
                    <a:pt x="670" y="330"/>
                  </a:lnTo>
                  <a:lnTo>
                    <a:pt x="684" y="331"/>
                  </a:lnTo>
                  <a:lnTo>
                    <a:pt x="684" y="331"/>
                  </a:lnTo>
                  <a:lnTo>
                    <a:pt x="696" y="330"/>
                  </a:lnTo>
                  <a:lnTo>
                    <a:pt x="707" y="327"/>
                  </a:lnTo>
                  <a:lnTo>
                    <a:pt x="718" y="324"/>
                  </a:lnTo>
                  <a:lnTo>
                    <a:pt x="728" y="319"/>
                  </a:lnTo>
                  <a:lnTo>
                    <a:pt x="736" y="313"/>
                  </a:lnTo>
                  <a:lnTo>
                    <a:pt x="743" y="305"/>
                  </a:lnTo>
                  <a:lnTo>
                    <a:pt x="749" y="297"/>
                  </a:lnTo>
                  <a:lnTo>
                    <a:pt x="754" y="289"/>
                  </a:lnTo>
                  <a:lnTo>
                    <a:pt x="755" y="289"/>
                  </a:lnTo>
                  <a:lnTo>
                    <a:pt x="755" y="289"/>
                  </a:lnTo>
                  <a:lnTo>
                    <a:pt x="753" y="307"/>
                  </a:lnTo>
                  <a:lnTo>
                    <a:pt x="753" y="326"/>
                  </a:lnTo>
                  <a:lnTo>
                    <a:pt x="807" y="326"/>
                  </a:lnTo>
                  <a:lnTo>
                    <a:pt x="807" y="326"/>
                  </a:lnTo>
                  <a:close/>
                  <a:moveTo>
                    <a:pt x="748" y="233"/>
                  </a:moveTo>
                  <a:lnTo>
                    <a:pt x="748" y="233"/>
                  </a:lnTo>
                  <a:lnTo>
                    <a:pt x="748" y="243"/>
                  </a:lnTo>
                  <a:lnTo>
                    <a:pt x="744" y="252"/>
                  </a:lnTo>
                  <a:lnTo>
                    <a:pt x="741" y="262"/>
                  </a:lnTo>
                  <a:lnTo>
                    <a:pt x="735" y="270"/>
                  </a:lnTo>
                  <a:lnTo>
                    <a:pt x="729" y="277"/>
                  </a:lnTo>
                  <a:lnTo>
                    <a:pt x="720" y="283"/>
                  </a:lnTo>
                  <a:lnTo>
                    <a:pt x="711" y="285"/>
                  </a:lnTo>
                  <a:lnTo>
                    <a:pt x="701" y="286"/>
                  </a:lnTo>
                  <a:lnTo>
                    <a:pt x="701" y="286"/>
                  </a:lnTo>
                  <a:lnTo>
                    <a:pt x="695" y="286"/>
                  </a:lnTo>
                  <a:lnTo>
                    <a:pt x="690" y="285"/>
                  </a:lnTo>
                  <a:lnTo>
                    <a:pt x="685" y="283"/>
                  </a:lnTo>
                  <a:lnTo>
                    <a:pt x="682" y="280"/>
                  </a:lnTo>
                  <a:lnTo>
                    <a:pt x="679" y="277"/>
                  </a:lnTo>
                  <a:lnTo>
                    <a:pt x="677" y="273"/>
                  </a:lnTo>
                  <a:lnTo>
                    <a:pt x="676" y="268"/>
                  </a:lnTo>
                  <a:lnTo>
                    <a:pt x="674" y="263"/>
                  </a:lnTo>
                  <a:lnTo>
                    <a:pt x="674" y="263"/>
                  </a:lnTo>
                  <a:lnTo>
                    <a:pt x="676" y="256"/>
                  </a:lnTo>
                  <a:lnTo>
                    <a:pt x="678" y="250"/>
                  </a:lnTo>
                  <a:lnTo>
                    <a:pt x="682" y="244"/>
                  </a:lnTo>
                  <a:lnTo>
                    <a:pt x="689" y="239"/>
                  </a:lnTo>
                  <a:lnTo>
                    <a:pt x="699" y="234"/>
                  </a:lnTo>
                  <a:lnTo>
                    <a:pt x="712" y="231"/>
                  </a:lnTo>
                  <a:lnTo>
                    <a:pt x="728" y="228"/>
                  </a:lnTo>
                  <a:lnTo>
                    <a:pt x="748" y="228"/>
                  </a:lnTo>
                  <a:lnTo>
                    <a:pt x="748" y="233"/>
                  </a:lnTo>
                  <a:lnTo>
                    <a:pt x="748" y="233"/>
                  </a:lnTo>
                  <a:close/>
                  <a:moveTo>
                    <a:pt x="996" y="257"/>
                  </a:moveTo>
                  <a:lnTo>
                    <a:pt x="996" y="257"/>
                  </a:lnTo>
                  <a:lnTo>
                    <a:pt x="995" y="245"/>
                  </a:lnTo>
                  <a:lnTo>
                    <a:pt x="993" y="234"/>
                  </a:lnTo>
                  <a:lnTo>
                    <a:pt x="988" y="225"/>
                  </a:lnTo>
                  <a:lnTo>
                    <a:pt x="982" y="217"/>
                  </a:lnTo>
                  <a:lnTo>
                    <a:pt x="975" y="211"/>
                  </a:lnTo>
                  <a:lnTo>
                    <a:pt x="968" y="207"/>
                  </a:lnTo>
                  <a:lnTo>
                    <a:pt x="959" y="202"/>
                  </a:lnTo>
                  <a:lnTo>
                    <a:pt x="951" y="198"/>
                  </a:lnTo>
                  <a:lnTo>
                    <a:pt x="934" y="191"/>
                  </a:lnTo>
                  <a:lnTo>
                    <a:pt x="919" y="185"/>
                  </a:lnTo>
                  <a:lnTo>
                    <a:pt x="913" y="181"/>
                  </a:lnTo>
                  <a:lnTo>
                    <a:pt x="910" y="176"/>
                  </a:lnTo>
                  <a:lnTo>
                    <a:pt x="906" y="172"/>
                  </a:lnTo>
                  <a:lnTo>
                    <a:pt x="905" y="166"/>
                  </a:lnTo>
                  <a:lnTo>
                    <a:pt x="905" y="166"/>
                  </a:lnTo>
                  <a:lnTo>
                    <a:pt x="906" y="161"/>
                  </a:lnTo>
                  <a:lnTo>
                    <a:pt x="907" y="156"/>
                  </a:lnTo>
                  <a:lnTo>
                    <a:pt x="910" y="152"/>
                  </a:lnTo>
                  <a:lnTo>
                    <a:pt x="913" y="149"/>
                  </a:lnTo>
                  <a:lnTo>
                    <a:pt x="918" y="146"/>
                  </a:lnTo>
                  <a:lnTo>
                    <a:pt x="924" y="144"/>
                  </a:lnTo>
                  <a:lnTo>
                    <a:pt x="930" y="143"/>
                  </a:lnTo>
                  <a:lnTo>
                    <a:pt x="939" y="143"/>
                  </a:lnTo>
                  <a:lnTo>
                    <a:pt x="939" y="143"/>
                  </a:lnTo>
                  <a:lnTo>
                    <a:pt x="948" y="143"/>
                  </a:lnTo>
                  <a:lnTo>
                    <a:pt x="959" y="144"/>
                  </a:lnTo>
                  <a:lnTo>
                    <a:pt x="980" y="149"/>
                  </a:lnTo>
                  <a:lnTo>
                    <a:pt x="981" y="104"/>
                  </a:lnTo>
                  <a:lnTo>
                    <a:pt x="981" y="104"/>
                  </a:lnTo>
                  <a:lnTo>
                    <a:pt x="960" y="100"/>
                  </a:lnTo>
                  <a:lnTo>
                    <a:pt x="941" y="99"/>
                  </a:lnTo>
                  <a:lnTo>
                    <a:pt x="941" y="99"/>
                  </a:lnTo>
                  <a:lnTo>
                    <a:pt x="929" y="99"/>
                  </a:lnTo>
                  <a:lnTo>
                    <a:pt x="918" y="100"/>
                  </a:lnTo>
                  <a:lnTo>
                    <a:pt x="908" y="103"/>
                  </a:lnTo>
                  <a:lnTo>
                    <a:pt x="900" y="105"/>
                  </a:lnTo>
                  <a:lnTo>
                    <a:pt x="892" y="108"/>
                  </a:lnTo>
                  <a:lnTo>
                    <a:pt x="883" y="111"/>
                  </a:lnTo>
                  <a:lnTo>
                    <a:pt x="876" y="116"/>
                  </a:lnTo>
                  <a:lnTo>
                    <a:pt x="870" y="121"/>
                  </a:lnTo>
                  <a:lnTo>
                    <a:pt x="865" y="126"/>
                  </a:lnTo>
                  <a:lnTo>
                    <a:pt x="860" y="131"/>
                  </a:lnTo>
                  <a:lnTo>
                    <a:pt x="855" y="137"/>
                  </a:lnTo>
                  <a:lnTo>
                    <a:pt x="852" y="143"/>
                  </a:lnTo>
                  <a:lnTo>
                    <a:pt x="849" y="150"/>
                  </a:lnTo>
                  <a:lnTo>
                    <a:pt x="848" y="156"/>
                  </a:lnTo>
                  <a:lnTo>
                    <a:pt x="847" y="163"/>
                  </a:lnTo>
                  <a:lnTo>
                    <a:pt x="847" y="170"/>
                  </a:lnTo>
                  <a:lnTo>
                    <a:pt x="847" y="170"/>
                  </a:lnTo>
                  <a:lnTo>
                    <a:pt x="847" y="184"/>
                  </a:lnTo>
                  <a:lnTo>
                    <a:pt x="851" y="194"/>
                  </a:lnTo>
                  <a:lnTo>
                    <a:pt x="854" y="203"/>
                  </a:lnTo>
                  <a:lnTo>
                    <a:pt x="860" y="211"/>
                  </a:lnTo>
                  <a:lnTo>
                    <a:pt x="867" y="217"/>
                  </a:lnTo>
                  <a:lnTo>
                    <a:pt x="875" y="222"/>
                  </a:lnTo>
                  <a:lnTo>
                    <a:pt x="883" y="227"/>
                  </a:lnTo>
                  <a:lnTo>
                    <a:pt x="892" y="229"/>
                  </a:lnTo>
                  <a:lnTo>
                    <a:pt x="907" y="235"/>
                  </a:lnTo>
                  <a:lnTo>
                    <a:pt x="922" y="243"/>
                  </a:lnTo>
                  <a:lnTo>
                    <a:pt x="928" y="246"/>
                  </a:lnTo>
                  <a:lnTo>
                    <a:pt x="933" y="250"/>
                  </a:lnTo>
                  <a:lnTo>
                    <a:pt x="935" y="256"/>
                  </a:lnTo>
                  <a:lnTo>
                    <a:pt x="936" y="263"/>
                  </a:lnTo>
                  <a:lnTo>
                    <a:pt x="936" y="263"/>
                  </a:lnTo>
                  <a:lnTo>
                    <a:pt x="935" y="268"/>
                  </a:lnTo>
                  <a:lnTo>
                    <a:pt x="934" y="273"/>
                  </a:lnTo>
                  <a:lnTo>
                    <a:pt x="930" y="277"/>
                  </a:lnTo>
                  <a:lnTo>
                    <a:pt x="927" y="280"/>
                  </a:lnTo>
                  <a:lnTo>
                    <a:pt x="920" y="283"/>
                  </a:lnTo>
                  <a:lnTo>
                    <a:pt x="914" y="285"/>
                  </a:lnTo>
                  <a:lnTo>
                    <a:pt x="907" y="286"/>
                  </a:lnTo>
                  <a:lnTo>
                    <a:pt x="900" y="286"/>
                  </a:lnTo>
                  <a:lnTo>
                    <a:pt x="900" y="286"/>
                  </a:lnTo>
                  <a:lnTo>
                    <a:pt x="887" y="286"/>
                  </a:lnTo>
                  <a:lnTo>
                    <a:pt x="875" y="284"/>
                  </a:lnTo>
                  <a:lnTo>
                    <a:pt x="852" y="280"/>
                  </a:lnTo>
                  <a:lnTo>
                    <a:pt x="851" y="326"/>
                  </a:lnTo>
                  <a:lnTo>
                    <a:pt x="851" y="326"/>
                  </a:lnTo>
                  <a:lnTo>
                    <a:pt x="873" y="330"/>
                  </a:lnTo>
                  <a:lnTo>
                    <a:pt x="898" y="331"/>
                  </a:lnTo>
                  <a:lnTo>
                    <a:pt x="898" y="331"/>
                  </a:lnTo>
                  <a:lnTo>
                    <a:pt x="919" y="330"/>
                  </a:lnTo>
                  <a:lnTo>
                    <a:pt x="929" y="327"/>
                  </a:lnTo>
                  <a:lnTo>
                    <a:pt x="939" y="325"/>
                  </a:lnTo>
                  <a:lnTo>
                    <a:pt x="947" y="322"/>
                  </a:lnTo>
                  <a:lnTo>
                    <a:pt x="955" y="319"/>
                  </a:lnTo>
                  <a:lnTo>
                    <a:pt x="963" y="315"/>
                  </a:lnTo>
                  <a:lnTo>
                    <a:pt x="970" y="310"/>
                  </a:lnTo>
                  <a:lnTo>
                    <a:pt x="976" y="305"/>
                  </a:lnTo>
                  <a:lnTo>
                    <a:pt x="981" y="299"/>
                  </a:lnTo>
                  <a:lnTo>
                    <a:pt x="986" y="293"/>
                  </a:lnTo>
                  <a:lnTo>
                    <a:pt x="989" y="287"/>
                  </a:lnTo>
                  <a:lnTo>
                    <a:pt x="993" y="280"/>
                  </a:lnTo>
                  <a:lnTo>
                    <a:pt x="994" y="273"/>
                  </a:lnTo>
                  <a:lnTo>
                    <a:pt x="995" y="266"/>
                  </a:lnTo>
                  <a:lnTo>
                    <a:pt x="996" y="257"/>
                  </a:lnTo>
                  <a:lnTo>
                    <a:pt x="996" y="257"/>
                  </a:lnTo>
                  <a:close/>
                  <a:moveTo>
                    <a:pt x="1165" y="325"/>
                  </a:moveTo>
                  <a:lnTo>
                    <a:pt x="1165" y="279"/>
                  </a:lnTo>
                  <a:lnTo>
                    <a:pt x="1165" y="279"/>
                  </a:lnTo>
                  <a:lnTo>
                    <a:pt x="1152" y="281"/>
                  </a:lnTo>
                  <a:lnTo>
                    <a:pt x="1138" y="283"/>
                  </a:lnTo>
                  <a:lnTo>
                    <a:pt x="1138" y="283"/>
                  </a:lnTo>
                  <a:lnTo>
                    <a:pt x="1132" y="281"/>
                  </a:lnTo>
                  <a:lnTo>
                    <a:pt x="1125" y="280"/>
                  </a:lnTo>
                  <a:lnTo>
                    <a:pt x="1121" y="278"/>
                  </a:lnTo>
                  <a:lnTo>
                    <a:pt x="1117" y="274"/>
                  </a:lnTo>
                  <a:lnTo>
                    <a:pt x="1115" y="269"/>
                  </a:lnTo>
                  <a:lnTo>
                    <a:pt x="1113" y="263"/>
                  </a:lnTo>
                  <a:lnTo>
                    <a:pt x="1112" y="256"/>
                  </a:lnTo>
                  <a:lnTo>
                    <a:pt x="1112" y="245"/>
                  </a:lnTo>
                  <a:lnTo>
                    <a:pt x="1112" y="149"/>
                  </a:lnTo>
                  <a:lnTo>
                    <a:pt x="1165" y="149"/>
                  </a:lnTo>
                  <a:lnTo>
                    <a:pt x="1165" y="104"/>
                  </a:lnTo>
                  <a:lnTo>
                    <a:pt x="1112" y="104"/>
                  </a:lnTo>
                  <a:lnTo>
                    <a:pt x="1112" y="21"/>
                  </a:lnTo>
                  <a:lnTo>
                    <a:pt x="1054" y="36"/>
                  </a:lnTo>
                  <a:lnTo>
                    <a:pt x="1054" y="104"/>
                  </a:lnTo>
                  <a:lnTo>
                    <a:pt x="1017" y="104"/>
                  </a:lnTo>
                  <a:lnTo>
                    <a:pt x="1017" y="149"/>
                  </a:lnTo>
                  <a:lnTo>
                    <a:pt x="1056" y="149"/>
                  </a:lnTo>
                  <a:lnTo>
                    <a:pt x="1056" y="261"/>
                  </a:lnTo>
                  <a:lnTo>
                    <a:pt x="1056" y="261"/>
                  </a:lnTo>
                  <a:lnTo>
                    <a:pt x="1056" y="279"/>
                  </a:lnTo>
                  <a:lnTo>
                    <a:pt x="1058" y="293"/>
                  </a:lnTo>
                  <a:lnTo>
                    <a:pt x="1063" y="305"/>
                  </a:lnTo>
                  <a:lnTo>
                    <a:pt x="1065" y="310"/>
                  </a:lnTo>
                  <a:lnTo>
                    <a:pt x="1069" y="315"/>
                  </a:lnTo>
                  <a:lnTo>
                    <a:pt x="1072" y="319"/>
                  </a:lnTo>
                  <a:lnTo>
                    <a:pt x="1077" y="322"/>
                  </a:lnTo>
                  <a:lnTo>
                    <a:pt x="1082" y="325"/>
                  </a:lnTo>
                  <a:lnTo>
                    <a:pt x="1088" y="327"/>
                  </a:lnTo>
                  <a:lnTo>
                    <a:pt x="1103" y="330"/>
                  </a:lnTo>
                  <a:lnTo>
                    <a:pt x="1119" y="331"/>
                  </a:lnTo>
                  <a:lnTo>
                    <a:pt x="1119" y="331"/>
                  </a:lnTo>
                  <a:lnTo>
                    <a:pt x="1132" y="330"/>
                  </a:lnTo>
                  <a:lnTo>
                    <a:pt x="1142" y="328"/>
                  </a:lnTo>
                  <a:lnTo>
                    <a:pt x="1165" y="325"/>
                  </a:lnTo>
                  <a:lnTo>
                    <a:pt x="1165" y="325"/>
                  </a:lnTo>
                  <a:close/>
                  <a:moveTo>
                    <a:pt x="1333" y="99"/>
                  </a:moveTo>
                  <a:lnTo>
                    <a:pt x="1333" y="99"/>
                  </a:lnTo>
                  <a:lnTo>
                    <a:pt x="1320" y="99"/>
                  </a:lnTo>
                  <a:lnTo>
                    <a:pt x="1308" y="102"/>
                  </a:lnTo>
                  <a:lnTo>
                    <a:pt x="1297" y="106"/>
                  </a:lnTo>
                  <a:lnTo>
                    <a:pt x="1288" y="112"/>
                  </a:lnTo>
                  <a:lnTo>
                    <a:pt x="1280" y="120"/>
                  </a:lnTo>
                  <a:lnTo>
                    <a:pt x="1273" y="129"/>
                  </a:lnTo>
                  <a:lnTo>
                    <a:pt x="1268" y="139"/>
                  </a:lnTo>
                  <a:lnTo>
                    <a:pt x="1263" y="149"/>
                  </a:lnTo>
                  <a:lnTo>
                    <a:pt x="1262" y="149"/>
                  </a:lnTo>
                  <a:lnTo>
                    <a:pt x="1262" y="149"/>
                  </a:lnTo>
                  <a:lnTo>
                    <a:pt x="1265" y="124"/>
                  </a:lnTo>
                  <a:lnTo>
                    <a:pt x="1265" y="104"/>
                  </a:lnTo>
                  <a:lnTo>
                    <a:pt x="1212" y="104"/>
                  </a:lnTo>
                  <a:lnTo>
                    <a:pt x="1212" y="326"/>
                  </a:lnTo>
                  <a:lnTo>
                    <a:pt x="1269" y="326"/>
                  </a:lnTo>
                  <a:lnTo>
                    <a:pt x="1269" y="235"/>
                  </a:lnTo>
                  <a:lnTo>
                    <a:pt x="1269" y="235"/>
                  </a:lnTo>
                  <a:lnTo>
                    <a:pt x="1270" y="214"/>
                  </a:lnTo>
                  <a:lnTo>
                    <a:pt x="1273" y="196"/>
                  </a:lnTo>
                  <a:lnTo>
                    <a:pt x="1277" y="181"/>
                  </a:lnTo>
                  <a:lnTo>
                    <a:pt x="1281" y="175"/>
                  </a:lnTo>
                  <a:lnTo>
                    <a:pt x="1285" y="169"/>
                  </a:lnTo>
                  <a:lnTo>
                    <a:pt x="1288" y="164"/>
                  </a:lnTo>
                  <a:lnTo>
                    <a:pt x="1293" y="161"/>
                  </a:lnTo>
                  <a:lnTo>
                    <a:pt x="1298" y="158"/>
                  </a:lnTo>
                  <a:lnTo>
                    <a:pt x="1304" y="156"/>
                  </a:lnTo>
                  <a:lnTo>
                    <a:pt x="1310" y="155"/>
                  </a:lnTo>
                  <a:lnTo>
                    <a:pt x="1316" y="155"/>
                  </a:lnTo>
                  <a:lnTo>
                    <a:pt x="1323" y="155"/>
                  </a:lnTo>
                  <a:lnTo>
                    <a:pt x="1330" y="156"/>
                  </a:lnTo>
                  <a:lnTo>
                    <a:pt x="1333" y="99"/>
                  </a:lnTo>
                  <a:lnTo>
                    <a:pt x="1333" y="99"/>
                  </a:lnTo>
                  <a:close/>
                  <a:moveTo>
                    <a:pt x="1434" y="41"/>
                  </a:moveTo>
                  <a:lnTo>
                    <a:pt x="1434" y="41"/>
                  </a:lnTo>
                  <a:lnTo>
                    <a:pt x="1434" y="34"/>
                  </a:lnTo>
                  <a:lnTo>
                    <a:pt x="1432" y="28"/>
                  </a:lnTo>
                  <a:lnTo>
                    <a:pt x="1428" y="22"/>
                  </a:lnTo>
                  <a:lnTo>
                    <a:pt x="1425" y="17"/>
                  </a:lnTo>
                  <a:lnTo>
                    <a:pt x="1419" y="12"/>
                  </a:lnTo>
                  <a:lnTo>
                    <a:pt x="1412" y="9"/>
                  </a:lnTo>
                  <a:lnTo>
                    <a:pt x="1406" y="7"/>
                  </a:lnTo>
                  <a:lnTo>
                    <a:pt x="1399" y="6"/>
                  </a:lnTo>
                  <a:lnTo>
                    <a:pt x="1399" y="6"/>
                  </a:lnTo>
                  <a:lnTo>
                    <a:pt x="1392" y="7"/>
                  </a:lnTo>
                  <a:lnTo>
                    <a:pt x="1385" y="10"/>
                  </a:lnTo>
                  <a:lnTo>
                    <a:pt x="1379" y="12"/>
                  </a:lnTo>
                  <a:lnTo>
                    <a:pt x="1374" y="17"/>
                  </a:lnTo>
                  <a:lnTo>
                    <a:pt x="1369" y="22"/>
                  </a:lnTo>
                  <a:lnTo>
                    <a:pt x="1367" y="28"/>
                  </a:lnTo>
                  <a:lnTo>
                    <a:pt x="1364" y="34"/>
                  </a:lnTo>
                  <a:lnTo>
                    <a:pt x="1363" y="41"/>
                  </a:lnTo>
                  <a:lnTo>
                    <a:pt x="1363" y="41"/>
                  </a:lnTo>
                  <a:lnTo>
                    <a:pt x="1364" y="48"/>
                  </a:lnTo>
                  <a:lnTo>
                    <a:pt x="1367" y="54"/>
                  </a:lnTo>
                  <a:lnTo>
                    <a:pt x="1369" y="61"/>
                  </a:lnTo>
                  <a:lnTo>
                    <a:pt x="1374" y="65"/>
                  </a:lnTo>
                  <a:lnTo>
                    <a:pt x="1379" y="70"/>
                  </a:lnTo>
                  <a:lnTo>
                    <a:pt x="1385" y="73"/>
                  </a:lnTo>
                  <a:lnTo>
                    <a:pt x="1392" y="75"/>
                  </a:lnTo>
                  <a:lnTo>
                    <a:pt x="1399" y="76"/>
                  </a:lnTo>
                  <a:lnTo>
                    <a:pt x="1399" y="76"/>
                  </a:lnTo>
                  <a:lnTo>
                    <a:pt x="1406" y="75"/>
                  </a:lnTo>
                  <a:lnTo>
                    <a:pt x="1412" y="73"/>
                  </a:lnTo>
                  <a:lnTo>
                    <a:pt x="1419" y="70"/>
                  </a:lnTo>
                  <a:lnTo>
                    <a:pt x="1425" y="65"/>
                  </a:lnTo>
                  <a:lnTo>
                    <a:pt x="1428" y="61"/>
                  </a:lnTo>
                  <a:lnTo>
                    <a:pt x="1432" y="54"/>
                  </a:lnTo>
                  <a:lnTo>
                    <a:pt x="1434" y="48"/>
                  </a:lnTo>
                  <a:lnTo>
                    <a:pt x="1434" y="41"/>
                  </a:lnTo>
                  <a:lnTo>
                    <a:pt x="1434" y="41"/>
                  </a:lnTo>
                  <a:close/>
                  <a:moveTo>
                    <a:pt x="1427" y="326"/>
                  </a:moveTo>
                  <a:lnTo>
                    <a:pt x="1427" y="104"/>
                  </a:lnTo>
                  <a:lnTo>
                    <a:pt x="1370" y="104"/>
                  </a:lnTo>
                  <a:lnTo>
                    <a:pt x="1370" y="326"/>
                  </a:lnTo>
                  <a:lnTo>
                    <a:pt x="1427" y="326"/>
                  </a:lnTo>
                  <a:lnTo>
                    <a:pt x="1427" y="326"/>
                  </a:lnTo>
                  <a:close/>
                  <a:moveTo>
                    <a:pt x="1630" y="320"/>
                  </a:moveTo>
                  <a:lnTo>
                    <a:pt x="1625" y="272"/>
                  </a:lnTo>
                  <a:lnTo>
                    <a:pt x="1625" y="272"/>
                  </a:lnTo>
                  <a:lnTo>
                    <a:pt x="1615" y="275"/>
                  </a:lnTo>
                  <a:lnTo>
                    <a:pt x="1604" y="278"/>
                  </a:lnTo>
                  <a:lnTo>
                    <a:pt x="1592" y="280"/>
                  </a:lnTo>
                  <a:lnTo>
                    <a:pt x="1581" y="280"/>
                  </a:lnTo>
                  <a:lnTo>
                    <a:pt x="1581" y="280"/>
                  </a:lnTo>
                  <a:lnTo>
                    <a:pt x="1568" y="279"/>
                  </a:lnTo>
                  <a:lnTo>
                    <a:pt x="1557" y="275"/>
                  </a:lnTo>
                  <a:lnTo>
                    <a:pt x="1548" y="270"/>
                  </a:lnTo>
                  <a:lnTo>
                    <a:pt x="1540" y="263"/>
                  </a:lnTo>
                  <a:lnTo>
                    <a:pt x="1535" y="254"/>
                  </a:lnTo>
                  <a:lnTo>
                    <a:pt x="1532" y="243"/>
                  </a:lnTo>
                  <a:lnTo>
                    <a:pt x="1529" y="231"/>
                  </a:lnTo>
                  <a:lnTo>
                    <a:pt x="1528" y="216"/>
                  </a:lnTo>
                  <a:lnTo>
                    <a:pt x="1528" y="216"/>
                  </a:lnTo>
                  <a:lnTo>
                    <a:pt x="1529" y="202"/>
                  </a:lnTo>
                  <a:lnTo>
                    <a:pt x="1532" y="188"/>
                  </a:lnTo>
                  <a:lnTo>
                    <a:pt x="1537" y="176"/>
                  </a:lnTo>
                  <a:lnTo>
                    <a:pt x="1543" y="167"/>
                  </a:lnTo>
                  <a:lnTo>
                    <a:pt x="1550" y="158"/>
                  </a:lnTo>
                  <a:lnTo>
                    <a:pt x="1560" y="152"/>
                  </a:lnTo>
                  <a:lnTo>
                    <a:pt x="1570" y="150"/>
                  </a:lnTo>
                  <a:lnTo>
                    <a:pt x="1583" y="147"/>
                  </a:lnTo>
                  <a:lnTo>
                    <a:pt x="1583" y="147"/>
                  </a:lnTo>
                  <a:lnTo>
                    <a:pt x="1593" y="149"/>
                  </a:lnTo>
                  <a:lnTo>
                    <a:pt x="1604" y="150"/>
                  </a:lnTo>
                  <a:lnTo>
                    <a:pt x="1614" y="153"/>
                  </a:lnTo>
                  <a:lnTo>
                    <a:pt x="1624" y="156"/>
                  </a:lnTo>
                  <a:lnTo>
                    <a:pt x="1628" y="106"/>
                  </a:lnTo>
                  <a:lnTo>
                    <a:pt x="1628" y="106"/>
                  </a:lnTo>
                  <a:lnTo>
                    <a:pt x="1617" y="104"/>
                  </a:lnTo>
                  <a:lnTo>
                    <a:pt x="1607" y="102"/>
                  </a:lnTo>
                  <a:lnTo>
                    <a:pt x="1595" y="100"/>
                  </a:lnTo>
                  <a:lnTo>
                    <a:pt x="1584" y="100"/>
                  </a:lnTo>
                  <a:lnTo>
                    <a:pt x="1584" y="100"/>
                  </a:lnTo>
                  <a:lnTo>
                    <a:pt x="1569" y="100"/>
                  </a:lnTo>
                  <a:lnTo>
                    <a:pt x="1556" y="103"/>
                  </a:lnTo>
                  <a:lnTo>
                    <a:pt x="1544" y="105"/>
                  </a:lnTo>
                  <a:lnTo>
                    <a:pt x="1532" y="110"/>
                  </a:lnTo>
                  <a:lnTo>
                    <a:pt x="1522" y="115"/>
                  </a:lnTo>
                  <a:lnTo>
                    <a:pt x="1513" y="121"/>
                  </a:lnTo>
                  <a:lnTo>
                    <a:pt x="1504" y="128"/>
                  </a:lnTo>
                  <a:lnTo>
                    <a:pt x="1497" y="135"/>
                  </a:lnTo>
                  <a:lnTo>
                    <a:pt x="1490" y="144"/>
                  </a:lnTo>
                  <a:lnTo>
                    <a:pt x="1485" y="153"/>
                  </a:lnTo>
                  <a:lnTo>
                    <a:pt x="1480" y="163"/>
                  </a:lnTo>
                  <a:lnTo>
                    <a:pt x="1475" y="174"/>
                  </a:lnTo>
                  <a:lnTo>
                    <a:pt x="1473" y="186"/>
                  </a:lnTo>
                  <a:lnTo>
                    <a:pt x="1470" y="197"/>
                  </a:lnTo>
                  <a:lnTo>
                    <a:pt x="1469" y="210"/>
                  </a:lnTo>
                  <a:lnTo>
                    <a:pt x="1469" y="222"/>
                  </a:lnTo>
                  <a:lnTo>
                    <a:pt x="1469" y="222"/>
                  </a:lnTo>
                  <a:lnTo>
                    <a:pt x="1469" y="237"/>
                  </a:lnTo>
                  <a:lnTo>
                    <a:pt x="1470" y="249"/>
                  </a:lnTo>
                  <a:lnTo>
                    <a:pt x="1473" y="261"/>
                  </a:lnTo>
                  <a:lnTo>
                    <a:pt x="1475" y="272"/>
                  </a:lnTo>
                  <a:lnTo>
                    <a:pt x="1480" y="281"/>
                  </a:lnTo>
                  <a:lnTo>
                    <a:pt x="1484" y="290"/>
                  </a:lnTo>
                  <a:lnTo>
                    <a:pt x="1490" y="297"/>
                  </a:lnTo>
                  <a:lnTo>
                    <a:pt x="1496" y="304"/>
                  </a:lnTo>
                  <a:lnTo>
                    <a:pt x="1503" y="310"/>
                  </a:lnTo>
                  <a:lnTo>
                    <a:pt x="1510" y="316"/>
                  </a:lnTo>
                  <a:lnTo>
                    <a:pt x="1519" y="320"/>
                  </a:lnTo>
                  <a:lnTo>
                    <a:pt x="1527" y="324"/>
                  </a:lnTo>
                  <a:lnTo>
                    <a:pt x="1537" y="326"/>
                  </a:lnTo>
                  <a:lnTo>
                    <a:pt x="1546" y="328"/>
                  </a:lnTo>
                  <a:lnTo>
                    <a:pt x="1557" y="330"/>
                  </a:lnTo>
                  <a:lnTo>
                    <a:pt x="1569" y="330"/>
                  </a:lnTo>
                  <a:lnTo>
                    <a:pt x="1569" y="330"/>
                  </a:lnTo>
                  <a:lnTo>
                    <a:pt x="1586" y="330"/>
                  </a:lnTo>
                  <a:lnTo>
                    <a:pt x="1602" y="327"/>
                  </a:lnTo>
                  <a:lnTo>
                    <a:pt x="1616" y="324"/>
                  </a:lnTo>
                  <a:lnTo>
                    <a:pt x="1630" y="320"/>
                  </a:lnTo>
                  <a:lnTo>
                    <a:pt x="1630" y="320"/>
                  </a:lnTo>
                  <a:close/>
                  <a:moveTo>
                    <a:pt x="1866" y="326"/>
                  </a:moveTo>
                  <a:lnTo>
                    <a:pt x="1866" y="170"/>
                  </a:lnTo>
                  <a:lnTo>
                    <a:pt x="1866" y="170"/>
                  </a:lnTo>
                  <a:lnTo>
                    <a:pt x="1866" y="156"/>
                  </a:lnTo>
                  <a:lnTo>
                    <a:pt x="1863" y="143"/>
                  </a:lnTo>
                  <a:lnTo>
                    <a:pt x="1859" y="131"/>
                  </a:lnTo>
                  <a:lnTo>
                    <a:pt x="1853" y="121"/>
                  </a:lnTo>
                  <a:lnTo>
                    <a:pt x="1848" y="116"/>
                  </a:lnTo>
                  <a:lnTo>
                    <a:pt x="1843" y="111"/>
                  </a:lnTo>
                  <a:lnTo>
                    <a:pt x="1838" y="108"/>
                  </a:lnTo>
                  <a:lnTo>
                    <a:pt x="1832" y="105"/>
                  </a:lnTo>
                  <a:lnTo>
                    <a:pt x="1825" y="103"/>
                  </a:lnTo>
                  <a:lnTo>
                    <a:pt x="1818" y="100"/>
                  </a:lnTo>
                  <a:lnTo>
                    <a:pt x="1809" y="99"/>
                  </a:lnTo>
                  <a:lnTo>
                    <a:pt x="1801" y="99"/>
                  </a:lnTo>
                  <a:lnTo>
                    <a:pt x="1801" y="99"/>
                  </a:lnTo>
                  <a:lnTo>
                    <a:pt x="1788" y="100"/>
                  </a:lnTo>
                  <a:lnTo>
                    <a:pt x="1777" y="103"/>
                  </a:lnTo>
                  <a:lnTo>
                    <a:pt x="1766" y="106"/>
                  </a:lnTo>
                  <a:lnTo>
                    <a:pt x="1756" y="111"/>
                  </a:lnTo>
                  <a:lnTo>
                    <a:pt x="1748" y="117"/>
                  </a:lnTo>
                  <a:lnTo>
                    <a:pt x="1739" y="123"/>
                  </a:lnTo>
                  <a:lnTo>
                    <a:pt x="1733" y="132"/>
                  </a:lnTo>
                  <a:lnTo>
                    <a:pt x="1728" y="141"/>
                  </a:lnTo>
                  <a:lnTo>
                    <a:pt x="1727" y="140"/>
                  </a:lnTo>
                  <a:lnTo>
                    <a:pt x="1727" y="140"/>
                  </a:lnTo>
                  <a:lnTo>
                    <a:pt x="1728" y="129"/>
                  </a:lnTo>
                  <a:lnTo>
                    <a:pt x="1730" y="118"/>
                  </a:lnTo>
                  <a:lnTo>
                    <a:pt x="1731" y="96"/>
                  </a:lnTo>
                  <a:lnTo>
                    <a:pt x="1731" y="0"/>
                  </a:lnTo>
                  <a:lnTo>
                    <a:pt x="1674" y="0"/>
                  </a:lnTo>
                  <a:lnTo>
                    <a:pt x="1674" y="326"/>
                  </a:lnTo>
                  <a:lnTo>
                    <a:pt x="1731" y="326"/>
                  </a:lnTo>
                  <a:lnTo>
                    <a:pt x="1731" y="219"/>
                  </a:lnTo>
                  <a:lnTo>
                    <a:pt x="1731" y="219"/>
                  </a:lnTo>
                  <a:lnTo>
                    <a:pt x="1732" y="204"/>
                  </a:lnTo>
                  <a:lnTo>
                    <a:pt x="1734" y="191"/>
                  </a:lnTo>
                  <a:lnTo>
                    <a:pt x="1739" y="179"/>
                  </a:lnTo>
                  <a:lnTo>
                    <a:pt x="1747" y="168"/>
                  </a:lnTo>
                  <a:lnTo>
                    <a:pt x="1754" y="159"/>
                  </a:lnTo>
                  <a:lnTo>
                    <a:pt x="1762" y="153"/>
                  </a:lnTo>
                  <a:lnTo>
                    <a:pt x="1772" y="149"/>
                  </a:lnTo>
                  <a:lnTo>
                    <a:pt x="1778" y="147"/>
                  </a:lnTo>
                  <a:lnTo>
                    <a:pt x="1783" y="147"/>
                  </a:lnTo>
                  <a:lnTo>
                    <a:pt x="1783" y="147"/>
                  </a:lnTo>
                  <a:lnTo>
                    <a:pt x="1790" y="147"/>
                  </a:lnTo>
                  <a:lnTo>
                    <a:pt x="1796" y="150"/>
                  </a:lnTo>
                  <a:lnTo>
                    <a:pt x="1801" y="152"/>
                  </a:lnTo>
                  <a:lnTo>
                    <a:pt x="1804" y="157"/>
                  </a:lnTo>
                  <a:lnTo>
                    <a:pt x="1807" y="162"/>
                  </a:lnTo>
                  <a:lnTo>
                    <a:pt x="1808" y="169"/>
                  </a:lnTo>
                  <a:lnTo>
                    <a:pt x="1809" y="176"/>
                  </a:lnTo>
                  <a:lnTo>
                    <a:pt x="1810" y="184"/>
                  </a:lnTo>
                  <a:lnTo>
                    <a:pt x="1810" y="326"/>
                  </a:lnTo>
                  <a:lnTo>
                    <a:pt x="1866" y="326"/>
                  </a:lnTo>
                  <a:lnTo>
                    <a:pt x="1866" y="326"/>
                  </a:lnTo>
                  <a:close/>
                  <a:moveTo>
                    <a:pt x="2044" y="325"/>
                  </a:moveTo>
                  <a:lnTo>
                    <a:pt x="2044" y="279"/>
                  </a:lnTo>
                  <a:lnTo>
                    <a:pt x="2044" y="279"/>
                  </a:lnTo>
                  <a:lnTo>
                    <a:pt x="2031" y="281"/>
                  </a:lnTo>
                  <a:lnTo>
                    <a:pt x="2017" y="283"/>
                  </a:lnTo>
                  <a:lnTo>
                    <a:pt x="2017" y="283"/>
                  </a:lnTo>
                  <a:lnTo>
                    <a:pt x="2011" y="281"/>
                  </a:lnTo>
                  <a:lnTo>
                    <a:pt x="2005" y="280"/>
                  </a:lnTo>
                  <a:lnTo>
                    <a:pt x="2000" y="278"/>
                  </a:lnTo>
                  <a:lnTo>
                    <a:pt x="1996" y="274"/>
                  </a:lnTo>
                  <a:lnTo>
                    <a:pt x="1994" y="269"/>
                  </a:lnTo>
                  <a:lnTo>
                    <a:pt x="1992" y="263"/>
                  </a:lnTo>
                  <a:lnTo>
                    <a:pt x="1991" y="256"/>
                  </a:lnTo>
                  <a:lnTo>
                    <a:pt x="1991" y="245"/>
                  </a:lnTo>
                  <a:lnTo>
                    <a:pt x="1991" y="149"/>
                  </a:lnTo>
                  <a:lnTo>
                    <a:pt x="2044" y="149"/>
                  </a:lnTo>
                  <a:lnTo>
                    <a:pt x="2044" y="104"/>
                  </a:lnTo>
                  <a:lnTo>
                    <a:pt x="1991" y="104"/>
                  </a:lnTo>
                  <a:lnTo>
                    <a:pt x="1991" y="21"/>
                  </a:lnTo>
                  <a:lnTo>
                    <a:pt x="1933" y="36"/>
                  </a:lnTo>
                  <a:lnTo>
                    <a:pt x="1933" y="104"/>
                  </a:lnTo>
                  <a:lnTo>
                    <a:pt x="1896" y="104"/>
                  </a:lnTo>
                  <a:lnTo>
                    <a:pt x="1896" y="149"/>
                  </a:lnTo>
                  <a:lnTo>
                    <a:pt x="1935" y="149"/>
                  </a:lnTo>
                  <a:lnTo>
                    <a:pt x="1935" y="261"/>
                  </a:lnTo>
                  <a:lnTo>
                    <a:pt x="1935" y="261"/>
                  </a:lnTo>
                  <a:lnTo>
                    <a:pt x="1935" y="279"/>
                  </a:lnTo>
                  <a:lnTo>
                    <a:pt x="1937" y="293"/>
                  </a:lnTo>
                  <a:lnTo>
                    <a:pt x="1942" y="305"/>
                  </a:lnTo>
                  <a:lnTo>
                    <a:pt x="1944" y="310"/>
                  </a:lnTo>
                  <a:lnTo>
                    <a:pt x="1948" y="315"/>
                  </a:lnTo>
                  <a:lnTo>
                    <a:pt x="1951" y="319"/>
                  </a:lnTo>
                  <a:lnTo>
                    <a:pt x="1956" y="322"/>
                  </a:lnTo>
                  <a:lnTo>
                    <a:pt x="1962" y="325"/>
                  </a:lnTo>
                  <a:lnTo>
                    <a:pt x="1967" y="327"/>
                  </a:lnTo>
                  <a:lnTo>
                    <a:pt x="1982" y="330"/>
                  </a:lnTo>
                  <a:lnTo>
                    <a:pt x="1999" y="331"/>
                  </a:lnTo>
                  <a:lnTo>
                    <a:pt x="1999" y="331"/>
                  </a:lnTo>
                  <a:lnTo>
                    <a:pt x="2011" y="330"/>
                  </a:lnTo>
                  <a:lnTo>
                    <a:pt x="2023" y="328"/>
                  </a:lnTo>
                  <a:lnTo>
                    <a:pt x="2044" y="325"/>
                  </a:lnTo>
                  <a:lnTo>
                    <a:pt x="2044" y="325"/>
                  </a:lnTo>
                  <a:close/>
                  <a:moveTo>
                    <a:pt x="2412" y="209"/>
                  </a:moveTo>
                  <a:lnTo>
                    <a:pt x="2412" y="24"/>
                  </a:lnTo>
                  <a:lnTo>
                    <a:pt x="2354" y="24"/>
                  </a:lnTo>
                  <a:lnTo>
                    <a:pt x="2354" y="213"/>
                  </a:lnTo>
                  <a:lnTo>
                    <a:pt x="2354" y="213"/>
                  </a:lnTo>
                  <a:lnTo>
                    <a:pt x="2353" y="231"/>
                  </a:lnTo>
                  <a:lnTo>
                    <a:pt x="2351" y="245"/>
                  </a:lnTo>
                  <a:lnTo>
                    <a:pt x="2346" y="257"/>
                  </a:lnTo>
                  <a:lnTo>
                    <a:pt x="2343" y="262"/>
                  </a:lnTo>
                  <a:lnTo>
                    <a:pt x="2340" y="267"/>
                  </a:lnTo>
                  <a:lnTo>
                    <a:pt x="2335" y="270"/>
                  </a:lnTo>
                  <a:lnTo>
                    <a:pt x="2330" y="274"/>
                  </a:lnTo>
                  <a:lnTo>
                    <a:pt x="2325" y="277"/>
                  </a:lnTo>
                  <a:lnTo>
                    <a:pt x="2319" y="279"/>
                  </a:lnTo>
                  <a:lnTo>
                    <a:pt x="2306" y="281"/>
                  </a:lnTo>
                  <a:lnTo>
                    <a:pt x="2290" y="283"/>
                  </a:lnTo>
                  <a:lnTo>
                    <a:pt x="2290" y="283"/>
                  </a:lnTo>
                  <a:lnTo>
                    <a:pt x="2273" y="281"/>
                  </a:lnTo>
                  <a:lnTo>
                    <a:pt x="2266" y="280"/>
                  </a:lnTo>
                  <a:lnTo>
                    <a:pt x="2260" y="278"/>
                  </a:lnTo>
                  <a:lnTo>
                    <a:pt x="2254" y="275"/>
                  </a:lnTo>
                  <a:lnTo>
                    <a:pt x="2249" y="272"/>
                  </a:lnTo>
                  <a:lnTo>
                    <a:pt x="2245" y="268"/>
                  </a:lnTo>
                  <a:lnTo>
                    <a:pt x="2241" y="264"/>
                  </a:lnTo>
                  <a:lnTo>
                    <a:pt x="2235" y="255"/>
                  </a:lnTo>
                  <a:lnTo>
                    <a:pt x="2231" y="244"/>
                  </a:lnTo>
                  <a:lnTo>
                    <a:pt x="2229" y="232"/>
                  </a:lnTo>
                  <a:lnTo>
                    <a:pt x="2229" y="219"/>
                  </a:lnTo>
                  <a:lnTo>
                    <a:pt x="2229" y="24"/>
                  </a:lnTo>
                  <a:lnTo>
                    <a:pt x="2171" y="24"/>
                  </a:lnTo>
                  <a:lnTo>
                    <a:pt x="2171" y="221"/>
                  </a:lnTo>
                  <a:lnTo>
                    <a:pt x="2171" y="221"/>
                  </a:lnTo>
                  <a:lnTo>
                    <a:pt x="2172" y="243"/>
                  </a:lnTo>
                  <a:lnTo>
                    <a:pt x="2173" y="254"/>
                  </a:lnTo>
                  <a:lnTo>
                    <a:pt x="2176" y="263"/>
                  </a:lnTo>
                  <a:lnTo>
                    <a:pt x="2178" y="273"/>
                  </a:lnTo>
                  <a:lnTo>
                    <a:pt x="2182" y="281"/>
                  </a:lnTo>
                  <a:lnTo>
                    <a:pt x="2187" y="290"/>
                  </a:lnTo>
                  <a:lnTo>
                    <a:pt x="2193" y="298"/>
                  </a:lnTo>
                  <a:lnTo>
                    <a:pt x="2200" y="305"/>
                  </a:lnTo>
                  <a:lnTo>
                    <a:pt x="2208" y="312"/>
                  </a:lnTo>
                  <a:lnTo>
                    <a:pt x="2218" y="318"/>
                  </a:lnTo>
                  <a:lnTo>
                    <a:pt x="2229" y="322"/>
                  </a:lnTo>
                  <a:lnTo>
                    <a:pt x="2241" y="326"/>
                  </a:lnTo>
                  <a:lnTo>
                    <a:pt x="2254" y="328"/>
                  </a:lnTo>
                  <a:lnTo>
                    <a:pt x="2270" y="331"/>
                  </a:lnTo>
                  <a:lnTo>
                    <a:pt x="2287" y="331"/>
                  </a:lnTo>
                  <a:lnTo>
                    <a:pt x="2287" y="331"/>
                  </a:lnTo>
                  <a:lnTo>
                    <a:pt x="2301" y="331"/>
                  </a:lnTo>
                  <a:lnTo>
                    <a:pt x="2314" y="330"/>
                  </a:lnTo>
                  <a:lnTo>
                    <a:pt x="2328" y="327"/>
                  </a:lnTo>
                  <a:lnTo>
                    <a:pt x="2340" y="324"/>
                  </a:lnTo>
                  <a:lnTo>
                    <a:pt x="2351" y="319"/>
                  </a:lnTo>
                  <a:lnTo>
                    <a:pt x="2361" y="314"/>
                  </a:lnTo>
                  <a:lnTo>
                    <a:pt x="2371" y="308"/>
                  </a:lnTo>
                  <a:lnTo>
                    <a:pt x="2380" y="301"/>
                  </a:lnTo>
                  <a:lnTo>
                    <a:pt x="2387" y="293"/>
                  </a:lnTo>
                  <a:lnTo>
                    <a:pt x="2393" y="284"/>
                  </a:lnTo>
                  <a:lnTo>
                    <a:pt x="2399" y="274"/>
                  </a:lnTo>
                  <a:lnTo>
                    <a:pt x="2404" y="263"/>
                  </a:lnTo>
                  <a:lnTo>
                    <a:pt x="2407" y="251"/>
                  </a:lnTo>
                  <a:lnTo>
                    <a:pt x="2410" y="238"/>
                  </a:lnTo>
                  <a:lnTo>
                    <a:pt x="2411" y="225"/>
                  </a:lnTo>
                  <a:lnTo>
                    <a:pt x="2412" y="209"/>
                  </a:lnTo>
                  <a:lnTo>
                    <a:pt x="2412" y="209"/>
                  </a:lnTo>
                  <a:close/>
                  <a:moveTo>
                    <a:pt x="2804" y="326"/>
                  </a:moveTo>
                  <a:lnTo>
                    <a:pt x="2757" y="24"/>
                  </a:lnTo>
                  <a:lnTo>
                    <a:pt x="2689" y="24"/>
                  </a:lnTo>
                  <a:lnTo>
                    <a:pt x="2638" y="180"/>
                  </a:lnTo>
                  <a:lnTo>
                    <a:pt x="2638" y="180"/>
                  </a:lnTo>
                  <a:lnTo>
                    <a:pt x="2628" y="211"/>
                  </a:lnTo>
                  <a:lnTo>
                    <a:pt x="2621" y="243"/>
                  </a:lnTo>
                  <a:lnTo>
                    <a:pt x="2621" y="243"/>
                  </a:lnTo>
                  <a:lnTo>
                    <a:pt x="2621" y="243"/>
                  </a:lnTo>
                  <a:lnTo>
                    <a:pt x="2614" y="211"/>
                  </a:lnTo>
                  <a:lnTo>
                    <a:pt x="2604" y="180"/>
                  </a:lnTo>
                  <a:lnTo>
                    <a:pt x="2553" y="24"/>
                  </a:lnTo>
                  <a:lnTo>
                    <a:pt x="2486" y="24"/>
                  </a:lnTo>
                  <a:lnTo>
                    <a:pt x="2440" y="326"/>
                  </a:lnTo>
                  <a:lnTo>
                    <a:pt x="2498" y="326"/>
                  </a:lnTo>
                  <a:lnTo>
                    <a:pt x="2515" y="187"/>
                  </a:lnTo>
                  <a:lnTo>
                    <a:pt x="2515" y="187"/>
                  </a:lnTo>
                  <a:lnTo>
                    <a:pt x="2519" y="149"/>
                  </a:lnTo>
                  <a:lnTo>
                    <a:pt x="2523" y="110"/>
                  </a:lnTo>
                  <a:lnTo>
                    <a:pt x="2524" y="110"/>
                  </a:lnTo>
                  <a:lnTo>
                    <a:pt x="2524" y="110"/>
                  </a:lnTo>
                  <a:lnTo>
                    <a:pt x="2528" y="129"/>
                  </a:lnTo>
                  <a:lnTo>
                    <a:pt x="2533" y="149"/>
                  </a:lnTo>
                  <a:lnTo>
                    <a:pt x="2544" y="186"/>
                  </a:lnTo>
                  <a:lnTo>
                    <a:pt x="2589" y="326"/>
                  </a:lnTo>
                  <a:lnTo>
                    <a:pt x="2647" y="326"/>
                  </a:lnTo>
                  <a:lnTo>
                    <a:pt x="2694" y="175"/>
                  </a:lnTo>
                  <a:lnTo>
                    <a:pt x="2694" y="175"/>
                  </a:lnTo>
                  <a:lnTo>
                    <a:pt x="2704" y="141"/>
                  </a:lnTo>
                  <a:lnTo>
                    <a:pt x="2711" y="110"/>
                  </a:lnTo>
                  <a:lnTo>
                    <a:pt x="2712" y="110"/>
                  </a:lnTo>
                  <a:lnTo>
                    <a:pt x="2712" y="110"/>
                  </a:lnTo>
                  <a:lnTo>
                    <a:pt x="2716" y="144"/>
                  </a:lnTo>
                  <a:lnTo>
                    <a:pt x="2722" y="182"/>
                  </a:lnTo>
                  <a:lnTo>
                    <a:pt x="2743" y="326"/>
                  </a:lnTo>
                  <a:lnTo>
                    <a:pt x="2804" y="326"/>
                  </a:lnTo>
                  <a:lnTo>
                    <a:pt x="2804" y="326"/>
                  </a:lnTo>
                  <a:close/>
                  <a:moveTo>
                    <a:pt x="3043" y="316"/>
                  </a:moveTo>
                  <a:lnTo>
                    <a:pt x="3036" y="264"/>
                  </a:lnTo>
                  <a:lnTo>
                    <a:pt x="3036" y="264"/>
                  </a:lnTo>
                  <a:lnTo>
                    <a:pt x="3022" y="269"/>
                  </a:lnTo>
                  <a:lnTo>
                    <a:pt x="3008" y="274"/>
                  </a:lnTo>
                  <a:lnTo>
                    <a:pt x="2992" y="277"/>
                  </a:lnTo>
                  <a:lnTo>
                    <a:pt x="2978" y="278"/>
                  </a:lnTo>
                  <a:lnTo>
                    <a:pt x="2978" y="278"/>
                  </a:lnTo>
                  <a:lnTo>
                    <a:pt x="2967" y="277"/>
                  </a:lnTo>
                  <a:lnTo>
                    <a:pt x="2956" y="275"/>
                  </a:lnTo>
                  <a:lnTo>
                    <a:pt x="2946" y="274"/>
                  </a:lnTo>
                  <a:lnTo>
                    <a:pt x="2938" y="270"/>
                  </a:lnTo>
                  <a:lnTo>
                    <a:pt x="2931" y="267"/>
                  </a:lnTo>
                  <a:lnTo>
                    <a:pt x="2923" y="262"/>
                  </a:lnTo>
                  <a:lnTo>
                    <a:pt x="2916" y="257"/>
                  </a:lnTo>
                  <a:lnTo>
                    <a:pt x="2911" y="251"/>
                  </a:lnTo>
                  <a:lnTo>
                    <a:pt x="2905" y="244"/>
                  </a:lnTo>
                  <a:lnTo>
                    <a:pt x="2902" y="237"/>
                  </a:lnTo>
                  <a:lnTo>
                    <a:pt x="2898" y="228"/>
                  </a:lnTo>
                  <a:lnTo>
                    <a:pt x="2894" y="219"/>
                  </a:lnTo>
                  <a:lnTo>
                    <a:pt x="2892" y="209"/>
                  </a:lnTo>
                  <a:lnTo>
                    <a:pt x="2891" y="198"/>
                  </a:lnTo>
                  <a:lnTo>
                    <a:pt x="2890" y="175"/>
                  </a:lnTo>
                  <a:lnTo>
                    <a:pt x="2890" y="175"/>
                  </a:lnTo>
                  <a:lnTo>
                    <a:pt x="2891" y="155"/>
                  </a:lnTo>
                  <a:lnTo>
                    <a:pt x="2892" y="144"/>
                  </a:lnTo>
                  <a:lnTo>
                    <a:pt x="2894" y="135"/>
                  </a:lnTo>
                  <a:lnTo>
                    <a:pt x="2898" y="126"/>
                  </a:lnTo>
                  <a:lnTo>
                    <a:pt x="2902" y="117"/>
                  </a:lnTo>
                  <a:lnTo>
                    <a:pt x="2905" y="110"/>
                  </a:lnTo>
                  <a:lnTo>
                    <a:pt x="2910" y="103"/>
                  </a:lnTo>
                  <a:lnTo>
                    <a:pt x="2916" y="97"/>
                  </a:lnTo>
                  <a:lnTo>
                    <a:pt x="2922" y="91"/>
                  </a:lnTo>
                  <a:lnTo>
                    <a:pt x="2929" y="86"/>
                  </a:lnTo>
                  <a:lnTo>
                    <a:pt x="2937" y="82"/>
                  </a:lnTo>
                  <a:lnTo>
                    <a:pt x="2945" y="79"/>
                  </a:lnTo>
                  <a:lnTo>
                    <a:pt x="2954" y="76"/>
                  </a:lnTo>
                  <a:lnTo>
                    <a:pt x="2963" y="75"/>
                  </a:lnTo>
                  <a:lnTo>
                    <a:pt x="2974" y="74"/>
                  </a:lnTo>
                  <a:lnTo>
                    <a:pt x="2974" y="74"/>
                  </a:lnTo>
                  <a:lnTo>
                    <a:pt x="2989" y="75"/>
                  </a:lnTo>
                  <a:lnTo>
                    <a:pt x="3004" y="76"/>
                  </a:lnTo>
                  <a:lnTo>
                    <a:pt x="3019" y="80"/>
                  </a:lnTo>
                  <a:lnTo>
                    <a:pt x="3034" y="83"/>
                  </a:lnTo>
                  <a:lnTo>
                    <a:pt x="3040" y="30"/>
                  </a:lnTo>
                  <a:lnTo>
                    <a:pt x="3040" y="30"/>
                  </a:lnTo>
                  <a:lnTo>
                    <a:pt x="3025" y="27"/>
                  </a:lnTo>
                  <a:lnTo>
                    <a:pt x="3009" y="24"/>
                  </a:lnTo>
                  <a:lnTo>
                    <a:pt x="2993" y="23"/>
                  </a:lnTo>
                  <a:lnTo>
                    <a:pt x="2976" y="23"/>
                  </a:lnTo>
                  <a:lnTo>
                    <a:pt x="2976" y="23"/>
                  </a:lnTo>
                  <a:lnTo>
                    <a:pt x="2958" y="23"/>
                  </a:lnTo>
                  <a:lnTo>
                    <a:pt x="2942" y="26"/>
                  </a:lnTo>
                  <a:lnTo>
                    <a:pt x="2926" y="29"/>
                  </a:lnTo>
                  <a:lnTo>
                    <a:pt x="2910" y="34"/>
                  </a:lnTo>
                  <a:lnTo>
                    <a:pt x="2897" y="41"/>
                  </a:lnTo>
                  <a:lnTo>
                    <a:pt x="2885" y="48"/>
                  </a:lnTo>
                  <a:lnTo>
                    <a:pt x="2874" y="58"/>
                  </a:lnTo>
                  <a:lnTo>
                    <a:pt x="2863" y="68"/>
                  </a:lnTo>
                  <a:lnTo>
                    <a:pt x="2855" y="80"/>
                  </a:lnTo>
                  <a:lnTo>
                    <a:pt x="2847" y="92"/>
                  </a:lnTo>
                  <a:lnTo>
                    <a:pt x="2840" y="105"/>
                  </a:lnTo>
                  <a:lnTo>
                    <a:pt x="2835" y="120"/>
                  </a:lnTo>
                  <a:lnTo>
                    <a:pt x="2831" y="134"/>
                  </a:lnTo>
                  <a:lnTo>
                    <a:pt x="2828" y="151"/>
                  </a:lnTo>
                  <a:lnTo>
                    <a:pt x="2827" y="168"/>
                  </a:lnTo>
                  <a:lnTo>
                    <a:pt x="2826" y="185"/>
                  </a:lnTo>
                  <a:lnTo>
                    <a:pt x="2826" y="185"/>
                  </a:lnTo>
                  <a:lnTo>
                    <a:pt x="2826" y="199"/>
                  </a:lnTo>
                  <a:lnTo>
                    <a:pt x="2828" y="213"/>
                  </a:lnTo>
                  <a:lnTo>
                    <a:pt x="2829" y="226"/>
                  </a:lnTo>
                  <a:lnTo>
                    <a:pt x="2833" y="239"/>
                  </a:lnTo>
                  <a:lnTo>
                    <a:pt x="2837" y="252"/>
                  </a:lnTo>
                  <a:lnTo>
                    <a:pt x="2843" y="263"/>
                  </a:lnTo>
                  <a:lnTo>
                    <a:pt x="2849" y="275"/>
                  </a:lnTo>
                  <a:lnTo>
                    <a:pt x="2856" y="286"/>
                  </a:lnTo>
                  <a:lnTo>
                    <a:pt x="2864" y="296"/>
                  </a:lnTo>
                  <a:lnTo>
                    <a:pt x="2875" y="304"/>
                  </a:lnTo>
                  <a:lnTo>
                    <a:pt x="2886" y="312"/>
                  </a:lnTo>
                  <a:lnTo>
                    <a:pt x="2899" y="318"/>
                  </a:lnTo>
                  <a:lnTo>
                    <a:pt x="2913" y="324"/>
                  </a:lnTo>
                  <a:lnTo>
                    <a:pt x="2928" y="327"/>
                  </a:lnTo>
                  <a:lnTo>
                    <a:pt x="2946" y="330"/>
                  </a:lnTo>
                  <a:lnTo>
                    <a:pt x="2964" y="330"/>
                  </a:lnTo>
                  <a:lnTo>
                    <a:pt x="2964" y="330"/>
                  </a:lnTo>
                  <a:lnTo>
                    <a:pt x="2986" y="330"/>
                  </a:lnTo>
                  <a:lnTo>
                    <a:pt x="3005" y="326"/>
                  </a:lnTo>
                  <a:lnTo>
                    <a:pt x="3025" y="322"/>
                  </a:lnTo>
                  <a:lnTo>
                    <a:pt x="3043" y="316"/>
                  </a:lnTo>
                  <a:lnTo>
                    <a:pt x="3043" y="316"/>
                  </a:lnTo>
                  <a:close/>
                  <a:moveTo>
                    <a:pt x="3249" y="194"/>
                  </a:moveTo>
                  <a:lnTo>
                    <a:pt x="3249" y="150"/>
                  </a:lnTo>
                  <a:lnTo>
                    <a:pt x="3184" y="150"/>
                  </a:lnTo>
                  <a:lnTo>
                    <a:pt x="3184" y="83"/>
                  </a:lnTo>
                  <a:lnTo>
                    <a:pt x="3134" y="83"/>
                  </a:lnTo>
                  <a:lnTo>
                    <a:pt x="3134" y="150"/>
                  </a:lnTo>
                  <a:lnTo>
                    <a:pt x="3069" y="150"/>
                  </a:lnTo>
                  <a:lnTo>
                    <a:pt x="3069" y="194"/>
                  </a:lnTo>
                  <a:lnTo>
                    <a:pt x="3134" y="194"/>
                  </a:lnTo>
                  <a:lnTo>
                    <a:pt x="3134" y="261"/>
                  </a:lnTo>
                  <a:lnTo>
                    <a:pt x="3184" y="261"/>
                  </a:lnTo>
                  <a:lnTo>
                    <a:pt x="3184" y="194"/>
                  </a:lnTo>
                  <a:lnTo>
                    <a:pt x="3249" y="194"/>
                  </a:lnTo>
                  <a:lnTo>
                    <a:pt x="3249" y="194"/>
                  </a:lnTo>
                  <a:close/>
                </a:path>
              </a:pathLst>
            </a:custGeom>
            <a:solidFill>
              <a:srgbClr val="0042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615066012"/>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4" r:id="rId3"/>
    <p:sldLayoutId id="2147483650" r:id="rId4"/>
    <p:sldLayoutId id="2147483652" r:id="rId5"/>
    <p:sldLayoutId id="2147483655" r:id="rId6"/>
    <p:sldLayoutId id="2147483659" r:id="rId7"/>
  </p:sldLayoutIdLst>
  <p:txStyles>
    <p:titleStyle>
      <a:lvl1pPr algn="l" defTabSz="914400" rtl="0" eaLnBrk="1" latinLnBrk="0" hangingPunct="1">
        <a:spcBef>
          <a:spcPct val="0"/>
        </a:spcBef>
        <a:buNone/>
        <a:defRPr sz="2800" b="1" kern="1200">
          <a:solidFill>
            <a:schemeClr val="tx1"/>
          </a:solidFill>
          <a:latin typeface="TheSansOffice LF"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TheSansOffice LF"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TheSansOffice LF"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heSansOffice LF"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heSansOffice LF"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heSansOffice LF"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6.jp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40.jpeg"/></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DA4FC272-20FC-984A-9D7D-85BC7B91BC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7872" y="-27384"/>
            <a:ext cx="5116128" cy="5584937"/>
          </a:xfrm>
          <a:prstGeom prst="rect">
            <a:avLst/>
          </a:prstGeom>
        </p:spPr>
      </p:pic>
      <p:pic>
        <p:nvPicPr>
          <p:cNvPr id="8194" name="Picture 2" descr="G:\FTT\Voordracht\A 3 month old boy suffering from a failure to t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52328"/>
            <a:ext cx="2495550" cy="1828800"/>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a:extLst>
              <a:ext uri="{FF2B5EF4-FFF2-40B4-BE49-F238E27FC236}">
                <a16:creationId xmlns:a16="http://schemas.microsoft.com/office/drawing/2014/main" id="{845A8C76-F0A8-BA4F-BEEA-A751E4CE5C2B}"/>
              </a:ext>
            </a:extLst>
          </p:cNvPr>
          <p:cNvSpPr/>
          <p:nvPr/>
        </p:nvSpPr>
        <p:spPr>
          <a:xfrm>
            <a:off x="0" y="4365104"/>
            <a:ext cx="2495550" cy="216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D42A4DA6-963D-2D41-AF61-4391D8B703E5}"/>
              </a:ext>
            </a:extLst>
          </p:cNvPr>
          <p:cNvSpPr txBox="1"/>
          <p:nvPr/>
        </p:nvSpPr>
        <p:spPr>
          <a:xfrm>
            <a:off x="3416968" y="5582653"/>
            <a:ext cx="184731" cy="461665"/>
          </a:xfrm>
          <a:prstGeom prst="rect">
            <a:avLst/>
          </a:prstGeom>
          <a:noFill/>
        </p:spPr>
        <p:txBody>
          <a:bodyPr wrap="none" rtlCol="0">
            <a:spAutoFit/>
          </a:bodyPr>
          <a:lstStyle/>
          <a:p>
            <a:endParaRPr lang="nl-NL" sz="2400" dirty="0"/>
          </a:p>
        </p:txBody>
      </p:sp>
    </p:spTree>
    <p:extLst>
      <p:ext uri="{BB962C8B-B14F-4D97-AF65-F5344CB8AC3E}">
        <p14:creationId xmlns:p14="http://schemas.microsoft.com/office/powerpoint/2010/main" val="823044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Casus 2</a:t>
            </a:r>
          </a:p>
        </p:txBody>
      </p:sp>
      <p:sp>
        <p:nvSpPr>
          <p:cNvPr id="3" name="Tijdelijke aanduiding voor tekst 2"/>
          <p:cNvSpPr>
            <a:spLocks noGrp="1"/>
          </p:cNvSpPr>
          <p:nvPr>
            <p:ph type="body" sz="quarter" idx="10"/>
          </p:nvPr>
        </p:nvSpPr>
        <p:spPr/>
        <p:txBody>
          <a:bodyPr/>
          <a:lstStyle/>
          <a:p>
            <a:r>
              <a:rPr lang="nl-NL" dirty="0"/>
              <a:t>Jongen van 2 </a:t>
            </a:r>
            <a:r>
              <a:rPr lang="nl-NL" dirty="0" err="1"/>
              <a:t>mnd</a:t>
            </a:r>
            <a:r>
              <a:rPr lang="nl-NL" dirty="0"/>
              <a:t> </a:t>
            </a:r>
          </a:p>
          <a:p>
            <a:endParaRPr lang="nl-NL" dirty="0"/>
          </a:p>
          <a:p>
            <a:r>
              <a:rPr lang="nl-NL" dirty="0"/>
              <a:t>VG: SGA &lt;p2.3, opname </a:t>
            </a:r>
            <a:r>
              <a:rPr lang="nl-NL" dirty="0" err="1"/>
              <a:t>ivm</a:t>
            </a:r>
            <a:r>
              <a:rPr lang="nl-NL" dirty="0"/>
              <a:t> </a:t>
            </a:r>
            <a:r>
              <a:rPr lang="nl-NL" dirty="0" err="1"/>
              <a:t>hypoglycemie</a:t>
            </a:r>
            <a:r>
              <a:rPr lang="nl-NL" dirty="0"/>
              <a:t> </a:t>
            </a:r>
            <a:r>
              <a:rPr lang="nl-NL" dirty="0" err="1"/>
              <a:t>wv</a:t>
            </a:r>
            <a:r>
              <a:rPr lang="nl-NL" dirty="0"/>
              <a:t> </a:t>
            </a:r>
            <a:r>
              <a:rPr lang="nl-NL" dirty="0" err="1"/>
              <a:t>gluc</a:t>
            </a:r>
            <a:r>
              <a:rPr lang="nl-NL" dirty="0"/>
              <a:t> infuus</a:t>
            </a:r>
          </a:p>
          <a:p>
            <a:r>
              <a:rPr lang="nl-NL" dirty="0"/>
              <a:t>A: stagnatie gewicht, borstvoeding/afgekolfde moedermelk</a:t>
            </a:r>
          </a:p>
          <a:p>
            <a:r>
              <a:rPr lang="nl-NL" dirty="0"/>
              <a:t>LO: wat mager, geen dysmorfie, cor/</a:t>
            </a:r>
            <a:r>
              <a:rPr lang="nl-NL" dirty="0" err="1"/>
              <a:t>pulm</a:t>
            </a:r>
            <a:r>
              <a:rPr lang="nl-NL" dirty="0"/>
              <a:t>/</a:t>
            </a:r>
            <a:r>
              <a:rPr lang="nl-NL" dirty="0" err="1"/>
              <a:t>abd</a:t>
            </a:r>
            <a:r>
              <a:rPr lang="nl-NL" dirty="0"/>
              <a:t> </a:t>
            </a:r>
            <a:r>
              <a:rPr lang="nl-NL" dirty="0" err="1"/>
              <a:t>gb</a:t>
            </a:r>
            <a:endParaRPr lang="nl-NL" dirty="0"/>
          </a:p>
          <a:p>
            <a:endParaRPr lang="nl-NL" dirty="0"/>
          </a:p>
          <a:p>
            <a:r>
              <a:rPr lang="nl-NL" dirty="0"/>
              <a:t>Groeicurve: </a:t>
            </a:r>
          </a:p>
          <a:p>
            <a:r>
              <a:rPr lang="nl-NL" dirty="0"/>
              <a:t>Gewicht – leeftijd verdere afbuiging &lt; -2.5 SD</a:t>
            </a:r>
          </a:p>
          <a:p>
            <a:endParaRPr lang="nl-NL" dirty="0"/>
          </a:p>
          <a:p>
            <a:endParaRPr lang="nl-NL" dirty="0"/>
          </a:p>
        </p:txBody>
      </p:sp>
    </p:spTree>
    <p:extLst>
      <p:ext uri="{BB962C8B-B14F-4D97-AF65-F5344CB8AC3E}">
        <p14:creationId xmlns:p14="http://schemas.microsoft.com/office/powerpoint/2010/main" val="228198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Casus 2 	gewicht – leeftijd </a:t>
            </a:r>
          </a:p>
        </p:txBody>
      </p:sp>
      <p:sp>
        <p:nvSpPr>
          <p:cNvPr id="6" name="Rechthoek 5"/>
          <p:cNvSpPr/>
          <p:nvPr/>
        </p:nvSpPr>
        <p:spPr>
          <a:xfrm>
            <a:off x="6755587" y="2723466"/>
            <a:ext cx="263856" cy="2545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lumMod val="95000"/>
                </a:schemeClr>
              </a:solidFill>
            </a:endParaRPr>
          </a:p>
        </p:txBody>
      </p:sp>
      <p:pic>
        <p:nvPicPr>
          <p:cNvPr id="4" name="Afbeelding 3">
            <a:extLst>
              <a:ext uri="{FF2B5EF4-FFF2-40B4-BE49-F238E27FC236}">
                <a16:creationId xmlns:a16="http://schemas.microsoft.com/office/drawing/2014/main" id="{79963A86-9456-4429-A519-1373828958BA}"/>
              </a:ext>
            </a:extLst>
          </p:cNvPr>
          <p:cNvPicPr>
            <a:picLocks noChangeAspect="1"/>
          </p:cNvPicPr>
          <p:nvPr/>
        </p:nvPicPr>
        <p:blipFill rotWithShape="1">
          <a:blip r:embed="rId3"/>
          <a:srcRect l="672" t="20395" r="65750" b="27599"/>
          <a:stretch/>
        </p:blipFill>
        <p:spPr>
          <a:xfrm>
            <a:off x="2606488" y="1988840"/>
            <a:ext cx="3931023" cy="3424624"/>
          </a:xfrm>
          <a:prstGeom prst="rect">
            <a:avLst/>
          </a:prstGeom>
        </p:spPr>
      </p:pic>
    </p:spTree>
    <p:extLst>
      <p:ext uri="{BB962C8B-B14F-4D97-AF65-F5344CB8AC3E}">
        <p14:creationId xmlns:p14="http://schemas.microsoft.com/office/powerpoint/2010/main" val="1738141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r>
              <a:rPr lang="nl-NL" altLang="nl-NL" sz="3200"/>
              <a:t>Te bespreken onderwerpen</a:t>
            </a:r>
          </a:p>
        </p:txBody>
      </p:sp>
      <p:sp>
        <p:nvSpPr>
          <p:cNvPr id="6147" name="Rectangle 3"/>
          <p:cNvSpPr>
            <a:spLocks noGrp="1" noChangeArrowheads="1"/>
          </p:cNvSpPr>
          <p:nvPr>
            <p:ph type="body" idx="1"/>
          </p:nvPr>
        </p:nvSpPr>
        <p:spPr/>
        <p:txBody>
          <a:bodyPr>
            <a:normAutofit/>
          </a:bodyPr>
          <a:lstStyle/>
          <a:p>
            <a:r>
              <a:rPr lang="nl-NL" altLang="nl-NL" b="1" dirty="0">
                <a:solidFill>
                  <a:srgbClr val="C00000"/>
                </a:solidFill>
              </a:rPr>
              <a:t>Wanneer</a:t>
            </a:r>
            <a:r>
              <a:rPr lang="nl-NL" altLang="nl-NL" dirty="0"/>
              <a:t> is er sprake van FTT? Of, liever, ondervoeding?</a:t>
            </a:r>
          </a:p>
          <a:p>
            <a:r>
              <a:rPr lang="nl-NL" altLang="nl-NL" b="1" dirty="0">
                <a:solidFill>
                  <a:srgbClr val="C00000"/>
                </a:solidFill>
              </a:rPr>
              <a:t>Hoe vaak </a:t>
            </a:r>
            <a:r>
              <a:rPr lang="nl-NL" altLang="nl-NL" dirty="0"/>
              <a:t>komt het voor? </a:t>
            </a:r>
          </a:p>
          <a:p>
            <a:r>
              <a:rPr lang="nl-NL" altLang="nl-NL" b="1" dirty="0">
                <a:solidFill>
                  <a:srgbClr val="C00000"/>
                </a:solidFill>
              </a:rPr>
              <a:t>Wat</a:t>
            </a:r>
            <a:r>
              <a:rPr lang="nl-NL" altLang="nl-NL" dirty="0"/>
              <a:t> zijn de oorzaken? </a:t>
            </a:r>
          </a:p>
          <a:p>
            <a:r>
              <a:rPr lang="nl-NL" altLang="nl-NL" b="1" dirty="0">
                <a:solidFill>
                  <a:srgbClr val="C00000"/>
                </a:solidFill>
              </a:rPr>
              <a:t>Waarop</a:t>
            </a:r>
            <a:r>
              <a:rPr lang="nl-NL" altLang="nl-NL" dirty="0"/>
              <a:t> letten bij lichamelijk onderzoek?</a:t>
            </a:r>
          </a:p>
          <a:p>
            <a:r>
              <a:rPr lang="nl-NL" altLang="nl-NL" b="1" dirty="0">
                <a:solidFill>
                  <a:srgbClr val="C00000"/>
                </a:solidFill>
              </a:rPr>
              <a:t>Welke</a:t>
            </a:r>
            <a:r>
              <a:rPr lang="nl-NL" altLang="nl-NL" dirty="0"/>
              <a:t> aanvullende diagnostiek?</a:t>
            </a:r>
          </a:p>
          <a:p>
            <a:r>
              <a:rPr lang="nl-NL" altLang="nl-NL" b="1" dirty="0">
                <a:solidFill>
                  <a:srgbClr val="C00000"/>
                </a:solidFill>
              </a:rPr>
              <a:t>Hoe</a:t>
            </a:r>
            <a:r>
              <a:rPr lang="nl-NL" altLang="nl-NL" dirty="0"/>
              <a:t> behandelen?</a:t>
            </a:r>
          </a:p>
          <a:p>
            <a:r>
              <a:rPr lang="nl-NL" altLang="nl-NL" b="1" dirty="0">
                <a:solidFill>
                  <a:srgbClr val="C00000"/>
                </a:solidFill>
              </a:rPr>
              <a:t>Welk</a:t>
            </a:r>
            <a:r>
              <a:rPr lang="nl-NL" altLang="nl-NL" dirty="0"/>
              <a:t> moment overgaan tot verwijzen of opname?</a:t>
            </a:r>
          </a:p>
          <a:p>
            <a:r>
              <a:rPr lang="nl-NL" altLang="nl-NL" b="1" dirty="0">
                <a:solidFill>
                  <a:srgbClr val="C00000"/>
                </a:solidFill>
              </a:rPr>
              <a:t>Wie </a:t>
            </a:r>
            <a:r>
              <a:rPr lang="nl-NL" altLang="nl-NL" dirty="0"/>
              <a:t>brengt nog iets nieuws?</a:t>
            </a:r>
          </a:p>
          <a:p>
            <a:endParaRPr lang="nl-NL" altLang="nl-NL" dirty="0"/>
          </a:p>
        </p:txBody>
      </p:sp>
      <p:pic>
        <p:nvPicPr>
          <p:cNvPr id="4" name="Afbeelding 3">
            <a:extLst>
              <a:ext uri="{FF2B5EF4-FFF2-40B4-BE49-F238E27FC236}">
                <a16:creationId xmlns:a16="http://schemas.microsoft.com/office/drawing/2014/main" id="{CC3FEC70-FE48-F140-B5A4-241FB73236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9784" y="0"/>
            <a:ext cx="1162258" cy="1268760"/>
          </a:xfrm>
          <a:prstGeom prst="rect">
            <a:avLst/>
          </a:prstGeom>
        </p:spPr>
      </p:pic>
    </p:spTree>
    <p:extLst>
      <p:ext uri="{BB962C8B-B14F-4D97-AF65-F5344CB8AC3E}">
        <p14:creationId xmlns:p14="http://schemas.microsoft.com/office/powerpoint/2010/main" val="1646594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EA3B2B-92C4-AB42-92DF-7450EF3CF41D}"/>
              </a:ext>
            </a:extLst>
          </p:cNvPr>
          <p:cNvSpPr>
            <a:spLocks noGrp="1"/>
          </p:cNvSpPr>
          <p:nvPr>
            <p:ph type="title"/>
          </p:nvPr>
        </p:nvSpPr>
        <p:spPr/>
        <p:txBody>
          <a:bodyPr/>
          <a:lstStyle/>
          <a:p>
            <a:pPr algn="ctr"/>
            <a:r>
              <a:rPr lang="nl-NL" altLang="nl-NL" dirty="0">
                <a:solidFill>
                  <a:srgbClr val="C00000"/>
                </a:solidFill>
              </a:rPr>
              <a:t>Wanneer</a:t>
            </a:r>
            <a:r>
              <a:rPr lang="nl-NL" altLang="nl-NL" dirty="0"/>
              <a:t> is er sprake ondervoeding?</a:t>
            </a:r>
            <a:endParaRPr lang="nl-NL" dirty="0"/>
          </a:p>
        </p:txBody>
      </p:sp>
      <p:sp>
        <p:nvSpPr>
          <p:cNvPr id="3" name="Tijdelijke aanduiding voor tekst 2">
            <a:extLst>
              <a:ext uri="{FF2B5EF4-FFF2-40B4-BE49-F238E27FC236}">
                <a16:creationId xmlns:a16="http://schemas.microsoft.com/office/drawing/2014/main" id="{227D97CC-C5AB-8A45-89CD-CAD834E019ED}"/>
              </a:ext>
            </a:extLst>
          </p:cNvPr>
          <p:cNvSpPr>
            <a:spLocks noGrp="1"/>
          </p:cNvSpPr>
          <p:nvPr>
            <p:ph type="body" sz="quarter" idx="10"/>
          </p:nvPr>
        </p:nvSpPr>
        <p:spPr/>
        <p:txBody>
          <a:bodyPr>
            <a:normAutofit/>
          </a:bodyPr>
          <a:lstStyle/>
          <a:p>
            <a:endParaRPr lang="nl-NL" dirty="0"/>
          </a:p>
          <a:p>
            <a:r>
              <a:rPr lang="nl-NL" dirty="0"/>
              <a:t>Het betreft een voedingstoestand </a:t>
            </a:r>
          </a:p>
          <a:p>
            <a:r>
              <a:rPr lang="nl-NL" dirty="0"/>
              <a:t>waarbij door tekort aan energie, eiwit of andere nutriënten meetbare nadelige effecten ontstaan op </a:t>
            </a:r>
          </a:p>
          <a:p>
            <a:pPr marL="342900" indent="-342900">
              <a:buFont typeface="Arial" panose="020B0604020202020204" pitchFamily="34" charset="0"/>
              <a:buChar char="•"/>
            </a:pPr>
            <a:r>
              <a:rPr lang="nl-NL" dirty="0"/>
              <a:t>lichaamsvorm (grootte, samenstelling), </a:t>
            </a:r>
          </a:p>
          <a:p>
            <a:pPr marL="342900" indent="-342900">
              <a:buFont typeface="Arial" panose="020B0604020202020204" pitchFamily="34" charset="0"/>
              <a:buChar char="•"/>
            </a:pPr>
            <a:r>
              <a:rPr lang="nl-NL" dirty="0"/>
              <a:t>functie en / of</a:t>
            </a:r>
          </a:p>
          <a:p>
            <a:pPr marL="342900" indent="-342900">
              <a:buFont typeface="Arial" panose="020B0604020202020204" pitchFamily="34" charset="0"/>
              <a:buChar char="•"/>
            </a:pPr>
            <a:r>
              <a:rPr lang="nl-NL" dirty="0"/>
              <a:t>medische uitkomst</a:t>
            </a:r>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659716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0D8392-BCEE-7749-B77C-7760F8B4FAFC}"/>
              </a:ext>
            </a:extLst>
          </p:cNvPr>
          <p:cNvSpPr>
            <a:spLocks noGrp="1"/>
          </p:cNvSpPr>
          <p:nvPr>
            <p:ph type="title"/>
          </p:nvPr>
        </p:nvSpPr>
        <p:spPr/>
        <p:txBody>
          <a:bodyPr>
            <a:normAutofit/>
          </a:bodyPr>
          <a:lstStyle/>
          <a:p>
            <a:r>
              <a:rPr lang="nl-NL" sz="3200"/>
              <a:t>Ondervoeding</a:t>
            </a:r>
          </a:p>
        </p:txBody>
      </p:sp>
      <p:sp>
        <p:nvSpPr>
          <p:cNvPr id="3" name="Tijdelijke aanduiding voor tekst 2">
            <a:extLst>
              <a:ext uri="{FF2B5EF4-FFF2-40B4-BE49-F238E27FC236}">
                <a16:creationId xmlns:a16="http://schemas.microsoft.com/office/drawing/2014/main" id="{33B5AFF6-5EB0-5749-BC2C-606FA448E419}"/>
              </a:ext>
            </a:extLst>
          </p:cNvPr>
          <p:cNvSpPr>
            <a:spLocks noGrp="1"/>
          </p:cNvSpPr>
          <p:nvPr>
            <p:ph type="body" sz="quarter" idx="10"/>
          </p:nvPr>
        </p:nvSpPr>
        <p:spPr/>
        <p:txBody>
          <a:bodyPr>
            <a:normAutofit/>
          </a:bodyPr>
          <a:lstStyle/>
          <a:p>
            <a:r>
              <a:rPr lang="nl-NL" dirty="0"/>
              <a:t>onderscheid in:</a:t>
            </a:r>
          </a:p>
          <a:p>
            <a:pPr marL="342900" indent="-342900">
              <a:buFont typeface="Arial" panose="020B0604020202020204" pitchFamily="34" charset="0"/>
              <a:buChar char="•"/>
            </a:pPr>
            <a:r>
              <a:rPr lang="nl-NL" dirty="0"/>
              <a:t>Acute vorm</a:t>
            </a:r>
          </a:p>
          <a:p>
            <a:pPr marL="342900" indent="-342900">
              <a:buFont typeface="Arial" panose="020B0604020202020204" pitchFamily="34" charset="0"/>
              <a:buChar char="•"/>
            </a:pPr>
            <a:r>
              <a:rPr lang="nl-NL" dirty="0"/>
              <a:t>Chronische  vorm</a:t>
            </a:r>
          </a:p>
          <a:p>
            <a:pPr marL="342900" indent="-342900">
              <a:buFont typeface="Arial" panose="020B0604020202020204" pitchFamily="34" charset="0"/>
              <a:buChar char="•"/>
            </a:pPr>
            <a:endParaRPr lang="nl-NL" dirty="0"/>
          </a:p>
          <a:p>
            <a:r>
              <a:rPr lang="nl-NL" dirty="0"/>
              <a:t>en</a:t>
            </a:r>
          </a:p>
          <a:p>
            <a:r>
              <a:rPr lang="nl-NL" dirty="0"/>
              <a:t> </a:t>
            </a:r>
          </a:p>
          <a:p>
            <a:pPr marL="342900" indent="-342900">
              <a:buFont typeface="Arial" panose="020B0604020202020204" pitchFamily="34" charset="0"/>
              <a:buChar char="•"/>
            </a:pPr>
            <a:r>
              <a:rPr lang="nl-NL" dirty="0"/>
              <a:t>Milde,</a:t>
            </a:r>
          </a:p>
          <a:p>
            <a:pPr marL="342900" indent="-342900">
              <a:buFont typeface="Arial" panose="020B0604020202020204" pitchFamily="34" charset="0"/>
              <a:buChar char="•"/>
            </a:pPr>
            <a:r>
              <a:rPr lang="nl-NL" dirty="0"/>
              <a:t>Matige of</a:t>
            </a:r>
          </a:p>
          <a:p>
            <a:pPr marL="342900" indent="-342900">
              <a:buFont typeface="Arial" panose="020B0604020202020204" pitchFamily="34" charset="0"/>
              <a:buChar char="•"/>
            </a:pPr>
            <a:r>
              <a:rPr lang="nl-NL" dirty="0"/>
              <a:t>Ernstige vorm</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endParaRPr lang="nl-NL" dirty="0"/>
          </a:p>
        </p:txBody>
      </p:sp>
      <p:pic>
        <p:nvPicPr>
          <p:cNvPr id="4" name="Afbeelding 3">
            <a:extLst>
              <a:ext uri="{FF2B5EF4-FFF2-40B4-BE49-F238E27FC236}">
                <a16:creationId xmlns:a16="http://schemas.microsoft.com/office/drawing/2014/main" id="{7B89345A-2792-F64F-9364-B6D3CF5497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9784" y="0"/>
            <a:ext cx="1162258" cy="1268760"/>
          </a:xfrm>
          <a:prstGeom prst="rect">
            <a:avLst/>
          </a:prstGeom>
        </p:spPr>
      </p:pic>
    </p:spTree>
    <p:extLst>
      <p:ext uri="{BB962C8B-B14F-4D97-AF65-F5344CB8AC3E}">
        <p14:creationId xmlns:p14="http://schemas.microsoft.com/office/powerpoint/2010/main" val="126792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711200" y="609600"/>
            <a:ext cx="772160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normAutofit/>
          </a:bodyPr>
          <a:lstStyle/>
          <a:p>
            <a:r>
              <a:rPr lang="en-US" altLang="nl-NL" sz="3200" b="1">
                <a:effectLst>
                  <a:outerShdw blurRad="38100" dist="38100" dir="2700000" algn="tl">
                    <a:srgbClr val="000000"/>
                  </a:outerShdw>
                </a:effectLst>
                <a:latin typeface="Arial" charset="0"/>
              </a:rPr>
              <a:t>VORMEN VAN ONDERVOEDING</a:t>
            </a:r>
            <a:endParaRPr lang="en-US" altLang="nl-NL" sz="3200" b="1">
              <a:effectLst>
                <a:outerShdw blurRad="38100" dist="38100" dir="2700000" algn="tl">
                  <a:srgbClr val="000000"/>
                </a:outerShdw>
              </a:effectLst>
            </a:endParaRPr>
          </a:p>
        </p:txBody>
      </p:sp>
      <p:sp>
        <p:nvSpPr>
          <p:cNvPr id="24579" name="Rectangle 3"/>
          <p:cNvSpPr>
            <a:spLocks noGrp="1" noChangeArrowheads="1"/>
          </p:cNvSpPr>
          <p:nvPr>
            <p:ph type="body" idx="1"/>
          </p:nvPr>
        </p:nvSpPr>
        <p:spPr bwMode="auto">
          <a:xfrm>
            <a:off x="711200" y="1981200"/>
            <a:ext cx="7461200" cy="368004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a:buFont typeface="Times New Roman" pitchFamily="18" charset="0"/>
              <a:buNone/>
            </a:pPr>
            <a:endParaRPr lang="en-GB" altLang="nl-NL" dirty="0"/>
          </a:p>
        </p:txBody>
      </p:sp>
      <p:pic>
        <p:nvPicPr>
          <p:cNvPr id="24580"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1605744"/>
            <a:ext cx="6091767"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Afbeelding 4">
            <a:extLst>
              <a:ext uri="{FF2B5EF4-FFF2-40B4-BE49-F238E27FC236}">
                <a16:creationId xmlns:a16="http://schemas.microsoft.com/office/drawing/2014/main" id="{B6EC630A-FECC-7C43-9B53-C723D51E6B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9784" y="0"/>
            <a:ext cx="1162258" cy="1268760"/>
          </a:xfrm>
          <a:prstGeom prst="rect">
            <a:avLst/>
          </a:prstGeom>
        </p:spPr>
      </p:pic>
      <p:sp>
        <p:nvSpPr>
          <p:cNvPr id="2" name="Tekstvak 1">
            <a:extLst>
              <a:ext uri="{FF2B5EF4-FFF2-40B4-BE49-F238E27FC236}">
                <a16:creationId xmlns:a16="http://schemas.microsoft.com/office/drawing/2014/main" id="{7EC09752-DF91-E94D-8FE6-5C9D80BB5129}"/>
              </a:ext>
            </a:extLst>
          </p:cNvPr>
          <p:cNvSpPr txBox="1"/>
          <p:nvPr/>
        </p:nvSpPr>
        <p:spPr>
          <a:xfrm>
            <a:off x="5148064" y="5589239"/>
            <a:ext cx="1082348" cy="400110"/>
          </a:xfrm>
          <a:prstGeom prst="rect">
            <a:avLst/>
          </a:prstGeom>
          <a:noFill/>
        </p:spPr>
        <p:txBody>
          <a:bodyPr wrap="none" rtlCol="0">
            <a:spAutoFit/>
          </a:bodyPr>
          <a:lstStyle/>
          <a:p>
            <a:r>
              <a:rPr lang="nl-NL" sz="2000" err="1"/>
              <a:t>stunting</a:t>
            </a:r>
            <a:endParaRPr lang="nl-NL" sz="2000"/>
          </a:p>
        </p:txBody>
      </p:sp>
      <p:sp>
        <p:nvSpPr>
          <p:cNvPr id="3" name="Tekstvak 2">
            <a:extLst>
              <a:ext uri="{FF2B5EF4-FFF2-40B4-BE49-F238E27FC236}">
                <a16:creationId xmlns:a16="http://schemas.microsoft.com/office/drawing/2014/main" id="{5D3B1263-EC58-6D4F-BA0A-4A581DAF73D1}"/>
              </a:ext>
            </a:extLst>
          </p:cNvPr>
          <p:cNvSpPr txBox="1"/>
          <p:nvPr/>
        </p:nvSpPr>
        <p:spPr>
          <a:xfrm>
            <a:off x="4139952" y="5589240"/>
            <a:ext cx="1055097" cy="400110"/>
          </a:xfrm>
          <a:prstGeom prst="rect">
            <a:avLst/>
          </a:prstGeom>
          <a:noFill/>
        </p:spPr>
        <p:txBody>
          <a:bodyPr wrap="none" rtlCol="0">
            <a:spAutoFit/>
          </a:bodyPr>
          <a:lstStyle/>
          <a:p>
            <a:r>
              <a:rPr lang="nl-NL" sz="2000" err="1"/>
              <a:t>wasting</a:t>
            </a:r>
            <a:endParaRPr lang="nl-NL" sz="2000"/>
          </a:p>
        </p:txBody>
      </p:sp>
      <p:pic>
        <p:nvPicPr>
          <p:cNvPr id="6" name="Afbeelding 5">
            <a:extLst>
              <a:ext uri="{FF2B5EF4-FFF2-40B4-BE49-F238E27FC236}">
                <a16:creationId xmlns:a16="http://schemas.microsoft.com/office/drawing/2014/main" id="{4B877482-B7A2-A240-B3E7-C65877ECC5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8741" y="1452520"/>
            <a:ext cx="4809669" cy="3200616"/>
          </a:xfrm>
          <a:prstGeom prst="rect">
            <a:avLst/>
          </a:prstGeom>
        </p:spPr>
      </p:pic>
    </p:spTree>
    <p:extLst>
      <p:ext uri="{BB962C8B-B14F-4D97-AF65-F5344CB8AC3E}">
        <p14:creationId xmlns:p14="http://schemas.microsoft.com/office/powerpoint/2010/main" val="118519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5DD54E-60DE-F24D-B911-2C764598E25C}"/>
              </a:ext>
            </a:extLst>
          </p:cNvPr>
          <p:cNvSpPr>
            <a:spLocks noGrp="1"/>
          </p:cNvSpPr>
          <p:nvPr>
            <p:ph type="title"/>
          </p:nvPr>
        </p:nvSpPr>
        <p:spPr/>
        <p:txBody>
          <a:bodyPr>
            <a:normAutofit/>
          </a:bodyPr>
          <a:lstStyle/>
          <a:p>
            <a:r>
              <a:rPr lang="nl-NL" sz="3200" dirty="0"/>
              <a:t>Criteria</a:t>
            </a:r>
          </a:p>
        </p:txBody>
      </p:sp>
      <p:sp>
        <p:nvSpPr>
          <p:cNvPr id="3" name="Tijdelijke aanduiding voor tekst 2">
            <a:extLst>
              <a:ext uri="{FF2B5EF4-FFF2-40B4-BE49-F238E27FC236}">
                <a16:creationId xmlns:a16="http://schemas.microsoft.com/office/drawing/2014/main" id="{31FF5D28-E912-8D4A-85DD-4B64B1004538}"/>
              </a:ext>
            </a:extLst>
          </p:cNvPr>
          <p:cNvSpPr>
            <a:spLocks noGrp="1"/>
          </p:cNvSpPr>
          <p:nvPr>
            <p:ph type="body" sz="quarter" idx="10"/>
          </p:nvPr>
        </p:nvSpPr>
        <p:spPr>
          <a:xfrm>
            <a:off x="468313" y="1529111"/>
            <a:ext cx="8207375" cy="4204145"/>
          </a:xfrm>
        </p:spPr>
        <p:txBody>
          <a:bodyPr>
            <a:noAutofit/>
          </a:bodyPr>
          <a:lstStyle/>
          <a:p>
            <a:r>
              <a:rPr lang="nl-NL" sz="2000" b="1" dirty="0">
                <a:solidFill>
                  <a:srgbClr val="C00000"/>
                </a:solidFill>
              </a:rPr>
              <a:t>Acute ondervoeding: </a:t>
            </a:r>
            <a:endParaRPr lang="nl-NL" sz="2000" dirty="0">
              <a:solidFill>
                <a:srgbClr val="C00000"/>
              </a:solidFill>
            </a:endParaRPr>
          </a:p>
          <a:p>
            <a:r>
              <a:rPr lang="nl-NL" sz="2000" b="1" dirty="0"/>
              <a:t>&lt; -2 SD gewicht naar leeftijd 28 dagen - 1 jaar </a:t>
            </a:r>
            <a:endParaRPr lang="nl-NL" sz="2000" dirty="0"/>
          </a:p>
          <a:p>
            <a:r>
              <a:rPr lang="nl-NL" sz="2000" b="1" dirty="0"/>
              <a:t>&lt; -2 SD gewicht naar lengte  &gt; 1 jaar </a:t>
            </a:r>
            <a:endParaRPr lang="nl-NL" sz="2000" dirty="0"/>
          </a:p>
          <a:p>
            <a:endParaRPr lang="nl-NL" sz="2000" b="1" dirty="0"/>
          </a:p>
          <a:p>
            <a:r>
              <a:rPr lang="nl-NL" sz="2000" b="1" dirty="0"/>
              <a:t>NB afbuigende groeicurve: &gt; 1 SD in 3 maanden </a:t>
            </a:r>
            <a:endParaRPr lang="nl-NL" sz="2000" dirty="0"/>
          </a:p>
          <a:p>
            <a:r>
              <a:rPr lang="nl-NL" sz="2000" dirty="0"/>
              <a:t> </a:t>
            </a:r>
          </a:p>
          <a:p>
            <a:r>
              <a:rPr lang="nl-NL" sz="2000" b="1" dirty="0">
                <a:solidFill>
                  <a:srgbClr val="C00000"/>
                </a:solidFill>
              </a:rPr>
              <a:t>Chronische ondervoeding: </a:t>
            </a:r>
          </a:p>
          <a:p>
            <a:r>
              <a:rPr lang="nl-NL" sz="2000" b="1" dirty="0"/>
              <a:t>&lt;-2SD lengte naar leeftijd </a:t>
            </a:r>
            <a:endParaRPr lang="nl-NL" sz="2000" dirty="0"/>
          </a:p>
          <a:p>
            <a:r>
              <a:rPr lang="nl-NL" sz="2000" dirty="0"/>
              <a:t>&lt;</a:t>
            </a:r>
            <a:r>
              <a:rPr lang="nl-NL" sz="2000" b="1" dirty="0"/>
              <a:t>4 jaar 0.50-1 SD in 1 jaar </a:t>
            </a:r>
            <a:endParaRPr lang="nl-NL" sz="2000" dirty="0"/>
          </a:p>
          <a:p>
            <a:r>
              <a:rPr lang="nl-NL" sz="2000" b="1" dirty="0"/>
              <a:t>&gt;4 jaar 0.25    SD in 1 jaar </a:t>
            </a:r>
          </a:p>
          <a:p>
            <a:endParaRPr lang="nl-NL" sz="2000" b="1" dirty="0"/>
          </a:p>
        </p:txBody>
      </p:sp>
      <p:pic>
        <p:nvPicPr>
          <p:cNvPr id="4" name="Afbeelding 3">
            <a:extLst>
              <a:ext uri="{FF2B5EF4-FFF2-40B4-BE49-F238E27FC236}">
                <a16:creationId xmlns:a16="http://schemas.microsoft.com/office/drawing/2014/main" id="{88E94468-9418-8340-841C-523B7E0474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9784" y="0"/>
            <a:ext cx="1162258" cy="1268760"/>
          </a:xfrm>
          <a:prstGeom prst="rect">
            <a:avLst/>
          </a:prstGeom>
        </p:spPr>
      </p:pic>
    </p:spTree>
    <p:extLst>
      <p:ext uri="{BB962C8B-B14F-4D97-AF65-F5344CB8AC3E}">
        <p14:creationId xmlns:p14="http://schemas.microsoft.com/office/powerpoint/2010/main" val="3691565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a:t>Groeicurve</a:t>
            </a:r>
          </a:p>
        </p:txBody>
      </p:sp>
      <p:sp>
        <p:nvSpPr>
          <p:cNvPr id="3" name="Tijdelijke aanduiding voor tekst 2"/>
          <p:cNvSpPr>
            <a:spLocks noGrp="1"/>
          </p:cNvSpPr>
          <p:nvPr>
            <p:ph type="body" sz="quarter" idx="10"/>
          </p:nvPr>
        </p:nvSpPr>
        <p:spPr/>
        <p:txBody>
          <a:bodyPr>
            <a:normAutofit/>
          </a:bodyPr>
          <a:lstStyle/>
          <a:p>
            <a:endParaRPr lang="nl-NL" dirty="0"/>
          </a:p>
          <a:p>
            <a:endParaRPr lang="nl-NL" dirty="0"/>
          </a:p>
          <a:p>
            <a:r>
              <a:rPr lang="nl-NL" dirty="0"/>
              <a:t>Reconstructie</a:t>
            </a:r>
          </a:p>
          <a:p>
            <a:endParaRPr lang="nl-NL" dirty="0"/>
          </a:p>
          <a:p>
            <a:r>
              <a:rPr lang="nl-NL" dirty="0"/>
              <a:t>Patroonherkenning!</a:t>
            </a:r>
          </a:p>
          <a:p>
            <a:endParaRPr lang="nl-NL" dirty="0"/>
          </a:p>
        </p:txBody>
      </p:sp>
      <p:sp>
        <p:nvSpPr>
          <p:cNvPr id="4" name="Tekstvak 3">
            <a:extLst>
              <a:ext uri="{FF2B5EF4-FFF2-40B4-BE49-F238E27FC236}">
                <a16:creationId xmlns:a16="http://schemas.microsoft.com/office/drawing/2014/main" id="{1477EA5F-EA56-C842-82F7-8C894C47E540}"/>
              </a:ext>
            </a:extLst>
          </p:cNvPr>
          <p:cNvSpPr txBox="1"/>
          <p:nvPr/>
        </p:nvSpPr>
        <p:spPr>
          <a:xfrm>
            <a:off x="4932040" y="6639163"/>
            <a:ext cx="4176464" cy="246221"/>
          </a:xfrm>
          <a:prstGeom prst="rect">
            <a:avLst/>
          </a:prstGeom>
          <a:noFill/>
        </p:spPr>
        <p:txBody>
          <a:bodyPr wrap="square" rtlCol="0">
            <a:spAutoFit/>
          </a:bodyPr>
          <a:lstStyle/>
          <a:p>
            <a:r>
              <a:rPr lang="nl-NL" sz="1000" dirty="0"/>
              <a:t>Werkboek Kindermaag-darm-leverziekten VU University Press 2014</a:t>
            </a:r>
          </a:p>
        </p:txBody>
      </p:sp>
      <p:pic>
        <p:nvPicPr>
          <p:cNvPr id="5" name="Afbeelding 4">
            <a:extLst>
              <a:ext uri="{FF2B5EF4-FFF2-40B4-BE49-F238E27FC236}">
                <a16:creationId xmlns:a16="http://schemas.microsoft.com/office/drawing/2014/main" id="{549F4FEC-2908-CF47-B8F4-25F6A6424A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9784" y="0"/>
            <a:ext cx="1162258" cy="1268760"/>
          </a:xfrm>
          <a:prstGeom prst="rect">
            <a:avLst/>
          </a:prstGeom>
        </p:spPr>
      </p:pic>
    </p:spTree>
    <p:extLst>
      <p:ext uri="{BB962C8B-B14F-4D97-AF65-F5344CB8AC3E}">
        <p14:creationId xmlns:p14="http://schemas.microsoft.com/office/powerpoint/2010/main" val="467390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a:t>Screening</a:t>
            </a:r>
          </a:p>
        </p:txBody>
      </p:sp>
      <p:sp>
        <p:nvSpPr>
          <p:cNvPr id="3" name="Tijdelijke aanduiding voor tekst 2"/>
          <p:cNvSpPr>
            <a:spLocks noGrp="1"/>
          </p:cNvSpPr>
          <p:nvPr>
            <p:ph type="body" sz="quarter" idx="10"/>
          </p:nvPr>
        </p:nvSpPr>
        <p:spPr/>
        <p:txBody>
          <a:bodyPr>
            <a:normAutofit fontScale="55000" lnSpcReduction="20000"/>
          </a:bodyPr>
          <a:lstStyle/>
          <a:p>
            <a:r>
              <a:rPr lang="nl-NL" dirty="0"/>
              <a:t>	 </a:t>
            </a:r>
          </a:p>
          <a:p>
            <a:r>
              <a:rPr lang="nl-NL" sz="4400" dirty="0"/>
              <a:t>Kinderen in ziekenhuis zijn vaak ondervoed: screening op ondervoeding tijdens opname </a:t>
            </a:r>
          </a:p>
          <a:p>
            <a:r>
              <a:rPr lang="nl-NL" sz="4400" dirty="0"/>
              <a:t>2008 Inspectie prestatie-indicator ‘ondervoeding’ ingevoerd</a:t>
            </a:r>
          </a:p>
          <a:p>
            <a:endParaRPr lang="nl-NL" sz="4400" dirty="0"/>
          </a:p>
          <a:p>
            <a:pPr marL="1143000" indent="-1143000">
              <a:buAutoNum type="arabicPeriod"/>
            </a:pPr>
            <a:r>
              <a:rPr lang="nl-NL" sz="4400" dirty="0"/>
              <a:t>screening op risico op ondervoeding bij opname </a:t>
            </a:r>
          </a:p>
          <a:p>
            <a:pPr marL="1143000" indent="-1143000">
              <a:buAutoNum type="arabicPeriod"/>
            </a:pPr>
            <a:r>
              <a:rPr lang="nl-NL" sz="4400" dirty="0"/>
              <a:t>screening op risico op tijdens de opname optredende ondervoeding</a:t>
            </a:r>
          </a:p>
          <a:p>
            <a:r>
              <a:rPr lang="nl-NL" sz="4400" dirty="0"/>
              <a:t>	</a:t>
            </a:r>
          </a:p>
        </p:txBody>
      </p:sp>
      <p:sp>
        <p:nvSpPr>
          <p:cNvPr id="4" name="Tekstvak 3">
            <a:extLst>
              <a:ext uri="{FF2B5EF4-FFF2-40B4-BE49-F238E27FC236}">
                <a16:creationId xmlns:a16="http://schemas.microsoft.com/office/drawing/2014/main" id="{76DA4A24-DB72-1342-B227-EDF97791B889}"/>
              </a:ext>
            </a:extLst>
          </p:cNvPr>
          <p:cNvSpPr txBox="1"/>
          <p:nvPr/>
        </p:nvSpPr>
        <p:spPr>
          <a:xfrm>
            <a:off x="5364088" y="6567155"/>
            <a:ext cx="3744416" cy="246221"/>
          </a:xfrm>
          <a:prstGeom prst="rect">
            <a:avLst/>
          </a:prstGeom>
          <a:noFill/>
        </p:spPr>
        <p:txBody>
          <a:bodyPr wrap="square" rtlCol="0">
            <a:spAutoFit/>
          </a:bodyPr>
          <a:lstStyle/>
          <a:p>
            <a:r>
              <a:rPr lang="nl-NL" sz="1000"/>
              <a:t>Werkboek Kindermaag-darm-leverziekten VU University Press 2014</a:t>
            </a:r>
          </a:p>
        </p:txBody>
      </p:sp>
      <p:pic>
        <p:nvPicPr>
          <p:cNvPr id="5" name="Afbeelding 4">
            <a:extLst>
              <a:ext uri="{FF2B5EF4-FFF2-40B4-BE49-F238E27FC236}">
                <a16:creationId xmlns:a16="http://schemas.microsoft.com/office/drawing/2014/main" id="{D862F4EB-B6E6-294A-9CB1-684960C291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9784" y="0"/>
            <a:ext cx="1162258" cy="1268760"/>
          </a:xfrm>
          <a:prstGeom prst="rect">
            <a:avLst/>
          </a:prstGeom>
        </p:spPr>
      </p:pic>
    </p:spTree>
    <p:extLst>
      <p:ext uri="{BB962C8B-B14F-4D97-AF65-F5344CB8AC3E}">
        <p14:creationId xmlns:p14="http://schemas.microsoft.com/office/powerpoint/2010/main" val="3684071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E225D3-36DE-4E4B-BC1F-AC06B6A9F3A9}"/>
              </a:ext>
            </a:extLst>
          </p:cNvPr>
          <p:cNvSpPr>
            <a:spLocks noGrp="1"/>
          </p:cNvSpPr>
          <p:nvPr>
            <p:ph type="title"/>
          </p:nvPr>
        </p:nvSpPr>
        <p:spPr>
          <a:xfrm>
            <a:off x="468313" y="260351"/>
            <a:ext cx="7531471" cy="1143000"/>
          </a:xfrm>
        </p:spPr>
        <p:txBody>
          <a:bodyPr>
            <a:noAutofit/>
          </a:bodyPr>
          <a:lstStyle/>
          <a:p>
            <a:r>
              <a:rPr lang="nl-NL" sz="2400"/>
              <a:t>NL eenvoudig screeningsinstrument ontwikkeld STRONG-</a:t>
            </a:r>
            <a:r>
              <a:rPr lang="nl-NL" sz="2400" err="1"/>
              <a:t>kids</a:t>
            </a:r>
            <a:r>
              <a:rPr lang="nl-NL" sz="2400"/>
              <a:t> = </a:t>
            </a:r>
            <a:br>
              <a:rPr lang="nl-NL" sz="2400"/>
            </a:br>
            <a:r>
              <a:rPr lang="nl-NL" sz="2400" err="1"/>
              <a:t>Screeening</a:t>
            </a:r>
            <a:r>
              <a:rPr lang="nl-NL" sz="2400"/>
              <a:t> Tool Risk On </a:t>
            </a:r>
            <a:r>
              <a:rPr lang="nl-NL" sz="2400" err="1"/>
              <a:t>Nutritional</a:t>
            </a:r>
            <a:r>
              <a:rPr lang="nl-NL" sz="2400"/>
              <a:t> Status and </a:t>
            </a:r>
            <a:r>
              <a:rPr lang="nl-NL" sz="2400" err="1"/>
              <a:t>Growth</a:t>
            </a:r>
            <a:endParaRPr lang="nl-NL" sz="2400"/>
          </a:p>
        </p:txBody>
      </p:sp>
      <p:sp>
        <p:nvSpPr>
          <p:cNvPr id="3" name="Tijdelijke aanduiding voor tekst 2">
            <a:extLst>
              <a:ext uri="{FF2B5EF4-FFF2-40B4-BE49-F238E27FC236}">
                <a16:creationId xmlns:a16="http://schemas.microsoft.com/office/drawing/2014/main" id="{83CA5651-1BB2-F841-93EC-6F52153306A2}"/>
              </a:ext>
            </a:extLst>
          </p:cNvPr>
          <p:cNvSpPr>
            <a:spLocks noGrp="1"/>
          </p:cNvSpPr>
          <p:nvPr>
            <p:ph type="body" sz="quarter" idx="10"/>
          </p:nvPr>
        </p:nvSpPr>
        <p:spPr/>
        <p:txBody>
          <a:bodyPr/>
          <a:lstStyle/>
          <a:p>
            <a:endParaRPr lang="nl-NL"/>
          </a:p>
        </p:txBody>
      </p:sp>
      <p:pic>
        <p:nvPicPr>
          <p:cNvPr id="4" name="Afbeelding 3">
            <a:extLst>
              <a:ext uri="{FF2B5EF4-FFF2-40B4-BE49-F238E27FC236}">
                <a16:creationId xmlns:a16="http://schemas.microsoft.com/office/drawing/2014/main" id="{37F99E1A-6E1A-8D4D-B3A8-DC8FDFE64DD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3687296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a:xfrm>
            <a:off x="755576" y="3044957"/>
            <a:ext cx="5400599" cy="2688299"/>
          </a:xfrm>
        </p:spPr>
        <p:txBody>
          <a:bodyPr>
            <a:normAutofit/>
          </a:bodyPr>
          <a:lstStyle/>
          <a:p>
            <a:endParaRPr lang="nl-NL" sz="2000" dirty="0"/>
          </a:p>
          <a:p>
            <a:r>
              <a:rPr lang="nl-NL" sz="2000" dirty="0">
                <a:solidFill>
                  <a:srgbClr val="FFFF00"/>
                </a:solidFill>
              </a:rPr>
              <a:t>F.T.M. Kokke, Kinderarts-MDL</a:t>
            </a:r>
          </a:p>
          <a:p>
            <a:r>
              <a:rPr lang="nl-NL" sz="2000" dirty="0">
                <a:solidFill>
                  <a:srgbClr val="FFFF00"/>
                </a:solidFill>
              </a:rPr>
              <a:t>L. Spring in ‘t Veld, AIOS Kindergeneeskunde</a:t>
            </a:r>
          </a:p>
          <a:p>
            <a:endParaRPr lang="nl-NL" sz="2000" dirty="0">
              <a:solidFill>
                <a:srgbClr val="FFFF00"/>
              </a:solidFill>
            </a:endParaRPr>
          </a:p>
          <a:p>
            <a:r>
              <a:rPr lang="nl-NL" sz="2000" dirty="0">
                <a:solidFill>
                  <a:srgbClr val="FFFF00"/>
                </a:solidFill>
              </a:rPr>
              <a:t>Afdeling maag-darm-leverziekten bij kinderen</a:t>
            </a:r>
          </a:p>
          <a:p>
            <a:r>
              <a:rPr lang="nl-NL" sz="2000" dirty="0">
                <a:solidFill>
                  <a:srgbClr val="FFFF00"/>
                </a:solidFill>
              </a:rPr>
              <a:t>Vrouw Moeder Kind Centrum </a:t>
            </a:r>
          </a:p>
          <a:p>
            <a:r>
              <a:rPr lang="nl-NL" sz="2000" dirty="0">
                <a:solidFill>
                  <a:srgbClr val="FFFF00"/>
                </a:solidFill>
              </a:rPr>
              <a:t>Maastricht Universitair Medisch Centrum +</a:t>
            </a:r>
          </a:p>
          <a:p>
            <a:endParaRPr lang="nl-NL" sz="2000" dirty="0"/>
          </a:p>
        </p:txBody>
      </p:sp>
      <p:sp>
        <p:nvSpPr>
          <p:cNvPr id="4" name="Titel 3"/>
          <p:cNvSpPr>
            <a:spLocks noGrp="1"/>
          </p:cNvSpPr>
          <p:nvPr>
            <p:ph type="title"/>
          </p:nvPr>
        </p:nvSpPr>
        <p:spPr>
          <a:xfrm>
            <a:off x="755576" y="1508787"/>
            <a:ext cx="5832648" cy="1143000"/>
          </a:xfrm>
        </p:spPr>
        <p:txBody>
          <a:bodyPr>
            <a:normAutofit fontScale="90000"/>
          </a:bodyPr>
          <a:lstStyle/>
          <a:p>
            <a:pPr algn="ctr"/>
            <a:r>
              <a:rPr lang="nl-NL" sz="4000" dirty="0"/>
              <a:t> </a:t>
            </a:r>
            <a:r>
              <a:rPr lang="nl-NL" sz="6000" dirty="0"/>
              <a:t>“</a:t>
            </a:r>
            <a:r>
              <a:rPr lang="nl-NL" sz="6000" i="1" dirty="0"/>
              <a:t>Failure </a:t>
            </a:r>
            <a:r>
              <a:rPr lang="nl-NL" sz="6000" i="1" dirty="0" err="1"/>
              <a:t>to</a:t>
            </a:r>
            <a:r>
              <a:rPr lang="nl-NL" sz="6000" i="1"/>
              <a:t> </a:t>
            </a:r>
            <a:r>
              <a:rPr lang="nl-NL" sz="6000" i="1" err="1"/>
              <a:t>Thrive</a:t>
            </a:r>
            <a:r>
              <a:rPr lang="nl-NL" sz="6000" i="1"/>
              <a:t>” </a:t>
            </a:r>
          </a:p>
        </p:txBody>
      </p:sp>
    </p:spTree>
    <p:extLst>
      <p:ext uri="{BB962C8B-B14F-4D97-AF65-F5344CB8AC3E}">
        <p14:creationId xmlns:p14="http://schemas.microsoft.com/office/powerpoint/2010/main" val="847020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DF6577-A494-2D47-BDB0-C016474E3D49}"/>
              </a:ext>
            </a:extLst>
          </p:cNvPr>
          <p:cNvSpPr>
            <a:spLocks noGrp="1"/>
          </p:cNvSpPr>
          <p:nvPr>
            <p:ph type="title"/>
          </p:nvPr>
        </p:nvSpPr>
        <p:spPr/>
        <p:txBody>
          <a:bodyPr>
            <a:noAutofit/>
          </a:bodyPr>
          <a:lstStyle/>
          <a:p>
            <a:r>
              <a:rPr lang="nl-NL" sz="2400"/>
              <a:t>NL eenvoudig screeningsinstrument ontwikkeld </a:t>
            </a:r>
            <a:br>
              <a:rPr lang="nl-NL" sz="2400"/>
            </a:br>
            <a:r>
              <a:rPr lang="nl-NL" sz="2400"/>
              <a:t>STRONG-</a:t>
            </a:r>
            <a:r>
              <a:rPr lang="nl-NL" sz="2400" err="1"/>
              <a:t>kids</a:t>
            </a:r>
            <a:r>
              <a:rPr lang="nl-NL" sz="2400"/>
              <a:t> = </a:t>
            </a:r>
            <a:br>
              <a:rPr lang="nl-NL" sz="2400"/>
            </a:br>
            <a:r>
              <a:rPr lang="nl-NL" sz="2400" err="1"/>
              <a:t>Screeening</a:t>
            </a:r>
            <a:r>
              <a:rPr lang="nl-NL" sz="2400"/>
              <a:t> Tool Risk On </a:t>
            </a:r>
            <a:r>
              <a:rPr lang="nl-NL" sz="2400" err="1"/>
              <a:t>Nutritional</a:t>
            </a:r>
            <a:r>
              <a:rPr lang="nl-NL" sz="2400"/>
              <a:t> Status and </a:t>
            </a:r>
            <a:r>
              <a:rPr lang="nl-NL" sz="2400" err="1"/>
              <a:t>Growth</a:t>
            </a:r>
            <a:endParaRPr lang="nl-NL" sz="2400"/>
          </a:p>
        </p:txBody>
      </p:sp>
      <p:sp>
        <p:nvSpPr>
          <p:cNvPr id="3" name="Tijdelijke aanduiding voor tekst 2">
            <a:extLst>
              <a:ext uri="{FF2B5EF4-FFF2-40B4-BE49-F238E27FC236}">
                <a16:creationId xmlns:a16="http://schemas.microsoft.com/office/drawing/2014/main" id="{DCC168C9-12A1-094C-AE32-A69583FB6981}"/>
              </a:ext>
            </a:extLst>
          </p:cNvPr>
          <p:cNvSpPr>
            <a:spLocks noGrp="1"/>
          </p:cNvSpPr>
          <p:nvPr>
            <p:ph type="body" sz="quarter" idx="10"/>
          </p:nvPr>
        </p:nvSpPr>
        <p:spPr/>
        <p:txBody>
          <a:bodyPr/>
          <a:lstStyle/>
          <a:p>
            <a:endParaRPr lang="nl-NL"/>
          </a:p>
        </p:txBody>
      </p:sp>
      <p:pic>
        <p:nvPicPr>
          <p:cNvPr id="7" name="Afbeelding 6">
            <a:extLst>
              <a:ext uri="{FF2B5EF4-FFF2-40B4-BE49-F238E27FC236}">
                <a16:creationId xmlns:a16="http://schemas.microsoft.com/office/drawing/2014/main" id="{29D63530-0EFD-844D-BA9B-F17C781258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228"/>
            <a:ext cx="9180512" cy="7031628"/>
          </a:xfrm>
          <a:prstGeom prst="rect">
            <a:avLst/>
          </a:prstGeom>
        </p:spPr>
      </p:pic>
    </p:spTree>
    <p:extLst>
      <p:ext uri="{BB962C8B-B14F-4D97-AF65-F5344CB8AC3E}">
        <p14:creationId xmlns:p14="http://schemas.microsoft.com/office/powerpoint/2010/main" val="3020842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2EEA52-02B9-B242-87A2-3C7CC948E944}"/>
              </a:ext>
            </a:extLst>
          </p:cNvPr>
          <p:cNvSpPr>
            <a:spLocks noGrp="1"/>
          </p:cNvSpPr>
          <p:nvPr>
            <p:ph type="title"/>
          </p:nvPr>
        </p:nvSpPr>
        <p:spPr/>
        <p:txBody>
          <a:bodyPr>
            <a:normAutofit/>
          </a:bodyPr>
          <a:lstStyle/>
          <a:p>
            <a:r>
              <a:rPr lang="nl-NL" altLang="nl-NL" sz="3200" dirty="0">
                <a:solidFill>
                  <a:srgbClr val="C00000"/>
                </a:solidFill>
              </a:rPr>
              <a:t>Hoe vaak </a:t>
            </a:r>
            <a:r>
              <a:rPr lang="nl-NL" altLang="nl-NL" sz="3200" dirty="0"/>
              <a:t>komt het voor?  </a:t>
            </a:r>
            <a:endParaRPr lang="nl-NL" sz="3200" dirty="0"/>
          </a:p>
        </p:txBody>
      </p:sp>
      <p:sp>
        <p:nvSpPr>
          <p:cNvPr id="3" name="Tijdelijke aanduiding voor inhoud 2">
            <a:extLst>
              <a:ext uri="{FF2B5EF4-FFF2-40B4-BE49-F238E27FC236}">
                <a16:creationId xmlns:a16="http://schemas.microsoft.com/office/drawing/2014/main" id="{A09CB8F8-CEA4-2143-AF6E-B8C9D553CFF0}"/>
              </a:ext>
            </a:extLst>
          </p:cNvPr>
          <p:cNvSpPr>
            <a:spLocks noGrp="1"/>
          </p:cNvSpPr>
          <p:nvPr>
            <p:ph idx="1"/>
          </p:nvPr>
        </p:nvSpPr>
        <p:spPr>
          <a:xfrm>
            <a:off x="468313" y="1628800"/>
            <a:ext cx="8229600" cy="4680521"/>
          </a:xfrm>
        </p:spPr>
        <p:txBody>
          <a:bodyPr>
            <a:normAutofit/>
          </a:bodyPr>
          <a:lstStyle/>
          <a:p>
            <a:r>
              <a:rPr lang="nl-NL" dirty="0"/>
              <a:t>5-10% </a:t>
            </a:r>
            <a:r>
              <a:rPr lang="nl-NL" dirty="0" err="1"/>
              <a:t>primary</a:t>
            </a:r>
            <a:r>
              <a:rPr lang="nl-NL" dirty="0"/>
              <a:t> care</a:t>
            </a:r>
          </a:p>
          <a:p>
            <a:r>
              <a:rPr lang="nl-NL" dirty="0"/>
              <a:t>3-5%   </a:t>
            </a:r>
            <a:r>
              <a:rPr lang="nl-NL" dirty="0" err="1"/>
              <a:t>hospital</a:t>
            </a:r>
            <a:endParaRPr lang="nl-NL" dirty="0"/>
          </a:p>
          <a:p>
            <a:endParaRPr lang="nl-NL" dirty="0"/>
          </a:p>
          <a:p>
            <a:r>
              <a:rPr lang="nl-NL" dirty="0"/>
              <a:t>20% van kinderen in ziekenhuis opgenomen </a:t>
            </a:r>
          </a:p>
          <a:p>
            <a:r>
              <a:rPr lang="nl-NL" dirty="0"/>
              <a:t>50% daarvan chronische ondervoeding</a:t>
            </a:r>
          </a:p>
          <a:p>
            <a:r>
              <a:rPr lang="nl-NL" dirty="0"/>
              <a:t>70% alle opnames ondervoeding niet herkend / niet behandeld</a:t>
            </a:r>
          </a:p>
          <a:p>
            <a:r>
              <a:rPr lang="nl-NL" dirty="0"/>
              <a:t>niet zelden naast ziekte gebonden factoren ook iatrogene factoren (bijv. regelmatig nuchter houden voor ingrepen</a:t>
            </a:r>
          </a:p>
          <a:p>
            <a:endParaRPr lang="nl-NL" dirty="0"/>
          </a:p>
          <a:p>
            <a:endParaRPr lang="nl-NL" dirty="0"/>
          </a:p>
        </p:txBody>
      </p:sp>
      <p:sp>
        <p:nvSpPr>
          <p:cNvPr id="4" name="Tekstvak 3">
            <a:extLst>
              <a:ext uri="{FF2B5EF4-FFF2-40B4-BE49-F238E27FC236}">
                <a16:creationId xmlns:a16="http://schemas.microsoft.com/office/drawing/2014/main" id="{CF3332DA-F01E-3C44-99BB-CF77FE542B51}"/>
              </a:ext>
            </a:extLst>
          </p:cNvPr>
          <p:cNvSpPr txBox="1"/>
          <p:nvPr/>
        </p:nvSpPr>
        <p:spPr>
          <a:xfrm>
            <a:off x="4283968" y="5651957"/>
            <a:ext cx="4716016" cy="246221"/>
          </a:xfrm>
          <a:prstGeom prst="rect">
            <a:avLst/>
          </a:prstGeom>
          <a:noFill/>
        </p:spPr>
        <p:txBody>
          <a:bodyPr wrap="square" rtlCol="0">
            <a:spAutoFit/>
          </a:bodyPr>
          <a:lstStyle/>
          <a:p>
            <a:r>
              <a:rPr lang="nl-NL" sz="1000" dirty="0"/>
              <a:t>Werkboek Kindermaag-darm-leverziekten VU University Press 2014</a:t>
            </a:r>
          </a:p>
        </p:txBody>
      </p:sp>
      <p:pic>
        <p:nvPicPr>
          <p:cNvPr id="5" name="Afbeelding 4">
            <a:extLst>
              <a:ext uri="{FF2B5EF4-FFF2-40B4-BE49-F238E27FC236}">
                <a16:creationId xmlns:a16="http://schemas.microsoft.com/office/drawing/2014/main" id="{0BCC5ECE-203D-1B4A-A030-3B9D348F42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9784" y="0"/>
            <a:ext cx="1162258" cy="1268760"/>
          </a:xfrm>
          <a:prstGeom prst="rect">
            <a:avLst/>
          </a:prstGeom>
        </p:spPr>
      </p:pic>
      <p:sp>
        <p:nvSpPr>
          <p:cNvPr id="6" name="Tekstvak 5">
            <a:extLst>
              <a:ext uri="{FF2B5EF4-FFF2-40B4-BE49-F238E27FC236}">
                <a16:creationId xmlns:a16="http://schemas.microsoft.com/office/drawing/2014/main" id="{A41FC9C0-FC04-FF4F-BFAE-4F8D95E068DB}"/>
              </a:ext>
            </a:extLst>
          </p:cNvPr>
          <p:cNvSpPr txBox="1"/>
          <p:nvPr/>
        </p:nvSpPr>
        <p:spPr>
          <a:xfrm>
            <a:off x="4283968" y="2564904"/>
            <a:ext cx="2433860" cy="246221"/>
          </a:xfrm>
          <a:prstGeom prst="rect">
            <a:avLst/>
          </a:prstGeom>
          <a:noFill/>
        </p:spPr>
        <p:txBody>
          <a:bodyPr wrap="square" rtlCol="0">
            <a:spAutoFit/>
          </a:bodyPr>
          <a:lstStyle/>
          <a:p>
            <a:r>
              <a:rPr lang="nl-NL" sz="1000" i="1" dirty="0" err="1">
                <a:solidFill>
                  <a:srgbClr val="002060"/>
                </a:solidFill>
              </a:rPr>
              <a:t>Pediatr</a:t>
            </a:r>
            <a:r>
              <a:rPr lang="nl-NL" sz="1000" i="1" dirty="0">
                <a:solidFill>
                  <a:srgbClr val="002060"/>
                </a:solidFill>
              </a:rPr>
              <a:t> </a:t>
            </a:r>
            <a:r>
              <a:rPr lang="nl-NL" sz="1000" i="1" dirty="0" err="1">
                <a:solidFill>
                  <a:srgbClr val="002060"/>
                </a:solidFill>
              </a:rPr>
              <a:t>Rev</a:t>
            </a:r>
            <a:r>
              <a:rPr lang="nl-NL" sz="1000" i="1" dirty="0">
                <a:solidFill>
                  <a:srgbClr val="002060"/>
                </a:solidFill>
              </a:rPr>
              <a:t> 2000;21:257</a:t>
            </a:r>
            <a:endParaRPr lang="nl-NL" sz="1000" dirty="0">
              <a:solidFill>
                <a:srgbClr val="002060"/>
              </a:solidFill>
            </a:endParaRPr>
          </a:p>
        </p:txBody>
      </p:sp>
    </p:spTree>
    <p:extLst>
      <p:ext uri="{BB962C8B-B14F-4D97-AF65-F5344CB8AC3E}">
        <p14:creationId xmlns:p14="http://schemas.microsoft.com/office/powerpoint/2010/main" val="2931761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8DF8AD-D847-754F-9305-F60A141781D1}"/>
              </a:ext>
            </a:extLst>
          </p:cNvPr>
          <p:cNvSpPr>
            <a:spLocks noGrp="1"/>
          </p:cNvSpPr>
          <p:nvPr>
            <p:ph type="title"/>
          </p:nvPr>
        </p:nvSpPr>
        <p:spPr/>
        <p:txBody>
          <a:bodyPr/>
          <a:lstStyle/>
          <a:p>
            <a:r>
              <a:rPr lang="nl-NL" altLang="nl-NL" dirty="0">
                <a:solidFill>
                  <a:srgbClr val="C00000"/>
                </a:solidFill>
              </a:rPr>
              <a:t>Wat</a:t>
            </a:r>
            <a:r>
              <a:rPr lang="nl-NL" altLang="nl-NL" dirty="0"/>
              <a:t> zijn de oorzaken? </a:t>
            </a:r>
            <a:endParaRPr lang="nl-NL" dirty="0"/>
          </a:p>
        </p:txBody>
      </p:sp>
      <p:sp>
        <p:nvSpPr>
          <p:cNvPr id="3" name="Tijdelijke aanduiding voor tekst 2">
            <a:extLst>
              <a:ext uri="{FF2B5EF4-FFF2-40B4-BE49-F238E27FC236}">
                <a16:creationId xmlns:a16="http://schemas.microsoft.com/office/drawing/2014/main" id="{E14CCB4D-9FD7-2B40-90BC-0946BE0A1D81}"/>
              </a:ext>
            </a:extLst>
          </p:cNvPr>
          <p:cNvSpPr>
            <a:spLocks noGrp="1"/>
          </p:cNvSpPr>
          <p:nvPr>
            <p:ph type="body" sz="quarter" idx="10"/>
          </p:nvPr>
        </p:nvSpPr>
        <p:spPr/>
        <p:txBody>
          <a:bodyPr/>
          <a:lstStyle/>
          <a:p>
            <a:r>
              <a:rPr lang="nl-NL" dirty="0"/>
              <a:t>Elk proces dat leidt tot </a:t>
            </a:r>
          </a:p>
          <a:p>
            <a:endParaRPr lang="nl-NL" dirty="0"/>
          </a:p>
          <a:p>
            <a:pPr marL="457200" indent="-457200">
              <a:buFont typeface="+mj-lt"/>
              <a:buAutoNum type="arabicParenR"/>
            </a:pPr>
            <a:r>
              <a:rPr lang="nl-NL" dirty="0"/>
              <a:t>Onvoldoende calorische intake</a:t>
            </a:r>
          </a:p>
          <a:p>
            <a:pPr marL="457200" indent="-457200">
              <a:buFont typeface="+mj-lt"/>
              <a:buAutoNum type="arabicParenR"/>
            </a:pPr>
            <a:r>
              <a:rPr lang="nl-NL" dirty="0"/>
              <a:t>Onvoldoende calorische absorptie</a:t>
            </a:r>
          </a:p>
          <a:p>
            <a:pPr marL="457200" indent="-457200">
              <a:buFont typeface="+mj-lt"/>
              <a:buAutoNum type="arabicParenR"/>
            </a:pPr>
            <a:r>
              <a:rPr lang="nl-NL" dirty="0"/>
              <a:t>Overmatige calorische behoefte</a:t>
            </a:r>
          </a:p>
          <a:p>
            <a:pPr marL="457200" indent="-457200">
              <a:buFont typeface="+mj-lt"/>
              <a:buAutoNum type="arabicParenR"/>
            </a:pPr>
            <a:endParaRPr lang="nl-NL" dirty="0"/>
          </a:p>
          <a:p>
            <a:r>
              <a:rPr lang="nl-NL" dirty="0"/>
              <a:t>kan leiden tot ondervoeding</a:t>
            </a:r>
          </a:p>
          <a:p>
            <a:endParaRPr lang="nl-NL" dirty="0"/>
          </a:p>
        </p:txBody>
      </p:sp>
      <p:sp>
        <p:nvSpPr>
          <p:cNvPr id="4" name="Tekstvak 3">
            <a:extLst>
              <a:ext uri="{FF2B5EF4-FFF2-40B4-BE49-F238E27FC236}">
                <a16:creationId xmlns:a16="http://schemas.microsoft.com/office/drawing/2014/main" id="{80C42F50-2E9D-364E-9CA9-65C3C10C36B9}"/>
              </a:ext>
            </a:extLst>
          </p:cNvPr>
          <p:cNvSpPr txBox="1"/>
          <p:nvPr/>
        </p:nvSpPr>
        <p:spPr>
          <a:xfrm>
            <a:off x="7308304" y="6639163"/>
            <a:ext cx="1800200" cy="246221"/>
          </a:xfrm>
          <a:prstGeom prst="rect">
            <a:avLst/>
          </a:prstGeom>
          <a:noFill/>
        </p:spPr>
        <p:txBody>
          <a:bodyPr wrap="square" rtlCol="0">
            <a:spAutoFit/>
          </a:bodyPr>
          <a:lstStyle/>
          <a:p>
            <a:r>
              <a:rPr lang="nl-NL" sz="1000" dirty="0" err="1"/>
              <a:t>Pediatr</a:t>
            </a:r>
            <a:r>
              <a:rPr lang="nl-NL" sz="1000" dirty="0"/>
              <a:t> Ann 2000;29:558-67</a:t>
            </a:r>
          </a:p>
        </p:txBody>
      </p:sp>
      <p:pic>
        <p:nvPicPr>
          <p:cNvPr id="5" name="Afbeelding 4">
            <a:extLst>
              <a:ext uri="{FF2B5EF4-FFF2-40B4-BE49-F238E27FC236}">
                <a16:creationId xmlns:a16="http://schemas.microsoft.com/office/drawing/2014/main" id="{B2CBEF3E-6A0B-194F-9105-5682F01305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4301" y="-27384"/>
            <a:ext cx="4846211" cy="6858000"/>
          </a:xfrm>
          <a:prstGeom prst="rect">
            <a:avLst/>
          </a:prstGeom>
        </p:spPr>
      </p:pic>
    </p:spTree>
    <p:extLst>
      <p:ext uri="{BB962C8B-B14F-4D97-AF65-F5344CB8AC3E}">
        <p14:creationId xmlns:p14="http://schemas.microsoft.com/office/powerpoint/2010/main" val="392369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F4F0C7-FF96-E94F-9133-0BFD03C63DF7}"/>
              </a:ext>
            </a:extLst>
          </p:cNvPr>
          <p:cNvSpPr>
            <a:spLocks noGrp="1"/>
          </p:cNvSpPr>
          <p:nvPr>
            <p:ph type="title"/>
          </p:nvPr>
        </p:nvSpPr>
        <p:spPr/>
        <p:txBody>
          <a:bodyPr/>
          <a:lstStyle/>
          <a:p>
            <a:r>
              <a:rPr lang="nl-NL" dirty="0"/>
              <a:t>Ad 1 Onvoldoende calorische intake</a:t>
            </a:r>
          </a:p>
        </p:txBody>
      </p:sp>
      <p:sp>
        <p:nvSpPr>
          <p:cNvPr id="3" name="Tijdelijke aanduiding voor inhoud 2">
            <a:extLst>
              <a:ext uri="{FF2B5EF4-FFF2-40B4-BE49-F238E27FC236}">
                <a16:creationId xmlns:a16="http://schemas.microsoft.com/office/drawing/2014/main" id="{2E098C91-D0B3-9E4C-A7C6-0D5B11C22A7F}"/>
              </a:ext>
            </a:extLst>
          </p:cNvPr>
          <p:cNvSpPr>
            <a:spLocks noGrp="1"/>
          </p:cNvSpPr>
          <p:nvPr>
            <p:ph idx="1"/>
          </p:nvPr>
        </p:nvSpPr>
        <p:spPr/>
        <p:txBody>
          <a:bodyPr>
            <a:normAutofit/>
          </a:bodyPr>
          <a:lstStyle/>
          <a:p>
            <a:pPr marL="0" indent="0">
              <a:buNone/>
            </a:pPr>
            <a:endParaRPr lang="nl-NL" sz="2600" dirty="0"/>
          </a:p>
          <a:p>
            <a:pPr marL="0" indent="0">
              <a:buNone/>
            </a:pPr>
            <a:r>
              <a:rPr lang="nl-NL" sz="2600" dirty="0"/>
              <a:t>&gt;80%: GEEN onderliggend medisch probleem</a:t>
            </a:r>
          </a:p>
          <a:p>
            <a:pPr marL="0" indent="0">
              <a:buNone/>
            </a:pPr>
            <a:endParaRPr lang="nl-NL" sz="2600" dirty="0"/>
          </a:p>
          <a:p>
            <a:pPr marL="0" indent="0">
              <a:buNone/>
            </a:pPr>
            <a:r>
              <a:rPr lang="nl-NL" sz="2600" dirty="0"/>
              <a:t>Daarom bij initiële workup altijd ook grondig voedings- en psychosociale anamnese </a:t>
            </a:r>
          </a:p>
        </p:txBody>
      </p:sp>
      <p:pic>
        <p:nvPicPr>
          <p:cNvPr id="4" name="Picture 2" descr="G:\FTT\Voordracht\messy-bab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9382" y="-27384"/>
            <a:ext cx="1614618"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998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0E3AC9-8011-224B-8823-FDEFC19CD08C}"/>
              </a:ext>
            </a:extLst>
          </p:cNvPr>
          <p:cNvSpPr>
            <a:spLocks noGrp="1"/>
          </p:cNvSpPr>
          <p:nvPr>
            <p:ph type="title"/>
          </p:nvPr>
        </p:nvSpPr>
        <p:spPr/>
        <p:txBody>
          <a:bodyPr/>
          <a:lstStyle/>
          <a:p>
            <a:r>
              <a:rPr lang="nl-NL"/>
              <a:t>Ad 2 Onvoldoende calorische absorptie</a:t>
            </a:r>
          </a:p>
        </p:txBody>
      </p:sp>
      <p:sp>
        <p:nvSpPr>
          <p:cNvPr id="3" name="Tijdelijke aanduiding voor tekst 2">
            <a:extLst>
              <a:ext uri="{FF2B5EF4-FFF2-40B4-BE49-F238E27FC236}">
                <a16:creationId xmlns:a16="http://schemas.microsoft.com/office/drawing/2014/main" id="{E5AF8D28-BE8E-7B49-9742-EF224EAF8547}"/>
              </a:ext>
            </a:extLst>
          </p:cNvPr>
          <p:cNvSpPr>
            <a:spLocks noGrp="1"/>
          </p:cNvSpPr>
          <p:nvPr>
            <p:ph type="body" sz="quarter" idx="10"/>
          </p:nvPr>
        </p:nvSpPr>
        <p:spPr/>
        <p:txBody>
          <a:bodyPr/>
          <a:lstStyle/>
          <a:p>
            <a:endParaRPr lang="nl-NL" dirty="0"/>
          </a:p>
          <a:p>
            <a:endParaRPr lang="nl-NL" dirty="0"/>
          </a:p>
          <a:p>
            <a:r>
              <a:rPr lang="nl-NL" dirty="0"/>
              <a:t>Meestal het resultaat van persisterend braken of een vorm van malabsorptie</a:t>
            </a:r>
          </a:p>
          <a:p>
            <a:endParaRPr lang="nl-NL" dirty="0"/>
          </a:p>
        </p:txBody>
      </p:sp>
    </p:spTree>
    <p:extLst>
      <p:ext uri="{BB962C8B-B14F-4D97-AF65-F5344CB8AC3E}">
        <p14:creationId xmlns:p14="http://schemas.microsoft.com/office/powerpoint/2010/main" val="501969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09F242-B6C8-2945-B26E-C2F792BE7999}"/>
              </a:ext>
            </a:extLst>
          </p:cNvPr>
          <p:cNvSpPr>
            <a:spLocks noGrp="1"/>
          </p:cNvSpPr>
          <p:nvPr>
            <p:ph type="title"/>
          </p:nvPr>
        </p:nvSpPr>
        <p:spPr/>
        <p:txBody>
          <a:bodyPr>
            <a:normAutofit/>
          </a:bodyPr>
          <a:lstStyle/>
          <a:p>
            <a:r>
              <a:rPr lang="nl-NL" dirty="0"/>
              <a:t>Ad 3 Overmatige calorische behoefte</a:t>
            </a:r>
          </a:p>
        </p:txBody>
      </p:sp>
      <p:sp>
        <p:nvSpPr>
          <p:cNvPr id="3" name="Tijdelijke aanduiding voor tekst 2">
            <a:extLst>
              <a:ext uri="{FF2B5EF4-FFF2-40B4-BE49-F238E27FC236}">
                <a16:creationId xmlns:a16="http://schemas.microsoft.com/office/drawing/2014/main" id="{14EBFD2A-CD8A-2942-8AE0-9708043FDF27}"/>
              </a:ext>
            </a:extLst>
          </p:cNvPr>
          <p:cNvSpPr>
            <a:spLocks noGrp="1"/>
          </p:cNvSpPr>
          <p:nvPr>
            <p:ph type="body" sz="quarter" idx="10"/>
          </p:nvPr>
        </p:nvSpPr>
        <p:spPr/>
        <p:txBody>
          <a:bodyPr/>
          <a:lstStyle/>
          <a:p>
            <a:endParaRPr lang="nl-NL" dirty="0"/>
          </a:p>
          <a:p>
            <a:endParaRPr lang="nl-NL" dirty="0"/>
          </a:p>
          <a:p>
            <a:endParaRPr lang="nl-NL" dirty="0"/>
          </a:p>
          <a:p>
            <a:r>
              <a:rPr lang="nl-NL" dirty="0"/>
              <a:t>Vaak geassocieerd met onderliggende (chronische) medische aandoeningen (zie tabel 1-2 Werkboek)</a:t>
            </a:r>
          </a:p>
          <a:p>
            <a:endParaRPr lang="nl-NL" dirty="0"/>
          </a:p>
          <a:p>
            <a:endParaRPr lang="nl-NL" dirty="0"/>
          </a:p>
        </p:txBody>
      </p:sp>
    </p:spTree>
    <p:extLst>
      <p:ext uri="{BB962C8B-B14F-4D97-AF65-F5344CB8AC3E}">
        <p14:creationId xmlns:p14="http://schemas.microsoft.com/office/powerpoint/2010/main" val="3071169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559431-9AFB-164D-B9B7-A74DF9356B7A}"/>
              </a:ext>
            </a:extLst>
          </p:cNvPr>
          <p:cNvSpPr>
            <a:spLocks noGrp="1"/>
          </p:cNvSpPr>
          <p:nvPr>
            <p:ph type="title"/>
          </p:nvPr>
        </p:nvSpPr>
        <p:spPr/>
        <p:txBody>
          <a:bodyPr>
            <a:normAutofit/>
          </a:bodyPr>
          <a:lstStyle/>
          <a:p>
            <a:r>
              <a:rPr lang="nl-NL" altLang="nl-NL" dirty="0">
                <a:solidFill>
                  <a:srgbClr val="C00000"/>
                </a:solidFill>
              </a:rPr>
              <a:t>Waarop</a:t>
            </a:r>
            <a:r>
              <a:rPr lang="nl-NL" altLang="nl-NL" dirty="0"/>
              <a:t> letten bij lichamelijk onderzoek?</a:t>
            </a:r>
            <a:br>
              <a:rPr lang="nl-NL" altLang="nl-NL" dirty="0"/>
            </a:br>
            <a:r>
              <a:rPr lang="nl-NL" altLang="nl-NL" dirty="0"/>
              <a:t>4</a:t>
            </a:r>
            <a:r>
              <a:rPr lang="nl-NL" dirty="0"/>
              <a:t> belangrijkste doelen</a:t>
            </a:r>
          </a:p>
        </p:txBody>
      </p:sp>
      <p:sp>
        <p:nvSpPr>
          <p:cNvPr id="3" name="Tijdelijke aanduiding voor tekst 2">
            <a:extLst>
              <a:ext uri="{FF2B5EF4-FFF2-40B4-BE49-F238E27FC236}">
                <a16:creationId xmlns:a16="http://schemas.microsoft.com/office/drawing/2014/main" id="{402AD2E0-5B40-BE42-B71F-16577EF54265}"/>
              </a:ext>
            </a:extLst>
          </p:cNvPr>
          <p:cNvSpPr>
            <a:spLocks noGrp="1"/>
          </p:cNvSpPr>
          <p:nvPr>
            <p:ph type="body" sz="quarter" idx="10"/>
          </p:nvPr>
        </p:nvSpPr>
        <p:spPr/>
        <p:txBody>
          <a:bodyPr/>
          <a:lstStyle/>
          <a:p>
            <a:pPr marL="457200" indent="-457200">
              <a:buFont typeface="+mj-lt"/>
              <a:buAutoNum type="arabicPeriod"/>
            </a:pPr>
            <a:endParaRPr lang="nl-NL" dirty="0"/>
          </a:p>
          <a:p>
            <a:pPr marL="457200" indent="-457200">
              <a:buFont typeface="+mj-lt"/>
              <a:buAutoNum type="arabicPeriod"/>
            </a:pPr>
            <a:r>
              <a:rPr lang="nl-NL" dirty="0"/>
              <a:t>Dysmorfieën suggestief voor een genetische aandoening welke de groei beperkt</a:t>
            </a:r>
          </a:p>
          <a:p>
            <a:pPr marL="457200" indent="-457200">
              <a:buFont typeface="+mj-lt"/>
              <a:buAutoNum type="arabicPeriod"/>
            </a:pPr>
            <a:r>
              <a:rPr lang="nl-NL" dirty="0"/>
              <a:t>Ontdekken van onderliggende ziekte welke de groei beperkt</a:t>
            </a:r>
          </a:p>
          <a:p>
            <a:pPr marL="457200" indent="-457200">
              <a:buFont typeface="+mj-lt"/>
              <a:buAutoNum type="arabicPeriod"/>
            </a:pPr>
            <a:r>
              <a:rPr lang="nl-NL" dirty="0"/>
              <a:t>Tekenen van mogelijk kindermishandeling</a:t>
            </a:r>
          </a:p>
          <a:p>
            <a:pPr marL="457200" indent="-457200">
              <a:buAutoNum type="arabicPeriod" startAt="4"/>
            </a:pPr>
            <a:r>
              <a:rPr lang="nl-NL" dirty="0"/>
              <a:t>Beoordeling van ernst en mogelijke gevolgen van   ondervoeding</a:t>
            </a:r>
          </a:p>
          <a:p>
            <a:pPr marL="457200" indent="-457200">
              <a:buFont typeface="+mj-lt"/>
              <a:buAutoNum type="arabicPeriod"/>
            </a:pPr>
            <a:endParaRPr lang="nl-NL" dirty="0"/>
          </a:p>
        </p:txBody>
      </p:sp>
    </p:spTree>
    <p:extLst>
      <p:ext uri="{BB962C8B-B14F-4D97-AF65-F5344CB8AC3E}">
        <p14:creationId xmlns:p14="http://schemas.microsoft.com/office/powerpoint/2010/main" val="2799882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Lichamelijk onderzoek</a:t>
            </a:r>
          </a:p>
        </p:txBody>
      </p:sp>
      <p:sp>
        <p:nvSpPr>
          <p:cNvPr id="3" name="Tijdelijke aanduiding voor tekst 2"/>
          <p:cNvSpPr>
            <a:spLocks noGrp="1"/>
          </p:cNvSpPr>
          <p:nvPr>
            <p:ph type="body" sz="quarter" idx="10"/>
          </p:nvPr>
        </p:nvSpPr>
        <p:spPr/>
        <p:txBody>
          <a:bodyPr>
            <a:normAutofit/>
          </a:bodyPr>
          <a:lstStyle/>
          <a:p>
            <a:r>
              <a:rPr lang="nl-NL" sz="7200" dirty="0"/>
              <a:t> </a:t>
            </a:r>
          </a:p>
          <a:p>
            <a:r>
              <a:rPr lang="nl-NL" dirty="0"/>
              <a:t>Indruk voedingstoestand (inspectie)</a:t>
            </a:r>
          </a:p>
          <a:p>
            <a:endParaRPr lang="nl-NL" dirty="0"/>
          </a:p>
          <a:p>
            <a:r>
              <a:rPr lang="nl-NL" dirty="0"/>
              <a:t>Lengte en gewicht </a:t>
            </a:r>
          </a:p>
          <a:p>
            <a:endParaRPr lang="nl-NL" dirty="0"/>
          </a:p>
          <a:p>
            <a:r>
              <a:rPr lang="nl-NL" dirty="0"/>
              <a:t>Maar ook huid, haren en nagels (tabel 1-1) </a:t>
            </a:r>
          </a:p>
          <a:p>
            <a:endParaRPr lang="nl-NL" dirty="0"/>
          </a:p>
        </p:txBody>
      </p:sp>
      <p:sp>
        <p:nvSpPr>
          <p:cNvPr id="4" name="Tekstvak 3">
            <a:extLst>
              <a:ext uri="{FF2B5EF4-FFF2-40B4-BE49-F238E27FC236}">
                <a16:creationId xmlns:a16="http://schemas.microsoft.com/office/drawing/2014/main" id="{A773A857-71E5-DE4C-A72B-13F385F59783}"/>
              </a:ext>
            </a:extLst>
          </p:cNvPr>
          <p:cNvSpPr txBox="1"/>
          <p:nvPr/>
        </p:nvSpPr>
        <p:spPr>
          <a:xfrm>
            <a:off x="4860032" y="6567155"/>
            <a:ext cx="4248472" cy="246221"/>
          </a:xfrm>
          <a:prstGeom prst="rect">
            <a:avLst/>
          </a:prstGeom>
          <a:noFill/>
        </p:spPr>
        <p:txBody>
          <a:bodyPr wrap="square" rtlCol="0">
            <a:spAutoFit/>
          </a:bodyPr>
          <a:lstStyle/>
          <a:p>
            <a:r>
              <a:rPr lang="nl-NL" sz="1000"/>
              <a:t>Werkboek Kindermaag-darm-leverziekten VU University Press 2014</a:t>
            </a:r>
          </a:p>
        </p:txBody>
      </p:sp>
      <p:pic>
        <p:nvPicPr>
          <p:cNvPr id="4098" name="Picture 2" descr="G:\FTT\Voordracht\lichamelijk onderzoe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6387" y="-27384"/>
            <a:ext cx="2524125" cy="1809750"/>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10BB800D-66EC-0149-B536-DB2528CD9C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6349" y="0"/>
            <a:ext cx="4846211" cy="6858000"/>
          </a:xfrm>
          <a:prstGeom prst="rect">
            <a:avLst/>
          </a:prstGeom>
        </p:spPr>
      </p:pic>
    </p:spTree>
    <p:extLst>
      <p:ext uri="{BB962C8B-B14F-4D97-AF65-F5344CB8AC3E}">
        <p14:creationId xmlns:p14="http://schemas.microsoft.com/office/powerpoint/2010/main" val="176695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Forget 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27384"/>
            <a:ext cx="3563888" cy="605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4141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Forget 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hoek 2">
            <a:extLst>
              <a:ext uri="{FF2B5EF4-FFF2-40B4-BE49-F238E27FC236}">
                <a16:creationId xmlns:a16="http://schemas.microsoft.com/office/drawing/2014/main" id="{1B99B15C-02C3-EA43-82C8-0D0985684D92}"/>
              </a:ext>
            </a:extLst>
          </p:cNvPr>
          <p:cNvSpPr/>
          <p:nvPr/>
        </p:nvSpPr>
        <p:spPr>
          <a:xfrm>
            <a:off x="3923928" y="0"/>
            <a:ext cx="572412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066750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418DD91-6910-164D-A079-5CBBC72F3832}"/>
              </a:ext>
            </a:extLst>
          </p:cNvPr>
          <p:cNvSpPr>
            <a:spLocks noGrp="1"/>
          </p:cNvSpPr>
          <p:nvPr>
            <p:ph type="title"/>
          </p:nvPr>
        </p:nvSpPr>
        <p:spPr/>
        <p:txBody>
          <a:bodyPr>
            <a:normAutofit/>
          </a:bodyPr>
          <a:lstStyle/>
          <a:p>
            <a:pPr algn="ctr"/>
            <a:r>
              <a:rPr lang="nl-NL" sz="5400" dirty="0" err="1"/>
              <a:t>Disclosures</a:t>
            </a:r>
            <a:endParaRPr lang="nl-NL" sz="5400" dirty="0"/>
          </a:p>
        </p:txBody>
      </p:sp>
      <p:sp>
        <p:nvSpPr>
          <p:cNvPr id="6" name="Tijdelijke aanduiding voor tekst 5">
            <a:extLst>
              <a:ext uri="{FF2B5EF4-FFF2-40B4-BE49-F238E27FC236}">
                <a16:creationId xmlns:a16="http://schemas.microsoft.com/office/drawing/2014/main" id="{B12D668A-B05F-2C40-8140-4E8DBA4C6B63}"/>
              </a:ext>
            </a:extLst>
          </p:cNvPr>
          <p:cNvSpPr>
            <a:spLocks noGrp="1"/>
          </p:cNvSpPr>
          <p:nvPr>
            <p:ph type="body" sz="quarter" idx="10"/>
          </p:nvPr>
        </p:nvSpPr>
        <p:spPr/>
        <p:txBody>
          <a:bodyPr>
            <a:normAutofit/>
          </a:bodyPr>
          <a:lstStyle/>
          <a:p>
            <a:pPr algn="ctr"/>
            <a:r>
              <a:rPr lang="nl-NL" sz="4000" dirty="0">
                <a:solidFill>
                  <a:srgbClr val="C00000"/>
                </a:solidFill>
              </a:rPr>
              <a:t>Geen</a:t>
            </a:r>
          </a:p>
        </p:txBody>
      </p:sp>
    </p:spTree>
    <p:extLst>
      <p:ext uri="{BB962C8B-B14F-4D97-AF65-F5344CB8AC3E}">
        <p14:creationId xmlns:p14="http://schemas.microsoft.com/office/powerpoint/2010/main" val="6530742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7D1AE3-7391-1441-BC7F-6245FBD04BCB}"/>
              </a:ext>
            </a:extLst>
          </p:cNvPr>
          <p:cNvSpPr>
            <a:spLocks noGrp="1"/>
          </p:cNvSpPr>
          <p:nvPr>
            <p:ph type="title"/>
          </p:nvPr>
        </p:nvSpPr>
        <p:spPr/>
        <p:txBody>
          <a:bodyPr/>
          <a:lstStyle/>
          <a:p>
            <a:r>
              <a:rPr lang="nl-NL" dirty="0">
                <a:solidFill>
                  <a:srgbClr val="C00000"/>
                </a:solidFill>
              </a:rPr>
              <a:t>Wat suggereert WEL een medische oorzaak?</a:t>
            </a:r>
          </a:p>
        </p:txBody>
      </p:sp>
      <p:sp>
        <p:nvSpPr>
          <p:cNvPr id="3" name="Tijdelijke aanduiding voor tekst 2">
            <a:extLst>
              <a:ext uri="{FF2B5EF4-FFF2-40B4-BE49-F238E27FC236}">
                <a16:creationId xmlns:a16="http://schemas.microsoft.com/office/drawing/2014/main" id="{E586238C-6B4A-F548-B36E-EE104616AA84}"/>
              </a:ext>
            </a:extLst>
          </p:cNvPr>
          <p:cNvSpPr>
            <a:spLocks noGrp="1"/>
          </p:cNvSpPr>
          <p:nvPr>
            <p:ph type="body" sz="quarter" idx="10"/>
          </p:nvPr>
        </p:nvSpPr>
        <p:spPr/>
        <p:txBody>
          <a:bodyPr/>
          <a:lstStyle/>
          <a:p>
            <a:pPr marL="342900" indent="-342900">
              <a:buFont typeface="Arial" panose="020B0604020202020204" pitchFamily="34" charset="0"/>
              <a:buChar char="•"/>
            </a:pPr>
            <a:r>
              <a:rPr lang="nl-NL" dirty="0">
                <a:solidFill>
                  <a:srgbClr val="C01017"/>
                </a:solidFill>
              </a:rPr>
              <a:t>Cardiaal: Souffle, oedeem, opgezette vena jugularis</a:t>
            </a:r>
          </a:p>
          <a:p>
            <a:pPr marL="342900" indent="-342900">
              <a:buFont typeface="Arial" panose="020B0604020202020204" pitchFamily="34" charset="0"/>
              <a:buChar char="•"/>
            </a:pPr>
            <a:r>
              <a:rPr lang="nl-NL" dirty="0">
                <a:solidFill>
                  <a:srgbClr val="C01017"/>
                </a:solidFill>
              </a:rPr>
              <a:t>Ontwikkelingsachterstand</a:t>
            </a:r>
          </a:p>
          <a:p>
            <a:pPr marL="342900" indent="-342900">
              <a:buFont typeface="Arial" panose="020B0604020202020204" pitchFamily="34" charset="0"/>
              <a:buChar char="•"/>
            </a:pPr>
            <a:r>
              <a:rPr lang="nl-NL" dirty="0">
                <a:solidFill>
                  <a:srgbClr val="C01017"/>
                </a:solidFill>
              </a:rPr>
              <a:t>Dysmorfieën</a:t>
            </a:r>
          </a:p>
          <a:p>
            <a:pPr marL="342900" indent="-342900">
              <a:buFont typeface="Arial" panose="020B0604020202020204" pitchFamily="34" charset="0"/>
              <a:buChar char="•"/>
            </a:pPr>
            <a:r>
              <a:rPr lang="nl-NL" dirty="0">
                <a:solidFill>
                  <a:srgbClr val="C01017"/>
                </a:solidFill>
              </a:rPr>
              <a:t>Geen gewichtstoename ondanks adequate calorische inname</a:t>
            </a:r>
          </a:p>
          <a:p>
            <a:pPr marL="342900" indent="-342900">
              <a:buFont typeface="Arial" panose="020B0604020202020204" pitchFamily="34" charset="0"/>
              <a:buChar char="•"/>
            </a:pPr>
            <a:r>
              <a:rPr lang="nl-NL" dirty="0">
                <a:solidFill>
                  <a:srgbClr val="C01017"/>
                </a:solidFill>
              </a:rPr>
              <a:t>Organomegalie of lymfadenopathie</a:t>
            </a:r>
          </a:p>
          <a:p>
            <a:pPr marL="342900" indent="-342900">
              <a:buFont typeface="Arial" panose="020B0604020202020204" pitchFamily="34" charset="0"/>
              <a:buChar char="•"/>
            </a:pPr>
            <a:r>
              <a:rPr lang="nl-NL" dirty="0">
                <a:solidFill>
                  <a:srgbClr val="C01017"/>
                </a:solidFill>
              </a:rPr>
              <a:t>Recidiverend ernstige luchtweg-, mucocutane of urineweginfecties</a:t>
            </a:r>
          </a:p>
          <a:p>
            <a:pPr marL="342900" indent="-342900">
              <a:buFont typeface="Arial" panose="020B0604020202020204" pitchFamily="34" charset="0"/>
              <a:buChar char="•"/>
            </a:pPr>
            <a:r>
              <a:rPr lang="nl-NL" dirty="0">
                <a:solidFill>
                  <a:srgbClr val="C01017"/>
                </a:solidFill>
              </a:rPr>
              <a:t>Herhaaldelijk braken, persisterende diarree</a:t>
            </a:r>
          </a:p>
          <a:p>
            <a:endParaRPr lang="nl-NL" dirty="0"/>
          </a:p>
        </p:txBody>
      </p:sp>
    </p:spTree>
    <p:extLst>
      <p:ext uri="{BB962C8B-B14F-4D97-AF65-F5344CB8AC3E}">
        <p14:creationId xmlns:p14="http://schemas.microsoft.com/office/powerpoint/2010/main" val="3343899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r>
              <a:rPr lang="nl-NL" altLang="nl-NL" sz="3200" dirty="0">
                <a:solidFill>
                  <a:srgbClr val="C00000"/>
                </a:solidFill>
              </a:rPr>
              <a:t>Welke</a:t>
            </a:r>
            <a:r>
              <a:rPr lang="nl-NL" altLang="nl-NL" sz="3200" dirty="0"/>
              <a:t> aanvullende diagnostiek?</a:t>
            </a:r>
          </a:p>
        </p:txBody>
      </p:sp>
      <p:sp>
        <p:nvSpPr>
          <p:cNvPr id="27651" name="Rectangle 3"/>
          <p:cNvSpPr>
            <a:spLocks noGrp="1" noChangeArrowheads="1"/>
          </p:cNvSpPr>
          <p:nvPr>
            <p:ph type="body" idx="1"/>
          </p:nvPr>
        </p:nvSpPr>
        <p:spPr/>
        <p:txBody>
          <a:bodyPr>
            <a:normAutofit fontScale="92500" lnSpcReduction="10000"/>
          </a:bodyPr>
          <a:lstStyle/>
          <a:p>
            <a:r>
              <a:rPr lang="nl-NL" sz="2600" u="sng" dirty="0"/>
              <a:t>Ondervoeding is een klinische diagnose</a:t>
            </a:r>
          </a:p>
          <a:p>
            <a:pPr marL="0" indent="0">
              <a:buNone/>
            </a:pPr>
            <a:r>
              <a:rPr lang="nl-NL" sz="2200" dirty="0"/>
              <a:t>anamnese, lichamelijk onderzoek en analyse van groeicurve, consulten: </a:t>
            </a:r>
          </a:p>
          <a:p>
            <a:pPr lvl="1" indent="-342900">
              <a:buFontTx/>
              <a:buChar char="-"/>
            </a:pPr>
            <a:r>
              <a:rPr lang="nl-NL" altLang="nl-NL" sz="2200" dirty="0"/>
              <a:t>diëtist (bepalen calorie intake)</a:t>
            </a:r>
          </a:p>
          <a:p>
            <a:pPr lvl="1" indent="-342900">
              <a:buFontTx/>
              <a:buChar char="-"/>
            </a:pPr>
            <a:r>
              <a:rPr lang="nl-NL" altLang="nl-NL" sz="2200" dirty="0"/>
              <a:t>- logopedist</a:t>
            </a:r>
          </a:p>
          <a:p>
            <a:pPr lvl="1" indent="-342900">
              <a:buFontTx/>
              <a:buChar char="-"/>
            </a:pPr>
            <a:r>
              <a:rPr lang="nl-NL" altLang="nl-NL" sz="2200" dirty="0"/>
              <a:t>- maatschappelijk werker</a:t>
            </a:r>
          </a:p>
          <a:p>
            <a:pPr marL="0" indent="0">
              <a:buNone/>
            </a:pPr>
            <a:endParaRPr lang="nl-NL" altLang="nl-NL" b="1" dirty="0">
              <a:solidFill>
                <a:srgbClr val="C00000"/>
              </a:solidFill>
            </a:endParaRPr>
          </a:p>
          <a:p>
            <a:r>
              <a:rPr lang="nl-NL" altLang="nl-NL" sz="2600" b="1" dirty="0">
                <a:solidFill>
                  <a:srgbClr val="C00000"/>
                </a:solidFill>
              </a:rPr>
              <a:t>Alleen</a:t>
            </a:r>
            <a:r>
              <a:rPr lang="nl-NL" altLang="nl-NL" sz="2600" dirty="0"/>
              <a:t> d</a:t>
            </a:r>
            <a:r>
              <a:rPr lang="nl-NL" sz="2600" dirty="0"/>
              <a:t>iagnostische tests op geleide van: </a:t>
            </a:r>
          </a:p>
          <a:p>
            <a:pPr marL="1085850" lvl="1" indent="-342900">
              <a:buFont typeface="Arial" panose="020B0604020202020204" pitchFamily="34" charset="0"/>
              <a:buChar char="•"/>
            </a:pPr>
            <a:r>
              <a:rPr lang="nl-NL" sz="2600" dirty="0"/>
              <a:t>positieve bevindingen uit anamnese of </a:t>
            </a:r>
          </a:p>
          <a:p>
            <a:pPr marL="1085850" lvl="1" indent="-342900">
              <a:buFont typeface="Arial" panose="020B0604020202020204" pitchFamily="34" charset="0"/>
              <a:buChar char="•"/>
            </a:pPr>
            <a:r>
              <a:rPr lang="nl-NL" sz="2600" dirty="0"/>
              <a:t>na lichamelijk onderzoek of </a:t>
            </a:r>
          </a:p>
          <a:p>
            <a:pPr marL="1085850" lvl="1" indent="-342900">
              <a:buFont typeface="Arial" panose="020B0604020202020204" pitchFamily="34" charset="0"/>
              <a:buChar char="•"/>
            </a:pPr>
            <a:r>
              <a:rPr lang="nl-NL" sz="2600" dirty="0"/>
              <a:t>bij follow-up indien geen gewichtstoename</a:t>
            </a:r>
          </a:p>
          <a:p>
            <a:pPr>
              <a:buFontTx/>
              <a:buNone/>
            </a:pPr>
            <a:endParaRPr lang="nl-NL" altLang="nl-NL" dirty="0"/>
          </a:p>
          <a:p>
            <a:pPr>
              <a:buFontTx/>
              <a:buNone/>
            </a:pPr>
            <a:endParaRPr lang="nl-NL" altLang="nl-NL" dirty="0"/>
          </a:p>
          <a:p>
            <a:endParaRPr lang="nl-NL" altLang="nl-NL" dirty="0"/>
          </a:p>
        </p:txBody>
      </p:sp>
      <p:pic>
        <p:nvPicPr>
          <p:cNvPr id="4" name="Afbeelding 3">
            <a:extLst>
              <a:ext uri="{FF2B5EF4-FFF2-40B4-BE49-F238E27FC236}">
                <a16:creationId xmlns:a16="http://schemas.microsoft.com/office/drawing/2014/main" id="{BD90663C-606F-FA42-B6BD-AD5A67207A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9784" y="0"/>
            <a:ext cx="1162258" cy="1268760"/>
          </a:xfrm>
          <a:prstGeom prst="rect">
            <a:avLst/>
          </a:prstGeom>
        </p:spPr>
      </p:pic>
    </p:spTree>
    <p:extLst>
      <p:ext uri="{BB962C8B-B14F-4D97-AF65-F5344CB8AC3E}">
        <p14:creationId xmlns:p14="http://schemas.microsoft.com/office/powerpoint/2010/main" val="28871544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nl-NL" altLang="nl-NL" dirty="0">
                <a:solidFill>
                  <a:srgbClr val="C00000"/>
                </a:solidFill>
              </a:rPr>
              <a:t>Hoe</a:t>
            </a:r>
            <a:r>
              <a:rPr lang="nl-NL" altLang="nl-NL" dirty="0"/>
              <a:t> behandelen?</a:t>
            </a:r>
            <a:br>
              <a:rPr lang="nl-NL" altLang="nl-NL" dirty="0"/>
            </a:br>
            <a:r>
              <a:rPr lang="nl-NL" altLang="nl-NL" dirty="0"/>
              <a:t>Principes benadering/behandeling</a:t>
            </a:r>
          </a:p>
        </p:txBody>
      </p:sp>
      <p:sp>
        <p:nvSpPr>
          <p:cNvPr id="36867" name="Rectangle 3"/>
          <p:cNvSpPr>
            <a:spLocks noGrp="1" noChangeArrowheads="1"/>
          </p:cNvSpPr>
          <p:nvPr>
            <p:ph type="body" idx="1"/>
          </p:nvPr>
        </p:nvSpPr>
        <p:spPr/>
        <p:txBody>
          <a:bodyPr/>
          <a:lstStyle/>
          <a:p>
            <a:endParaRPr lang="nl-NL" altLang="nl-NL" dirty="0"/>
          </a:p>
          <a:p>
            <a:r>
              <a:rPr lang="nl-NL" altLang="nl-NL" dirty="0"/>
              <a:t>Ouders erbij betrekken, educatie!</a:t>
            </a:r>
          </a:p>
          <a:p>
            <a:r>
              <a:rPr lang="nl-NL" altLang="nl-NL" dirty="0"/>
              <a:t>Behandeling: in overleg met diëtiste hoeveelheid calorieën en eiwitten bepalen (onderhoud en inhaalgroei) en eventueel suppleren (specifieke) tekorten</a:t>
            </a:r>
          </a:p>
          <a:p>
            <a:r>
              <a:rPr lang="nl-NL" altLang="nl-NL" dirty="0"/>
              <a:t>Organiseren transmurale zorg</a:t>
            </a:r>
          </a:p>
          <a:p>
            <a:r>
              <a:rPr lang="nl-NL" altLang="nl-NL" dirty="0"/>
              <a:t>Zo nodig inzetten specifieke therapie n.a.v. diagnostiek </a:t>
            </a:r>
          </a:p>
          <a:p>
            <a:endParaRPr lang="nl-NL" altLang="nl-NL" dirty="0"/>
          </a:p>
          <a:p>
            <a:endParaRPr lang="nl-NL" altLang="nl-NL" dirty="0"/>
          </a:p>
        </p:txBody>
      </p:sp>
      <p:pic>
        <p:nvPicPr>
          <p:cNvPr id="4" name="Afbeelding 3">
            <a:extLst>
              <a:ext uri="{FF2B5EF4-FFF2-40B4-BE49-F238E27FC236}">
                <a16:creationId xmlns:a16="http://schemas.microsoft.com/office/drawing/2014/main" id="{73213EC9-9C74-944F-8588-5281A62BF8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9784" y="0"/>
            <a:ext cx="1162258" cy="1268760"/>
          </a:xfrm>
          <a:prstGeom prst="rect">
            <a:avLst/>
          </a:prstGeom>
        </p:spPr>
      </p:pic>
    </p:spTree>
    <p:extLst>
      <p:ext uri="{BB962C8B-B14F-4D97-AF65-F5344CB8AC3E}">
        <p14:creationId xmlns:p14="http://schemas.microsoft.com/office/powerpoint/2010/main" val="11277111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5122" name="Picture 2" descr="G:\FTT\Voordracht\voor en na goed voed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1180"/>
            <a:ext cx="7057974" cy="9332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1419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r>
              <a:rPr lang="nl-NL" altLang="nl-NL" sz="3200" dirty="0"/>
              <a:t>Prognose ernstige ondervoeding </a:t>
            </a:r>
          </a:p>
        </p:txBody>
      </p:sp>
      <p:sp>
        <p:nvSpPr>
          <p:cNvPr id="28675" name="Rectangle 3"/>
          <p:cNvSpPr>
            <a:spLocks noGrp="1" noChangeArrowheads="1"/>
          </p:cNvSpPr>
          <p:nvPr>
            <p:ph type="body" idx="1"/>
          </p:nvPr>
        </p:nvSpPr>
        <p:spPr/>
        <p:txBody>
          <a:bodyPr>
            <a:normAutofit/>
          </a:bodyPr>
          <a:lstStyle/>
          <a:p>
            <a:r>
              <a:rPr lang="nl-NL" altLang="nl-NL" dirty="0"/>
              <a:t>(korte termijn)</a:t>
            </a:r>
          </a:p>
          <a:p>
            <a:pPr lvl="1">
              <a:buFontTx/>
              <a:buNone/>
            </a:pPr>
            <a:r>
              <a:rPr lang="nl-NL" altLang="nl-NL" dirty="0"/>
              <a:t>- verminderde immuniteit (</a:t>
            </a:r>
            <a:r>
              <a:rPr lang="nl-NL" altLang="nl-NL" dirty="0">
                <a:sym typeface="WP MathA" pitchFamily="2" charset="2"/>
              </a:rPr>
              <a:t>complement, IgA en T-cel functie)</a:t>
            </a:r>
          </a:p>
          <a:p>
            <a:pPr lvl="1">
              <a:buFontTx/>
              <a:buChar char="-"/>
            </a:pPr>
            <a:r>
              <a:rPr lang="nl-NL" altLang="nl-NL" dirty="0">
                <a:sym typeface="WP MathA" pitchFamily="2" charset="2"/>
              </a:rPr>
              <a:t>voedingsstoffentekort (eiwitten, ijzer, calcium)</a:t>
            </a:r>
          </a:p>
          <a:p>
            <a:endParaRPr lang="nl-NL" altLang="nl-NL" dirty="0"/>
          </a:p>
          <a:p>
            <a:r>
              <a:rPr lang="nl-NL" altLang="nl-NL" dirty="0"/>
              <a:t>(lange termijn):</a:t>
            </a:r>
          </a:p>
          <a:p>
            <a:pPr lvl="1">
              <a:buFontTx/>
              <a:buNone/>
            </a:pPr>
            <a:r>
              <a:rPr lang="nl-NL" altLang="nl-NL" dirty="0">
                <a:sym typeface="WP MathA" pitchFamily="2" charset="2"/>
              </a:rPr>
              <a:t>- ontwikkelingsachterstand (11,5 %)</a:t>
            </a:r>
          </a:p>
          <a:p>
            <a:pPr lvl="1">
              <a:buFontTx/>
              <a:buNone/>
            </a:pPr>
            <a:r>
              <a:rPr lang="nl-NL" altLang="nl-NL" dirty="0">
                <a:sym typeface="WP MathA" pitchFamily="2" charset="2"/>
              </a:rPr>
              <a:t>   (cognitieve, gedrags- en emotionele stoornissen)</a:t>
            </a:r>
          </a:p>
          <a:p>
            <a:pPr lvl="1">
              <a:buFontTx/>
              <a:buNone/>
            </a:pPr>
            <a:r>
              <a:rPr lang="nl-NL" altLang="nl-NL" dirty="0">
                <a:sym typeface="WP MathA" pitchFamily="2" charset="2"/>
              </a:rPr>
              <a:t>- groeiachterstand (25-50%)</a:t>
            </a:r>
            <a:endParaRPr lang="nl-NL" altLang="nl-NL" dirty="0"/>
          </a:p>
          <a:p>
            <a:pPr lvl="1">
              <a:buFontTx/>
              <a:buChar char="-"/>
            </a:pPr>
            <a:endParaRPr lang="nl-NL" altLang="nl-NL" dirty="0">
              <a:sym typeface="WP MathA" pitchFamily="2" charset="2"/>
            </a:endParaRPr>
          </a:p>
        </p:txBody>
      </p:sp>
      <p:pic>
        <p:nvPicPr>
          <p:cNvPr id="4" name="Afbeelding 3">
            <a:extLst>
              <a:ext uri="{FF2B5EF4-FFF2-40B4-BE49-F238E27FC236}">
                <a16:creationId xmlns:a16="http://schemas.microsoft.com/office/drawing/2014/main" id="{5F574966-ACDF-5A4A-8853-A85F49D035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9784" y="0"/>
            <a:ext cx="1162258" cy="1268760"/>
          </a:xfrm>
          <a:prstGeom prst="rect">
            <a:avLst/>
          </a:prstGeom>
        </p:spPr>
      </p:pic>
    </p:spTree>
    <p:extLst>
      <p:ext uri="{BB962C8B-B14F-4D97-AF65-F5344CB8AC3E}">
        <p14:creationId xmlns:p14="http://schemas.microsoft.com/office/powerpoint/2010/main" val="16070760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r>
              <a:rPr lang="nl-NL" altLang="nl-NL" sz="3200" dirty="0">
                <a:solidFill>
                  <a:srgbClr val="C00000"/>
                </a:solidFill>
              </a:rPr>
              <a:t>Welk</a:t>
            </a:r>
            <a:r>
              <a:rPr lang="nl-NL" altLang="nl-NL" sz="3200" dirty="0"/>
              <a:t> moment overgaan tot verwijzen </a:t>
            </a:r>
            <a:br>
              <a:rPr lang="nl-NL" altLang="nl-NL" sz="3200" dirty="0"/>
            </a:br>
            <a:r>
              <a:rPr lang="nl-NL" altLang="nl-NL" sz="3200" dirty="0"/>
              <a:t>of opname?</a:t>
            </a:r>
          </a:p>
        </p:txBody>
      </p:sp>
      <p:sp>
        <p:nvSpPr>
          <p:cNvPr id="29699" name="Rectangle 3"/>
          <p:cNvSpPr>
            <a:spLocks noGrp="1" noChangeArrowheads="1"/>
          </p:cNvSpPr>
          <p:nvPr>
            <p:ph type="body" idx="1"/>
          </p:nvPr>
        </p:nvSpPr>
        <p:spPr/>
        <p:txBody>
          <a:bodyPr>
            <a:normAutofit/>
          </a:bodyPr>
          <a:lstStyle/>
          <a:p>
            <a:endParaRPr lang="nl-NL" altLang="nl-NL" dirty="0"/>
          </a:p>
          <a:p>
            <a:r>
              <a:rPr lang="nl-NL" altLang="nl-NL" dirty="0"/>
              <a:t>bij ernstige ondervoeding</a:t>
            </a:r>
          </a:p>
          <a:p>
            <a:pPr>
              <a:buFontTx/>
              <a:buNone/>
            </a:pPr>
            <a:endParaRPr lang="nl-NL" altLang="nl-NL" dirty="0"/>
          </a:p>
          <a:p>
            <a:r>
              <a:rPr lang="nl-NL" altLang="nl-NL" dirty="0"/>
              <a:t>niet reagerend op therapie in 1</a:t>
            </a:r>
            <a:r>
              <a:rPr lang="nl-NL" altLang="nl-NL" baseline="30000" dirty="0"/>
              <a:t>e</a:t>
            </a:r>
            <a:r>
              <a:rPr lang="nl-NL" altLang="nl-NL" dirty="0"/>
              <a:t> lijn</a:t>
            </a:r>
          </a:p>
          <a:p>
            <a:pPr>
              <a:buFontTx/>
              <a:buNone/>
            </a:pPr>
            <a:endParaRPr lang="nl-NL" altLang="nl-NL" dirty="0"/>
          </a:p>
          <a:p>
            <a:r>
              <a:rPr lang="nl-NL" altLang="nl-NL" dirty="0"/>
              <a:t>bescherming tegen verwaarlozing</a:t>
            </a:r>
          </a:p>
          <a:p>
            <a:pPr>
              <a:buFontTx/>
              <a:buNone/>
            </a:pPr>
            <a:endParaRPr lang="nl-NL" altLang="nl-NL" dirty="0"/>
          </a:p>
          <a:p>
            <a:r>
              <a:rPr lang="nl-NL" altLang="nl-NL" dirty="0"/>
              <a:t>ontlasten thuisfront</a:t>
            </a:r>
          </a:p>
        </p:txBody>
      </p:sp>
      <p:pic>
        <p:nvPicPr>
          <p:cNvPr id="4" name="Afbeelding 3">
            <a:extLst>
              <a:ext uri="{FF2B5EF4-FFF2-40B4-BE49-F238E27FC236}">
                <a16:creationId xmlns:a16="http://schemas.microsoft.com/office/drawing/2014/main" id="{17983CDF-A0F0-6D43-BA0F-28D5542486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9784" y="0"/>
            <a:ext cx="1162258" cy="1268760"/>
          </a:xfrm>
          <a:prstGeom prst="rect">
            <a:avLst/>
          </a:prstGeom>
        </p:spPr>
      </p:pic>
    </p:spTree>
    <p:extLst>
      <p:ext uri="{BB962C8B-B14F-4D97-AF65-F5344CB8AC3E}">
        <p14:creationId xmlns:p14="http://schemas.microsoft.com/office/powerpoint/2010/main" val="10552556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DE07EE-A54C-E648-A782-03B227290241}"/>
              </a:ext>
            </a:extLst>
          </p:cNvPr>
          <p:cNvSpPr>
            <a:spLocks noGrp="1"/>
          </p:cNvSpPr>
          <p:nvPr>
            <p:ph type="title"/>
          </p:nvPr>
        </p:nvSpPr>
        <p:spPr/>
        <p:txBody>
          <a:bodyPr/>
          <a:lstStyle/>
          <a:p>
            <a:r>
              <a:rPr lang="nl-NL" altLang="nl-NL">
                <a:solidFill>
                  <a:srgbClr val="C00000"/>
                </a:solidFill>
              </a:rPr>
              <a:t>Wie </a:t>
            </a:r>
            <a:r>
              <a:rPr lang="nl-NL" altLang="nl-NL"/>
              <a:t>brengt nog nieuws?</a:t>
            </a:r>
            <a:endParaRPr lang="nl-NL"/>
          </a:p>
        </p:txBody>
      </p:sp>
      <p:sp>
        <p:nvSpPr>
          <p:cNvPr id="3" name="Tijdelijke aanduiding voor inhoud 2">
            <a:extLst>
              <a:ext uri="{FF2B5EF4-FFF2-40B4-BE49-F238E27FC236}">
                <a16:creationId xmlns:a16="http://schemas.microsoft.com/office/drawing/2014/main" id="{AA24CEDB-4B55-5E47-B860-A4ACC2FEAD44}"/>
              </a:ext>
            </a:extLst>
          </p:cNvPr>
          <p:cNvSpPr>
            <a:spLocks noGrp="1"/>
          </p:cNvSpPr>
          <p:nvPr>
            <p:ph idx="1"/>
          </p:nvPr>
        </p:nvSpPr>
        <p:spPr/>
        <p:txBody>
          <a:bodyPr/>
          <a:lstStyle/>
          <a:p>
            <a:endParaRPr lang="nl-NL"/>
          </a:p>
        </p:txBody>
      </p:sp>
      <p:pic>
        <p:nvPicPr>
          <p:cNvPr id="4" name="Afbeelding 3">
            <a:extLst>
              <a:ext uri="{FF2B5EF4-FFF2-40B4-BE49-F238E27FC236}">
                <a16:creationId xmlns:a16="http://schemas.microsoft.com/office/drawing/2014/main" id="{9BA6CFCB-CA88-8C4F-A189-2D9D8D34EB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9784" y="0"/>
            <a:ext cx="1162258" cy="1268760"/>
          </a:xfrm>
          <a:prstGeom prst="rect">
            <a:avLst/>
          </a:prstGeom>
        </p:spPr>
      </p:pic>
    </p:spTree>
    <p:extLst>
      <p:ext uri="{BB962C8B-B14F-4D97-AF65-F5344CB8AC3E}">
        <p14:creationId xmlns:p14="http://schemas.microsoft.com/office/powerpoint/2010/main" val="29894829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419620-B896-6647-AD32-3A8FDE6BD475}"/>
              </a:ext>
            </a:extLst>
          </p:cNvPr>
          <p:cNvSpPr>
            <a:spLocks noGrp="1"/>
          </p:cNvSpPr>
          <p:nvPr>
            <p:ph type="title"/>
          </p:nvPr>
        </p:nvSpPr>
        <p:spPr/>
        <p:txBody>
          <a:bodyPr>
            <a:normAutofit/>
          </a:bodyPr>
          <a:lstStyle/>
          <a:p>
            <a:r>
              <a:rPr lang="en-US" sz="2000" i="1" dirty="0">
                <a:solidFill>
                  <a:srgbClr val="7030A0"/>
                </a:solidFill>
              </a:rPr>
              <a:t>2013 Defining pediatric malnutrition - a </a:t>
            </a:r>
            <a:r>
              <a:rPr lang="en-US" sz="2000" i="1" u="sng" dirty="0">
                <a:solidFill>
                  <a:srgbClr val="7030A0"/>
                </a:solidFill>
              </a:rPr>
              <a:t>paradigm</a:t>
            </a:r>
            <a:r>
              <a:rPr lang="en-US" sz="2000" i="1" dirty="0">
                <a:solidFill>
                  <a:srgbClr val="7030A0"/>
                </a:solidFill>
              </a:rPr>
              <a:t> shift toward </a:t>
            </a:r>
            <a:br>
              <a:rPr lang="en-US" sz="2000" i="1" dirty="0">
                <a:solidFill>
                  <a:srgbClr val="7030A0"/>
                </a:solidFill>
              </a:rPr>
            </a:br>
            <a:r>
              <a:rPr lang="en-US" sz="2000" i="1" dirty="0">
                <a:solidFill>
                  <a:srgbClr val="7030A0"/>
                </a:solidFill>
              </a:rPr>
              <a:t>etiology-related definitions</a:t>
            </a:r>
            <a:endParaRPr lang="nl-NL" sz="2000" i="1" dirty="0">
              <a:solidFill>
                <a:srgbClr val="7030A0"/>
              </a:solidFill>
            </a:endParaRPr>
          </a:p>
        </p:txBody>
      </p:sp>
      <p:sp>
        <p:nvSpPr>
          <p:cNvPr id="3" name="Tijdelijke aanduiding voor tekst 2">
            <a:extLst>
              <a:ext uri="{FF2B5EF4-FFF2-40B4-BE49-F238E27FC236}">
                <a16:creationId xmlns:a16="http://schemas.microsoft.com/office/drawing/2014/main" id="{BAE56DF4-D67C-9848-9C10-3398D4732CC3}"/>
              </a:ext>
            </a:extLst>
          </p:cNvPr>
          <p:cNvSpPr>
            <a:spLocks noGrp="1"/>
          </p:cNvSpPr>
          <p:nvPr>
            <p:ph type="body" sz="quarter" idx="10"/>
          </p:nvPr>
        </p:nvSpPr>
        <p:spPr/>
        <p:txBody>
          <a:bodyPr>
            <a:normAutofit fontScale="92500" lnSpcReduction="10000"/>
          </a:bodyPr>
          <a:lstStyle/>
          <a:p>
            <a:r>
              <a:rPr lang="nl-NL" dirty="0"/>
              <a:t>Uitgangspunt: Gebrek aan een uniforme definitie leidt tot onderschatting van prevalentie en onvoldoende zicht op uitkomsten</a:t>
            </a:r>
          </a:p>
          <a:p>
            <a:r>
              <a:rPr lang="nl-NL" dirty="0"/>
              <a:t>Werkgroep: Lit. 1955-2011</a:t>
            </a:r>
          </a:p>
          <a:p>
            <a:endParaRPr lang="nl-NL" dirty="0"/>
          </a:p>
          <a:p>
            <a:r>
              <a:rPr lang="nl-NL" dirty="0"/>
              <a:t>5 domeinen (a priori vastgesteld):  </a:t>
            </a:r>
          </a:p>
          <a:p>
            <a:r>
              <a:rPr lang="nl-NL" dirty="0"/>
              <a:t># A: Antropometrie</a:t>
            </a:r>
          </a:p>
          <a:p>
            <a:r>
              <a:rPr lang="nl-NL" dirty="0"/>
              <a:t># B: Groei </a:t>
            </a:r>
          </a:p>
          <a:p>
            <a:r>
              <a:rPr lang="nl-NL" dirty="0"/>
              <a:t># C: Chroniciteit </a:t>
            </a:r>
          </a:p>
          <a:p>
            <a:r>
              <a:rPr lang="nl-NL" dirty="0"/>
              <a:t># D: Etiologie en pathogenese</a:t>
            </a:r>
          </a:p>
          <a:p>
            <a:r>
              <a:rPr lang="nl-NL" dirty="0"/>
              <a:t># E: Uitkomsten van Ontwikkeling / Functie</a:t>
            </a:r>
          </a:p>
        </p:txBody>
      </p:sp>
      <p:pic>
        <p:nvPicPr>
          <p:cNvPr id="4" name="Afbeelding 3">
            <a:extLst>
              <a:ext uri="{FF2B5EF4-FFF2-40B4-BE49-F238E27FC236}">
                <a16:creationId xmlns:a16="http://schemas.microsoft.com/office/drawing/2014/main" id="{F37EABB3-4249-3241-A3A7-AC66563EC3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9784" y="0"/>
            <a:ext cx="1162258" cy="1268760"/>
          </a:xfrm>
          <a:prstGeom prst="rect">
            <a:avLst/>
          </a:prstGeom>
        </p:spPr>
      </p:pic>
      <p:sp>
        <p:nvSpPr>
          <p:cNvPr id="5" name="Tekstvak 4"/>
          <p:cNvSpPr txBox="1"/>
          <p:nvPr/>
        </p:nvSpPr>
        <p:spPr>
          <a:xfrm>
            <a:off x="6594674" y="6597352"/>
            <a:ext cx="2513830" cy="246221"/>
          </a:xfrm>
          <a:prstGeom prst="rect">
            <a:avLst/>
          </a:prstGeom>
          <a:noFill/>
        </p:spPr>
        <p:txBody>
          <a:bodyPr wrap="none" rtlCol="0">
            <a:spAutoFit/>
          </a:bodyPr>
          <a:lstStyle/>
          <a:p>
            <a:r>
              <a:rPr lang="nl-NL" sz="1000" dirty="0"/>
              <a:t>J </a:t>
            </a:r>
            <a:r>
              <a:rPr lang="nl-NL" sz="1000" dirty="0" err="1"/>
              <a:t>Parenteral</a:t>
            </a:r>
            <a:r>
              <a:rPr lang="nl-NL" sz="1000" dirty="0"/>
              <a:t> </a:t>
            </a:r>
            <a:r>
              <a:rPr lang="nl-NL" sz="1000" dirty="0" err="1"/>
              <a:t>Enteral</a:t>
            </a:r>
            <a:r>
              <a:rPr lang="nl-NL" sz="1000" dirty="0"/>
              <a:t> </a:t>
            </a:r>
            <a:r>
              <a:rPr lang="nl-NL" sz="1000" dirty="0" err="1"/>
              <a:t>Nutr</a:t>
            </a:r>
            <a:r>
              <a:rPr lang="nl-NL" sz="1000" dirty="0"/>
              <a:t> 2013;37:460-81</a:t>
            </a:r>
          </a:p>
        </p:txBody>
      </p:sp>
    </p:spTree>
    <p:extLst>
      <p:ext uri="{BB962C8B-B14F-4D97-AF65-F5344CB8AC3E}">
        <p14:creationId xmlns:p14="http://schemas.microsoft.com/office/powerpoint/2010/main" val="8346487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B67C5322-9D6C-EE40-B13C-344BD3BE55A6}"/>
              </a:ext>
            </a:extLst>
          </p:cNvPr>
          <p:cNvSpPr>
            <a:spLocks noGrp="1"/>
          </p:cNvSpPr>
          <p:nvPr>
            <p:ph type="body" sz="quarter" idx="10"/>
          </p:nvPr>
        </p:nvSpPr>
        <p:spPr/>
        <p:txBody>
          <a:bodyPr/>
          <a:lstStyle/>
          <a:p>
            <a:endParaRPr lang="nl-NL" dirty="0"/>
          </a:p>
        </p:txBody>
      </p:sp>
      <p:pic>
        <p:nvPicPr>
          <p:cNvPr id="2049" name="Afbeelding 3">
            <a:extLst>
              <a:ext uri="{FF2B5EF4-FFF2-40B4-BE49-F238E27FC236}">
                <a16:creationId xmlns:a16="http://schemas.microsoft.com/office/drawing/2014/main" id="{57F15296-1FB3-5D4A-849F-11D779E73D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9" y="405169"/>
            <a:ext cx="7546797" cy="5414368"/>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3DD76B21-9D94-4C47-B8D5-F60FF913B9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9784" y="0"/>
            <a:ext cx="1162258" cy="1268760"/>
          </a:xfrm>
          <a:prstGeom prst="rect">
            <a:avLst/>
          </a:prstGeom>
        </p:spPr>
      </p:pic>
      <p:sp>
        <p:nvSpPr>
          <p:cNvPr id="6" name="Tekstvak 5"/>
          <p:cNvSpPr txBox="1"/>
          <p:nvPr/>
        </p:nvSpPr>
        <p:spPr>
          <a:xfrm>
            <a:off x="3923928" y="6525344"/>
            <a:ext cx="184731" cy="461665"/>
          </a:xfrm>
          <a:prstGeom prst="rect">
            <a:avLst/>
          </a:prstGeom>
          <a:noFill/>
        </p:spPr>
        <p:txBody>
          <a:bodyPr wrap="none" rtlCol="0">
            <a:spAutoFit/>
          </a:bodyPr>
          <a:lstStyle/>
          <a:p>
            <a:endParaRPr lang="nl-NL" sz="2400"/>
          </a:p>
        </p:txBody>
      </p:sp>
      <p:sp>
        <p:nvSpPr>
          <p:cNvPr id="9" name="Tekstvak 8"/>
          <p:cNvSpPr txBox="1"/>
          <p:nvPr/>
        </p:nvSpPr>
        <p:spPr>
          <a:xfrm>
            <a:off x="6594674" y="6597352"/>
            <a:ext cx="2513830" cy="246221"/>
          </a:xfrm>
          <a:prstGeom prst="rect">
            <a:avLst/>
          </a:prstGeom>
          <a:noFill/>
        </p:spPr>
        <p:txBody>
          <a:bodyPr wrap="none" rtlCol="0">
            <a:spAutoFit/>
          </a:bodyPr>
          <a:lstStyle/>
          <a:p>
            <a:r>
              <a:rPr lang="nl-NL" sz="1000"/>
              <a:t>J </a:t>
            </a:r>
            <a:r>
              <a:rPr lang="nl-NL" sz="1000" err="1"/>
              <a:t>Parenteral</a:t>
            </a:r>
            <a:r>
              <a:rPr lang="nl-NL" sz="1000"/>
              <a:t> </a:t>
            </a:r>
            <a:r>
              <a:rPr lang="nl-NL" sz="1000" err="1"/>
              <a:t>Enteral</a:t>
            </a:r>
            <a:r>
              <a:rPr lang="nl-NL" sz="1000"/>
              <a:t> </a:t>
            </a:r>
            <a:r>
              <a:rPr lang="nl-NL" sz="1000" err="1"/>
              <a:t>Nutr</a:t>
            </a:r>
            <a:r>
              <a:rPr lang="nl-NL" sz="1000"/>
              <a:t> 2013;37:460-81</a:t>
            </a:r>
          </a:p>
        </p:txBody>
      </p:sp>
      <p:sp>
        <p:nvSpPr>
          <p:cNvPr id="8" name="Ovaal 7"/>
          <p:cNvSpPr/>
          <p:nvPr/>
        </p:nvSpPr>
        <p:spPr>
          <a:xfrm>
            <a:off x="1115616" y="4365104"/>
            <a:ext cx="1440160" cy="936104"/>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3905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F4698F-1970-D34B-9345-F29152F0FC9E}"/>
              </a:ext>
            </a:extLst>
          </p:cNvPr>
          <p:cNvSpPr>
            <a:spLocks noGrp="1"/>
          </p:cNvSpPr>
          <p:nvPr>
            <p:ph type="title"/>
          </p:nvPr>
        </p:nvSpPr>
        <p:spPr/>
        <p:txBody>
          <a:bodyPr>
            <a:normAutofit fontScale="90000"/>
          </a:bodyPr>
          <a:lstStyle/>
          <a:p>
            <a:r>
              <a:rPr lang="en-US" sz="2200" i="1" dirty="0">
                <a:solidFill>
                  <a:srgbClr val="7030A0"/>
                </a:solidFill>
              </a:rPr>
              <a:t>2017 Diagnosing Pediatric Malnutrition: Paradigm Shifts of </a:t>
            </a:r>
            <a:br>
              <a:rPr lang="en-US" sz="2200" i="1" dirty="0">
                <a:solidFill>
                  <a:srgbClr val="7030A0"/>
                </a:solidFill>
              </a:rPr>
            </a:br>
            <a:r>
              <a:rPr lang="en-US" sz="2200" i="1" dirty="0">
                <a:solidFill>
                  <a:srgbClr val="7030A0"/>
                </a:solidFill>
              </a:rPr>
              <a:t>Etiology-Related Definitions and Appraisal of the Indicators</a:t>
            </a:r>
            <a:br>
              <a:rPr lang="nl-NL" dirty="0"/>
            </a:br>
            <a:endParaRPr lang="nl-NL" dirty="0"/>
          </a:p>
        </p:txBody>
      </p:sp>
      <p:sp>
        <p:nvSpPr>
          <p:cNvPr id="3" name="Tijdelijke aanduiding voor tekst 2">
            <a:extLst>
              <a:ext uri="{FF2B5EF4-FFF2-40B4-BE49-F238E27FC236}">
                <a16:creationId xmlns:a16="http://schemas.microsoft.com/office/drawing/2014/main" id="{D8114786-145F-9545-81AC-0EF458BD7D7D}"/>
              </a:ext>
            </a:extLst>
          </p:cNvPr>
          <p:cNvSpPr>
            <a:spLocks noGrp="1"/>
          </p:cNvSpPr>
          <p:nvPr>
            <p:ph type="body" sz="quarter" idx="10"/>
          </p:nvPr>
        </p:nvSpPr>
        <p:spPr/>
        <p:txBody>
          <a:bodyPr/>
          <a:lstStyle/>
          <a:p>
            <a:endParaRPr lang="nl-NL" dirty="0"/>
          </a:p>
        </p:txBody>
      </p:sp>
      <p:pic>
        <p:nvPicPr>
          <p:cNvPr id="4" name="Afbeelding 3">
            <a:extLst>
              <a:ext uri="{FF2B5EF4-FFF2-40B4-BE49-F238E27FC236}">
                <a16:creationId xmlns:a16="http://schemas.microsoft.com/office/drawing/2014/main" id="{A9B7F357-8583-2C4A-AEEF-F2B32F4FECB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39552" y="1052736"/>
            <a:ext cx="7342951" cy="4608512"/>
          </a:xfrm>
          <a:prstGeom prst="rect">
            <a:avLst/>
          </a:prstGeom>
          <a:noFill/>
          <a:ln>
            <a:noFill/>
          </a:ln>
        </p:spPr>
      </p:pic>
      <p:pic>
        <p:nvPicPr>
          <p:cNvPr id="5" name="Afbeelding 4">
            <a:extLst>
              <a:ext uri="{FF2B5EF4-FFF2-40B4-BE49-F238E27FC236}">
                <a16:creationId xmlns:a16="http://schemas.microsoft.com/office/drawing/2014/main" id="{8675A43B-2F93-C942-8797-004997EEDC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9784" y="0"/>
            <a:ext cx="1162258" cy="1268760"/>
          </a:xfrm>
          <a:prstGeom prst="rect">
            <a:avLst/>
          </a:prstGeom>
        </p:spPr>
      </p:pic>
      <p:sp>
        <p:nvSpPr>
          <p:cNvPr id="7" name="Tekstvak 6"/>
          <p:cNvSpPr txBox="1"/>
          <p:nvPr/>
        </p:nvSpPr>
        <p:spPr>
          <a:xfrm>
            <a:off x="7236296" y="6597352"/>
            <a:ext cx="1686680" cy="246221"/>
          </a:xfrm>
          <a:prstGeom prst="rect">
            <a:avLst/>
          </a:prstGeom>
          <a:noFill/>
        </p:spPr>
        <p:txBody>
          <a:bodyPr wrap="none" rtlCol="0">
            <a:spAutoFit/>
          </a:bodyPr>
          <a:lstStyle/>
          <a:p>
            <a:r>
              <a:rPr lang="nl-NL" sz="1000" err="1"/>
              <a:t>Nutr</a:t>
            </a:r>
            <a:r>
              <a:rPr lang="nl-NL" sz="1000"/>
              <a:t> </a:t>
            </a:r>
            <a:r>
              <a:rPr lang="nl-NL" sz="1000" err="1"/>
              <a:t>Clin</a:t>
            </a:r>
            <a:r>
              <a:rPr lang="nl-NL" sz="1000"/>
              <a:t> </a:t>
            </a:r>
            <a:r>
              <a:rPr lang="nl-NL" sz="1000" err="1"/>
              <a:t>Pract</a:t>
            </a:r>
            <a:r>
              <a:rPr lang="nl-NL" sz="1000"/>
              <a:t> 2017;32:57</a:t>
            </a:r>
          </a:p>
        </p:txBody>
      </p:sp>
      <p:sp>
        <p:nvSpPr>
          <p:cNvPr id="6" name="Tekstvak 5">
            <a:extLst>
              <a:ext uri="{FF2B5EF4-FFF2-40B4-BE49-F238E27FC236}">
                <a16:creationId xmlns:a16="http://schemas.microsoft.com/office/drawing/2014/main" id="{170A1C62-8AC7-5B45-BC53-62B90D09663D}"/>
              </a:ext>
            </a:extLst>
          </p:cNvPr>
          <p:cNvSpPr txBox="1"/>
          <p:nvPr/>
        </p:nvSpPr>
        <p:spPr>
          <a:xfrm>
            <a:off x="1259632" y="5661248"/>
            <a:ext cx="7441461" cy="246221"/>
          </a:xfrm>
          <a:prstGeom prst="rect">
            <a:avLst/>
          </a:prstGeom>
          <a:noFill/>
        </p:spPr>
        <p:txBody>
          <a:bodyPr wrap="none" rtlCol="0">
            <a:spAutoFit/>
          </a:bodyPr>
          <a:lstStyle/>
          <a:p>
            <a:r>
              <a:rPr lang="en-US" sz="1000" b="1" dirty="0">
                <a:solidFill>
                  <a:srgbClr val="002060"/>
                </a:solidFill>
              </a:rPr>
              <a:t>Sample format for the nutrition diagnosis PES (problem, etiology, signs/symptoms) statement for pediatric malnutrition</a:t>
            </a:r>
            <a:endParaRPr lang="nl-NL" sz="1000" b="1" dirty="0">
              <a:solidFill>
                <a:srgbClr val="002060"/>
              </a:solidFill>
            </a:endParaRPr>
          </a:p>
        </p:txBody>
      </p:sp>
    </p:spTree>
    <p:extLst>
      <p:ext uri="{BB962C8B-B14F-4D97-AF65-F5344CB8AC3E}">
        <p14:creationId xmlns:p14="http://schemas.microsoft.com/office/powerpoint/2010/main" val="1537093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7A58AA22-878C-D546-A3A4-485B38FABF8E}"/>
              </a:ext>
            </a:extLst>
          </p:cNvPr>
          <p:cNvSpPr>
            <a:spLocks noGrp="1"/>
          </p:cNvSpPr>
          <p:nvPr>
            <p:ph type="subTitle" idx="1"/>
          </p:nvPr>
        </p:nvSpPr>
        <p:spPr/>
        <p:txBody>
          <a:bodyPr/>
          <a:lstStyle/>
          <a:p>
            <a:pPr algn="ctr"/>
            <a:r>
              <a:rPr lang="nl-NL" sz="9600" dirty="0">
                <a:solidFill>
                  <a:srgbClr val="FF900F"/>
                </a:solidFill>
                <a:latin typeface="Comic Sans MS" panose="030F0902030302020204" pitchFamily="66" charset="0"/>
              </a:rPr>
              <a:t>Statement</a:t>
            </a:r>
          </a:p>
          <a:p>
            <a:endParaRPr lang="nl-NL" dirty="0"/>
          </a:p>
        </p:txBody>
      </p:sp>
      <p:sp>
        <p:nvSpPr>
          <p:cNvPr id="3" name="Titel 2">
            <a:extLst>
              <a:ext uri="{FF2B5EF4-FFF2-40B4-BE49-F238E27FC236}">
                <a16:creationId xmlns:a16="http://schemas.microsoft.com/office/drawing/2014/main" id="{5E1FC338-18E3-9842-85FD-05E6F821AC54}"/>
              </a:ext>
            </a:extLst>
          </p:cNvPr>
          <p:cNvSpPr>
            <a:spLocks noGrp="1"/>
          </p:cNvSpPr>
          <p:nvPr>
            <p:ph type="title"/>
          </p:nvPr>
        </p:nvSpPr>
        <p:spPr/>
        <p:txBody>
          <a:bodyPr/>
          <a:lstStyle/>
          <a:p>
            <a:endParaRPr lang="nl-NL"/>
          </a:p>
        </p:txBody>
      </p:sp>
    </p:spTree>
    <p:extLst>
      <p:ext uri="{BB962C8B-B14F-4D97-AF65-F5344CB8AC3E}">
        <p14:creationId xmlns:p14="http://schemas.microsoft.com/office/powerpoint/2010/main" val="147348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repeatCount="10000" fill="hold" grpId="0"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BEDF33-DEED-D848-A0EF-AF775EF6F883}"/>
              </a:ext>
            </a:extLst>
          </p:cNvPr>
          <p:cNvSpPr>
            <a:spLocks noGrp="1"/>
          </p:cNvSpPr>
          <p:nvPr>
            <p:ph type="title"/>
          </p:nvPr>
        </p:nvSpPr>
        <p:spPr/>
        <p:txBody>
          <a:bodyPr/>
          <a:lstStyle/>
          <a:p>
            <a:r>
              <a:rPr lang="en-US" dirty="0" err="1"/>
              <a:t>Voorbeeld</a:t>
            </a:r>
            <a:r>
              <a:rPr lang="en-US" dirty="0"/>
              <a:t>: </a:t>
            </a:r>
            <a:br>
              <a:rPr lang="en-US" dirty="0"/>
            </a:br>
            <a:r>
              <a:rPr lang="en-US" dirty="0"/>
              <a:t>hoe </a:t>
            </a:r>
            <a:r>
              <a:rPr lang="en-US" dirty="0" err="1"/>
              <a:t>ziet</a:t>
            </a:r>
            <a:r>
              <a:rPr lang="en-US" dirty="0"/>
              <a:t> </a:t>
            </a:r>
            <a:r>
              <a:rPr lang="en-US" dirty="0" err="1"/>
              <a:t>dat</a:t>
            </a:r>
            <a:r>
              <a:rPr lang="en-US" dirty="0"/>
              <a:t> </a:t>
            </a:r>
            <a:r>
              <a:rPr lang="en-US" dirty="0" err="1"/>
              <a:t>er</a:t>
            </a:r>
            <a:r>
              <a:rPr lang="en-US" dirty="0"/>
              <a:t> </a:t>
            </a:r>
            <a:r>
              <a:rPr lang="en-US" dirty="0" err="1"/>
              <a:t>uit</a:t>
            </a:r>
            <a:r>
              <a:rPr lang="en-US" dirty="0"/>
              <a:t>?</a:t>
            </a:r>
            <a:endParaRPr lang="nl-NL" dirty="0"/>
          </a:p>
        </p:txBody>
      </p:sp>
      <p:sp>
        <p:nvSpPr>
          <p:cNvPr id="3" name="Tijdelijke aanduiding voor tekst 2">
            <a:extLst>
              <a:ext uri="{FF2B5EF4-FFF2-40B4-BE49-F238E27FC236}">
                <a16:creationId xmlns:a16="http://schemas.microsoft.com/office/drawing/2014/main" id="{1EE34ECE-F674-9742-A1A7-365C354AB84D}"/>
              </a:ext>
            </a:extLst>
          </p:cNvPr>
          <p:cNvSpPr>
            <a:spLocks noGrp="1"/>
          </p:cNvSpPr>
          <p:nvPr>
            <p:ph type="body" sz="quarter" idx="10"/>
          </p:nvPr>
        </p:nvSpPr>
        <p:spPr/>
        <p:txBody>
          <a:bodyPr>
            <a:normAutofit fontScale="85000" lnSpcReduction="20000"/>
          </a:bodyPr>
          <a:lstStyle/>
          <a:p>
            <a:pPr algn="ctr"/>
            <a:r>
              <a:rPr lang="nl-NL" b="1" dirty="0"/>
              <a:t>ONDERVOEDING</a:t>
            </a:r>
          </a:p>
          <a:p>
            <a:pPr algn="ctr"/>
            <a:r>
              <a:rPr lang="nl-NL" dirty="0"/>
              <a:t>(chronisch, ernstig) </a:t>
            </a:r>
          </a:p>
          <a:p>
            <a:pPr algn="ctr"/>
            <a:r>
              <a:rPr lang="nl-NL" b="1" dirty="0"/>
              <a:t>gerelateerd aan </a:t>
            </a:r>
          </a:p>
          <a:p>
            <a:pPr algn="ctr"/>
            <a:r>
              <a:rPr lang="nl-NL" dirty="0"/>
              <a:t>(verminderde inname)</a:t>
            </a:r>
          </a:p>
          <a:p>
            <a:pPr algn="ctr"/>
            <a:r>
              <a:rPr lang="nl-NL" b="1" dirty="0"/>
              <a:t>in een setting van </a:t>
            </a:r>
          </a:p>
          <a:p>
            <a:pPr algn="ctr"/>
            <a:r>
              <a:rPr lang="nl-NL" dirty="0"/>
              <a:t>(schisis en voorgeschiedenis van verwaarlozing door verzorger)</a:t>
            </a:r>
          </a:p>
          <a:p>
            <a:pPr algn="ctr"/>
            <a:r>
              <a:rPr lang="nl-NL" b="1" dirty="0"/>
              <a:t>en gedocumenteerd door </a:t>
            </a:r>
          </a:p>
          <a:p>
            <a:pPr algn="ctr"/>
            <a:r>
              <a:rPr lang="nl-NL" dirty="0"/>
              <a:t>(gewicht-naar-lengte </a:t>
            </a:r>
            <a:r>
              <a:rPr lang="nl-NL" dirty="0" err="1"/>
              <a:t>z</a:t>
            </a:r>
            <a:r>
              <a:rPr lang="nl-NL" dirty="0"/>
              <a:t>-score van −3.2, </a:t>
            </a:r>
          </a:p>
          <a:p>
            <a:pPr algn="ctr"/>
            <a:r>
              <a:rPr lang="nl-NL" dirty="0"/>
              <a:t>&lt;75% etend van geschatte behoefte, </a:t>
            </a:r>
          </a:p>
          <a:p>
            <a:pPr algn="ctr"/>
            <a:r>
              <a:rPr lang="nl-NL" dirty="0"/>
              <a:t>met ernstig vet verlies (orbitaal, triceps, ribben), </a:t>
            </a:r>
          </a:p>
          <a:p>
            <a:pPr algn="ctr"/>
            <a:r>
              <a:rPr lang="nl-NL" dirty="0"/>
              <a:t>en ernstig spierverlies (temporalis, pectoralis, deltoideus, trapezius); </a:t>
            </a:r>
          </a:p>
          <a:p>
            <a:pPr algn="ctr"/>
            <a:r>
              <a:rPr lang="nl-NL" dirty="0"/>
              <a:t>tevens verminderde functionele status, gezien dit 9 maanden oude kind niet kan zitten zonder steun)</a:t>
            </a:r>
          </a:p>
          <a:p>
            <a:pPr algn="ctr"/>
            <a:endParaRPr lang="nl-NL" dirty="0"/>
          </a:p>
          <a:p>
            <a:endParaRPr lang="nl-NL" dirty="0"/>
          </a:p>
        </p:txBody>
      </p:sp>
      <p:sp>
        <p:nvSpPr>
          <p:cNvPr id="6" name="Tekstvak 5"/>
          <p:cNvSpPr txBox="1"/>
          <p:nvPr/>
        </p:nvSpPr>
        <p:spPr>
          <a:xfrm>
            <a:off x="7236296" y="6597352"/>
            <a:ext cx="1686680" cy="246221"/>
          </a:xfrm>
          <a:prstGeom prst="rect">
            <a:avLst/>
          </a:prstGeom>
          <a:noFill/>
        </p:spPr>
        <p:txBody>
          <a:bodyPr wrap="none" rtlCol="0">
            <a:spAutoFit/>
          </a:bodyPr>
          <a:lstStyle/>
          <a:p>
            <a:r>
              <a:rPr lang="nl-NL" sz="1000" err="1"/>
              <a:t>Nutr</a:t>
            </a:r>
            <a:r>
              <a:rPr lang="nl-NL" sz="1000"/>
              <a:t> </a:t>
            </a:r>
            <a:r>
              <a:rPr lang="nl-NL" sz="1000" err="1"/>
              <a:t>Clin</a:t>
            </a:r>
            <a:r>
              <a:rPr lang="nl-NL" sz="1000"/>
              <a:t> </a:t>
            </a:r>
            <a:r>
              <a:rPr lang="nl-NL" sz="1000" err="1"/>
              <a:t>Pract</a:t>
            </a:r>
            <a:r>
              <a:rPr lang="nl-NL" sz="1000"/>
              <a:t> 2017;32:57</a:t>
            </a:r>
          </a:p>
        </p:txBody>
      </p:sp>
      <p:pic>
        <p:nvPicPr>
          <p:cNvPr id="7" name="Afbeelding 6">
            <a:extLst>
              <a:ext uri="{FF2B5EF4-FFF2-40B4-BE49-F238E27FC236}">
                <a16:creationId xmlns:a16="http://schemas.microsoft.com/office/drawing/2014/main" id="{4B612C9D-C96C-7B42-8CDA-6165CFF7990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580113" y="9128"/>
            <a:ext cx="3563888" cy="1907704"/>
          </a:xfrm>
          <a:prstGeom prst="rect">
            <a:avLst/>
          </a:prstGeom>
          <a:noFill/>
          <a:ln>
            <a:noFill/>
          </a:ln>
        </p:spPr>
      </p:pic>
    </p:spTree>
    <p:extLst>
      <p:ext uri="{BB962C8B-B14F-4D97-AF65-F5344CB8AC3E}">
        <p14:creationId xmlns:p14="http://schemas.microsoft.com/office/powerpoint/2010/main" val="5501497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504" y="260351"/>
            <a:ext cx="8590409" cy="1143000"/>
          </a:xfrm>
        </p:spPr>
        <p:txBody>
          <a:bodyPr>
            <a:normAutofit/>
          </a:bodyPr>
          <a:lstStyle/>
          <a:p>
            <a:r>
              <a:rPr lang="en-GB" sz="2000" i="1" dirty="0">
                <a:solidFill>
                  <a:srgbClr val="7030A0"/>
                </a:solidFill>
              </a:rPr>
              <a:t>2019 Effects of microbiota-directed foods in gnotobiotic animals and undernourished children</a:t>
            </a:r>
          </a:p>
        </p:txBody>
      </p:sp>
      <p:sp>
        <p:nvSpPr>
          <p:cNvPr id="3" name="Tijdelijke aanduiding voor inhoud 2"/>
          <p:cNvSpPr>
            <a:spLocks noGrp="1"/>
          </p:cNvSpPr>
          <p:nvPr>
            <p:ph idx="1"/>
          </p:nvPr>
        </p:nvSpPr>
        <p:spPr/>
        <p:txBody>
          <a:bodyPr/>
          <a:lstStyle/>
          <a:p>
            <a:endParaRPr lang="nl-NL"/>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838" y="1340768"/>
            <a:ext cx="8215610" cy="5468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Afbeelding 4">
            <a:extLst>
              <a:ext uri="{FF2B5EF4-FFF2-40B4-BE49-F238E27FC236}">
                <a16:creationId xmlns:a16="http://schemas.microsoft.com/office/drawing/2014/main" id="{E2B48D63-C5C1-504D-B6DA-2F760BB38D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9784" y="0"/>
            <a:ext cx="1162258" cy="1268760"/>
          </a:xfrm>
          <a:prstGeom prst="rect">
            <a:avLst/>
          </a:prstGeom>
        </p:spPr>
      </p:pic>
    </p:spTree>
    <p:extLst>
      <p:ext uri="{BB962C8B-B14F-4D97-AF65-F5344CB8AC3E}">
        <p14:creationId xmlns:p14="http://schemas.microsoft.com/office/powerpoint/2010/main" val="9256995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260351"/>
            <a:ext cx="8518401" cy="1143000"/>
          </a:xfrm>
        </p:spPr>
        <p:txBody>
          <a:bodyPr>
            <a:normAutofit/>
          </a:bodyPr>
          <a:lstStyle/>
          <a:p>
            <a:r>
              <a:rPr lang="nl-NL" sz="2000" i="1" dirty="0">
                <a:solidFill>
                  <a:srgbClr val="7030A0"/>
                </a:solidFill>
              </a:rPr>
              <a:t>2019 </a:t>
            </a:r>
            <a:r>
              <a:rPr lang="nl-NL" sz="2000" i="1" dirty="0" err="1">
                <a:solidFill>
                  <a:srgbClr val="7030A0"/>
                </a:solidFill>
              </a:rPr>
              <a:t>Effects</a:t>
            </a:r>
            <a:r>
              <a:rPr lang="nl-NL" sz="2000" i="1" dirty="0">
                <a:solidFill>
                  <a:srgbClr val="7030A0"/>
                </a:solidFill>
              </a:rPr>
              <a:t> of </a:t>
            </a:r>
            <a:r>
              <a:rPr lang="nl-NL" sz="2000" i="1" dirty="0" err="1">
                <a:solidFill>
                  <a:srgbClr val="7030A0"/>
                </a:solidFill>
              </a:rPr>
              <a:t>microbiota-directed</a:t>
            </a:r>
            <a:r>
              <a:rPr lang="nl-NL" sz="2000" i="1" dirty="0">
                <a:solidFill>
                  <a:srgbClr val="7030A0"/>
                </a:solidFill>
              </a:rPr>
              <a:t> </a:t>
            </a:r>
            <a:r>
              <a:rPr lang="en-US" sz="2000" i="1" dirty="0">
                <a:solidFill>
                  <a:srgbClr val="7030A0"/>
                </a:solidFill>
              </a:rPr>
              <a:t>foods in gnotobiotic animals and </a:t>
            </a:r>
            <a:r>
              <a:rPr lang="nl-NL" sz="2000" i="1" dirty="0" err="1">
                <a:solidFill>
                  <a:srgbClr val="7030A0"/>
                </a:solidFill>
              </a:rPr>
              <a:t>undernourished</a:t>
            </a:r>
            <a:r>
              <a:rPr lang="nl-NL" sz="2000" i="1" dirty="0">
                <a:solidFill>
                  <a:srgbClr val="7030A0"/>
                </a:solidFill>
              </a:rPr>
              <a:t> </a:t>
            </a:r>
            <a:r>
              <a:rPr lang="nl-NL" sz="2000" i="1" dirty="0" err="1">
                <a:solidFill>
                  <a:srgbClr val="7030A0"/>
                </a:solidFill>
              </a:rPr>
              <a:t>children</a:t>
            </a:r>
            <a:endParaRPr lang="nl-NL" sz="2000" i="1" dirty="0">
              <a:solidFill>
                <a:srgbClr val="7030A0"/>
              </a:solidFill>
            </a:endParaRPr>
          </a:p>
        </p:txBody>
      </p:sp>
      <p:sp>
        <p:nvSpPr>
          <p:cNvPr id="3" name="Tijdelijke aanduiding voor inhoud 2"/>
          <p:cNvSpPr>
            <a:spLocks noGrp="1"/>
          </p:cNvSpPr>
          <p:nvPr>
            <p:ph idx="1"/>
          </p:nvPr>
        </p:nvSpPr>
        <p:spPr/>
        <p:txBody>
          <a:bodyPr/>
          <a:lstStyle/>
          <a:p>
            <a:pPr marL="0" indent="0">
              <a:buNone/>
            </a:pPr>
            <a:endParaRPr lang="nl-NL" dirty="0"/>
          </a:p>
          <a:p>
            <a:pPr marL="0" indent="0">
              <a:buNone/>
            </a:pPr>
            <a:r>
              <a:rPr lang="nl-NL" dirty="0"/>
              <a:t>Ernstige acute ondervoeding wordt door standaard behandeling tot matige ondervoeding: echter met persisterende immaturiteit van microbiota</a:t>
            </a:r>
          </a:p>
          <a:p>
            <a:pPr marL="0" indent="0">
              <a:buNone/>
            </a:pPr>
            <a:endParaRPr lang="nl-NL" dirty="0"/>
          </a:p>
          <a:p>
            <a:pPr marL="0" indent="0">
              <a:buNone/>
            </a:pPr>
            <a:r>
              <a:rPr lang="nl-NL" dirty="0"/>
              <a:t>En</a:t>
            </a:r>
          </a:p>
          <a:p>
            <a:pPr marL="0" indent="0">
              <a:buNone/>
            </a:pPr>
            <a:endParaRPr lang="nl-NL" dirty="0"/>
          </a:p>
          <a:p>
            <a:pPr marL="0" indent="0">
              <a:buNone/>
            </a:pPr>
            <a:r>
              <a:rPr lang="nl-NL" dirty="0"/>
              <a:t>Ontwikkeling van gezonde microbiota is oorzakelijk verbonden met gezonde groei</a:t>
            </a:r>
          </a:p>
          <a:p>
            <a:pPr marL="0" indent="0">
              <a:buNone/>
            </a:pPr>
            <a:endParaRPr lang="nl-NL" dirty="0"/>
          </a:p>
        </p:txBody>
      </p:sp>
      <p:pic>
        <p:nvPicPr>
          <p:cNvPr id="4" name="Afbeelding 3">
            <a:extLst>
              <a:ext uri="{FF2B5EF4-FFF2-40B4-BE49-F238E27FC236}">
                <a16:creationId xmlns:a16="http://schemas.microsoft.com/office/drawing/2014/main" id="{E2B48D63-C5C1-504D-B6DA-2F760BB38D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9784" y="0"/>
            <a:ext cx="1162258" cy="1268760"/>
          </a:xfrm>
          <a:prstGeom prst="rect">
            <a:avLst/>
          </a:prstGeom>
        </p:spPr>
      </p:pic>
      <p:sp>
        <p:nvSpPr>
          <p:cNvPr id="5" name="Tekstvak 4"/>
          <p:cNvSpPr txBox="1"/>
          <p:nvPr/>
        </p:nvSpPr>
        <p:spPr>
          <a:xfrm>
            <a:off x="7378416" y="6639163"/>
            <a:ext cx="1802096" cy="246221"/>
          </a:xfrm>
          <a:prstGeom prst="rect">
            <a:avLst/>
          </a:prstGeom>
          <a:noFill/>
        </p:spPr>
        <p:txBody>
          <a:bodyPr wrap="none" rtlCol="0">
            <a:spAutoFit/>
          </a:bodyPr>
          <a:lstStyle/>
          <a:p>
            <a:r>
              <a:rPr lang="nl-NL" sz="1000" err="1"/>
              <a:t>Science</a:t>
            </a:r>
            <a:r>
              <a:rPr lang="nl-NL" sz="1000"/>
              <a:t> 2019;365:eaau4732</a:t>
            </a:r>
          </a:p>
        </p:txBody>
      </p:sp>
    </p:spTree>
    <p:extLst>
      <p:ext uri="{BB962C8B-B14F-4D97-AF65-F5344CB8AC3E}">
        <p14:creationId xmlns:p14="http://schemas.microsoft.com/office/powerpoint/2010/main" val="25915034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5pPr>
            <a:lvl6pPr marL="15367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6pPr>
            <a:lvl7pPr marL="19939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7pPr>
            <a:lvl8pPr marL="24511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8pPr>
            <a:lvl9pPr marL="29083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9pPr>
          </a:lstStyle>
          <a:p>
            <a:pPr algn="ctr" eaLnBrk="1"/>
            <a:r>
              <a:rPr lang="en-GB" altLang="nl-NL" sz="1500" b="1">
                <a:solidFill>
                  <a:srgbClr val="000000"/>
                </a:solidFill>
                <a:latin typeface="Arial" charset="0"/>
              </a:rPr>
              <a:t>Overview of therapeutic food discovery and testing.</a:t>
            </a:r>
          </a:p>
        </p:txBody>
      </p:sp>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0677" y="5419301"/>
            <a:ext cx="1182240" cy="51557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040" y="1540962"/>
            <a:ext cx="7804800" cy="37688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7" name="Text Box 4"/>
          <p:cNvSpPr txBox="1">
            <a:spLocks noChangeArrowheads="1"/>
          </p:cNvSpPr>
          <p:nvPr/>
        </p:nvSpPr>
        <p:spPr bwMode="auto">
          <a:xfrm>
            <a:off x="827584" y="5445224"/>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1pPr>
            <a:lvl2pPr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2pPr>
            <a:lvl3pPr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3pPr>
            <a:lvl4pPr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4pPr>
            <a:lvl5pPr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5pPr>
            <a:lvl6pPr marL="15367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6pPr>
            <a:lvl7pPr marL="19939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7pPr>
            <a:lvl8pPr marL="24511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8pPr>
            <a:lvl9pPr marL="29083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9pPr>
          </a:lstStyle>
          <a:p>
            <a:pPr eaLnBrk="1"/>
            <a:r>
              <a:rPr lang="en-GB" altLang="nl-NL" sz="1100" b="1">
                <a:solidFill>
                  <a:srgbClr val="000000"/>
                </a:solidFill>
                <a:latin typeface="Arial" charset="0"/>
              </a:rPr>
              <a:t>Jeanette L. Gehrig et al. Science 2019;365:eaau4732</a:t>
            </a:r>
          </a:p>
        </p:txBody>
      </p:sp>
      <p:sp>
        <p:nvSpPr>
          <p:cNvPr id="3078" name="Text Box 5"/>
          <p:cNvSpPr txBox="1">
            <a:spLocks noChangeArrowheads="1"/>
          </p:cNvSpPr>
          <p:nvPr/>
        </p:nvSpPr>
        <p:spPr bwMode="auto">
          <a:xfrm>
            <a:off x="5258064" y="6654980"/>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eaLnBrk="0">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1pPr>
            <a:lvl2pPr eaLnBrk="0">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2pPr>
            <a:lvl3pPr eaLnBrk="0">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3pPr>
            <a:lvl4pPr eaLnBrk="0">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4pPr>
            <a:lvl5pPr eaLnBrk="0">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5pPr>
            <a:lvl6pPr marL="15367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6pPr>
            <a:lvl7pPr marL="19939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7pPr>
            <a:lvl8pPr marL="24511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8pPr>
            <a:lvl9pPr marL="29083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9pPr>
          </a:lstStyle>
          <a:p>
            <a:pPr eaLnBrk="1"/>
            <a:r>
              <a:rPr lang="en-GB" altLang="nl-NL" sz="900">
                <a:solidFill>
                  <a:srgbClr val="000000"/>
                </a:solidFill>
                <a:latin typeface="Arial" charset="0"/>
              </a:rPr>
              <a:t>Copyright © 2018, American Association for the Advancement of Science</a:t>
            </a:r>
          </a:p>
        </p:txBody>
      </p:sp>
    </p:spTree>
    <p:extLst>
      <p:ext uri="{BB962C8B-B14F-4D97-AF65-F5344CB8AC3E}">
        <p14:creationId xmlns:p14="http://schemas.microsoft.com/office/powerpoint/2010/main" val="25711984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0"/>
          </p:nvPr>
        </p:nvSpPr>
        <p:spPr/>
        <p:txBody>
          <a:bodyPr>
            <a:normAutofit lnSpcReduction="10000"/>
          </a:bodyPr>
          <a:lstStyle/>
          <a:p>
            <a:r>
              <a:rPr lang="nl-NL" dirty="0"/>
              <a:t>Mogelijk benadering voor kinderen met ondervoeding door gericht de immature microbiota te veranderen van samenstelling door een </a:t>
            </a:r>
            <a:r>
              <a:rPr lang="nl-NL" i="1" dirty="0"/>
              <a:t>microbiota-</a:t>
            </a:r>
            <a:r>
              <a:rPr lang="nl-NL" i="1" dirty="0" err="1"/>
              <a:t>directed</a:t>
            </a:r>
            <a:r>
              <a:rPr lang="nl-NL" i="1" dirty="0"/>
              <a:t> </a:t>
            </a:r>
            <a:r>
              <a:rPr lang="nl-NL" i="1" dirty="0" err="1"/>
              <a:t>complementary</a:t>
            </a:r>
            <a:r>
              <a:rPr lang="nl-NL" i="1" dirty="0"/>
              <a:t> food</a:t>
            </a:r>
            <a:r>
              <a:rPr lang="nl-NL" dirty="0"/>
              <a:t>:</a:t>
            </a:r>
          </a:p>
          <a:p>
            <a:r>
              <a:rPr lang="nl-NL" dirty="0"/>
              <a:t>met name voedselsupplementen met </a:t>
            </a:r>
          </a:p>
          <a:p>
            <a:pPr marL="342900" indent="-342900">
              <a:buFont typeface="Arial" panose="020B0604020202020204" pitchFamily="34" charset="0"/>
              <a:buChar char="•"/>
            </a:pPr>
            <a:r>
              <a:rPr lang="nl-NL" dirty="0"/>
              <a:t>kikkererwten, </a:t>
            </a:r>
          </a:p>
          <a:p>
            <a:pPr marL="342900" indent="-342900">
              <a:buFont typeface="Arial" panose="020B0604020202020204" pitchFamily="34" charset="0"/>
              <a:buChar char="•"/>
            </a:pPr>
            <a:r>
              <a:rPr lang="nl-NL" dirty="0"/>
              <a:t>bananen, </a:t>
            </a:r>
          </a:p>
          <a:p>
            <a:pPr marL="342900" indent="-342900">
              <a:buFont typeface="Arial" panose="020B0604020202020204" pitchFamily="34" charset="0"/>
              <a:buChar char="•"/>
            </a:pPr>
            <a:r>
              <a:rPr lang="nl-NL" dirty="0"/>
              <a:t>soja en </a:t>
            </a:r>
          </a:p>
          <a:p>
            <a:pPr marL="342900" indent="-342900">
              <a:buFont typeface="Arial" panose="020B0604020202020204" pitchFamily="34" charset="0"/>
              <a:buChar char="•"/>
            </a:pPr>
            <a:r>
              <a:rPr lang="nl-NL" dirty="0"/>
              <a:t>pinda’s </a:t>
            </a:r>
          </a:p>
          <a:p>
            <a:r>
              <a:rPr lang="nl-NL" dirty="0"/>
              <a:t>brengen de microbiota tot rijping</a:t>
            </a:r>
            <a:endParaRPr lang="nl-NL" i="1" dirty="0"/>
          </a:p>
          <a:p>
            <a:endParaRPr lang="nl-NL" dirty="0"/>
          </a:p>
          <a:p>
            <a:endParaRPr lang="nl-NL" dirty="0"/>
          </a:p>
        </p:txBody>
      </p:sp>
      <p:sp>
        <p:nvSpPr>
          <p:cNvPr id="4" name="Tekstvak 3"/>
          <p:cNvSpPr txBox="1"/>
          <p:nvPr/>
        </p:nvSpPr>
        <p:spPr>
          <a:xfrm>
            <a:off x="7378416" y="6639163"/>
            <a:ext cx="1802096" cy="246221"/>
          </a:xfrm>
          <a:prstGeom prst="rect">
            <a:avLst/>
          </a:prstGeom>
          <a:noFill/>
        </p:spPr>
        <p:txBody>
          <a:bodyPr wrap="none" rtlCol="0">
            <a:spAutoFit/>
          </a:bodyPr>
          <a:lstStyle/>
          <a:p>
            <a:r>
              <a:rPr lang="nl-NL" sz="1000" err="1"/>
              <a:t>Science</a:t>
            </a:r>
            <a:r>
              <a:rPr lang="nl-NL" sz="1000"/>
              <a:t> 2019;365:eaau4732</a:t>
            </a:r>
          </a:p>
        </p:txBody>
      </p:sp>
      <p:sp>
        <p:nvSpPr>
          <p:cNvPr id="6" name="Titel 1">
            <a:extLst>
              <a:ext uri="{FF2B5EF4-FFF2-40B4-BE49-F238E27FC236}">
                <a16:creationId xmlns:a16="http://schemas.microsoft.com/office/drawing/2014/main" id="{92A1F8B3-2A4F-5047-ACD5-CB850C3B42CC}"/>
              </a:ext>
            </a:extLst>
          </p:cNvPr>
          <p:cNvSpPr>
            <a:spLocks noGrp="1"/>
          </p:cNvSpPr>
          <p:nvPr>
            <p:ph type="title"/>
          </p:nvPr>
        </p:nvSpPr>
        <p:spPr>
          <a:xfrm>
            <a:off x="179512" y="260351"/>
            <a:ext cx="8518401" cy="1143000"/>
          </a:xfrm>
        </p:spPr>
        <p:txBody>
          <a:bodyPr>
            <a:normAutofit/>
          </a:bodyPr>
          <a:lstStyle/>
          <a:p>
            <a:r>
              <a:rPr lang="nl-NL" sz="2000" i="1" dirty="0">
                <a:solidFill>
                  <a:srgbClr val="7030A0"/>
                </a:solidFill>
              </a:rPr>
              <a:t>2019 </a:t>
            </a:r>
            <a:r>
              <a:rPr lang="nl-NL" sz="2000" i="1" dirty="0" err="1">
                <a:solidFill>
                  <a:srgbClr val="7030A0"/>
                </a:solidFill>
              </a:rPr>
              <a:t>Effects</a:t>
            </a:r>
            <a:r>
              <a:rPr lang="nl-NL" sz="2000" i="1" dirty="0">
                <a:solidFill>
                  <a:srgbClr val="7030A0"/>
                </a:solidFill>
              </a:rPr>
              <a:t> of </a:t>
            </a:r>
            <a:r>
              <a:rPr lang="nl-NL" sz="2000" i="1" dirty="0" err="1">
                <a:solidFill>
                  <a:srgbClr val="7030A0"/>
                </a:solidFill>
              </a:rPr>
              <a:t>microbiota-directed</a:t>
            </a:r>
            <a:r>
              <a:rPr lang="nl-NL" sz="2000" i="1" dirty="0">
                <a:solidFill>
                  <a:srgbClr val="7030A0"/>
                </a:solidFill>
              </a:rPr>
              <a:t> </a:t>
            </a:r>
            <a:r>
              <a:rPr lang="en-US" sz="2000" i="1" dirty="0">
                <a:solidFill>
                  <a:srgbClr val="7030A0"/>
                </a:solidFill>
              </a:rPr>
              <a:t>foods in gnotobiotic animals and </a:t>
            </a:r>
            <a:r>
              <a:rPr lang="nl-NL" sz="2000" i="1" dirty="0" err="1">
                <a:solidFill>
                  <a:srgbClr val="7030A0"/>
                </a:solidFill>
              </a:rPr>
              <a:t>undernourished</a:t>
            </a:r>
            <a:r>
              <a:rPr lang="nl-NL" sz="2000" i="1" dirty="0">
                <a:solidFill>
                  <a:srgbClr val="7030A0"/>
                </a:solidFill>
              </a:rPr>
              <a:t> </a:t>
            </a:r>
            <a:r>
              <a:rPr lang="nl-NL" sz="2000" i="1" dirty="0" err="1">
                <a:solidFill>
                  <a:srgbClr val="7030A0"/>
                </a:solidFill>
              </a:rPr>
              <a:t>children</a:t>
            </a:r>
            <a:endParaRPr lang="nl-NL" sz="2000" i="1" dirty="0">
              <a:solidFill>
                <a:srgbClr val="7030A0"/>
              </a:solidFill>
            </a:endParaRPr>
          </a:p>
        </p:txBody>
      </p:sp>
      <p:pic>
        <p:nvPicPr>
          <p:cNvPr id="7" name="Afbeelding 6">
            <a:extLst>
              <a:ext uri="{FF2B5EF4-FFF2-40B4-BE49-F238E27FC236}">
                <a16:creationId xmlns:a16="http://schemas.microsoft.com/office/drawing/2014/main" id="{AC714192-73CF-0F4A-9E73-641579B1E6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9784" y="0"/>
            <a:ext cx="1162258" cy="1268760"/>
          </a:xfrm>
          <a:prstGeom prst="rect">
            <a:avLst/>
          </a:prstGeom>
        </p:spPr>
      </p:pic>
    </p:spTree>
    <p:extLst>
      <p:ext uri="{BB962C8B-B14F-4D97-AF65-F5344CB8AC3E}">
        <p14:creationId xmlns:p14="http://schemas.microsoft.com/office/powerpoint/2010/main" val="35823025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1377F0-E1DB-2746-AB9E-3B7B3283BF91}"/>
              </a:ext>
            </a:extLst>
          </p:cNvPr>
          <p:cNvSpPr>
            <a:spLocks noGrp="1"/>
          </p:cNvSpPr>
          <p:nvPr>
            <p:ph type="title"/>
          </p:nvPr>
        </p:nvSpPr>
        <p:spPr/>
        <p:txBody>
          <a:bodyPr>
            <a:normAutofit/>
          </a:bodyPr>
          <a:lstStyle/>
          <a:p>
            <a:r>
              <a:rPr lang="nl-NL" sz="3200" dirty="0"/>
              <a:t>Terug naar casuïstiek</a:t>
            </a:r>
          </a:p>
        </p:txBody>
      </p:sp>
      <p:sp>
        <p:nvSpPr>
          <p:cNvPr id="3" name="Tijdelijke aanduiding voor tekst 2">
            <a:extLst>
              <a:ext uri="{FF2B5EF4-FFF2-40B4-BE49-F238E27FC236}">
                <a16:creationId xmlns:a16="http://schemas.microsoft.com/office/drawing/2014/main" id="{95EFFEC7-C01E-B945-891A-73C6584B9C93}"/>
              </a:ext>
            </a:extLst>
          </p:cNvPr>
          <p:cNvSpPr>
            <a:spLocks noGrp="1"/>
          </p:cNvSpPr>
          <p:nvPr>
            <p:ph type="body" sz="quarter" idx="10"/>
          </p:nvPr>
        </p:nvSpPr>
        <p:spPr/>
        <p:txBody>
          <a:bodyPr/>
          <a:lstStyle/>
          <a:p>
            <a:endParaRPr lang="nl-NL" dirty="0"/>
          </a:p>
        </p:txBody>
      </p:sp>
    </p:spTree>
    <p:extLst>
      <p:ext uri="{BB962C8B-B14F-4D97-AF65-F5344CB8AC3E}">
        <p14:creationId xmlns:p14="http://schemas.microsoft.com/office/powerpoint/2010/main" val="40777322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Casus 1 – meisje 11 </a:t>
            </a:r>
            <a:r>
              <a:rPr lang="nl-NL" dirty="0" err="1"/>
              <a:t>mnd</a:t>
            </a:r>
            <a:r>
              <a:rPr lang="nl-NL" dirty="0"/>
              <a:t>  </a:t>
            </a:r>
          </a:p>
        </p:txBody>
      </p:sp>
      <p:sp>
        <p:nvSpPr>
          <p:cNvPr id="3" name="Tijdelijke aanduiding voor tekst 2"/>
          <p:cNvSpPr>
            <a:spLocks noGrp="1"/>
          </p:cNvSpPr>
          <p:nvPr>
            <p:ph type="body" sz="quarter" idx="10"/>
          </p:nvPr>
        </p:nvSpPr>
        <p:spPr/>
        <p:txBody>
          <a:bodyPr/>
          <a:lstStyle/>
          <a:p>
            <a:r>
              <a:rPr lang="nl-NL" dirty="0"/>
              <a:t>Plan: </a:t>
            </a:r>
          </a:p>
          <a:p>
            <a:pPr marL="342900" indent="-342900">
              <a:buFontTx/>
              <a:buChar char="-"/>
            </a:pPr>
            <a:r>
              <a:rPr lang="nl-NL" dirty="0"/>
              <a:t>Verwijzing diëtiste </a:t>
            </a:r>
          </a:p>
          <a:p>
            <a:endParaRPr lang="nl-NL" dirty="0"/>
          </a:p>
          <a:p>
            <a:endParaRPr lang="nl-NL" dirty="0"/>
          </a:p>
          <a:p>
            <a:r>
              <a:rPr lang="nl-NL" dirty="0"/>
              <a:t>Consult diëtiste: </a:t>
            </a:r>
          </a:p>
          <a:p>
            <a:pPr marL="342900" indent="-342900">
              <a:buFont typeface="Wingdings" panose="05000000000000000000" pitchFamily="2" charset="2"/>
              <a:buChar char="ü"/>
            </a:pPr>
            <a:r>
              <a:rPr lang="nl-NL" dirty="0"/>
              <a:t>Intake = dagelijkse behoefte, echter ¼ v.d. tijd minder intake bij ziek zijn, daarna geen inhaalslag </a:t>
            </a:r>
          </a:p>
          <a:p>
            <a:pPr marL="342900" indent="-342900">
              <a:buFont typeface="Wingdings" panose="05000000000000000000" pitchFamily="2" charset="2"/>
              <a:buChar char="ü"/>
            </a:pPr>
            <a:r>
              <a:rPr lang="nl-NL" dirty="0"/>
              <a:t>Gestart met verrijking </a:t>
            </a:r>
          </a:p>
        </p:txBody>
      </p:sp>
      <p:pic>
        <p:nvPicPr>
          <p:cNvPr id="4" name="Picture 2">
            <a:extLst>
              <a:ext uri="{FF2B5EF4-FFF2-40B4-BE49-F238E27FC236}">
                <a16:creationId xmlns:a16="http://schemas.microsoft.com/office/drawing/2014/main" id="{CE7186E1-09C7-4321-A6DB-B762E68416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62" t="53905" r="77638" b="5475"/>
          <a:stretch/>
        </p:blipFill>
        <p:spPr bwMode="auto">
          <a:xfrm>
            <a:off x="4932040" y="416366"/>
            <a:ext cx="3384376" cy="2990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a:extLst>
              <a:ext uri="{FF2B5EF4-FFF2-40B4-BE49-F238E27FC236}">
                <a16:creationId xmlns:a16="http://schemas.microsoft.com/office/drawing/2014/main" id="{09AC7B37-516E-4196-9D43-C9A521C8E4AB}"/>
              </a:ext>
            </a:extLst>
          </p:cNvPr>
          <p:cNvSpPr txBox="1"/>
          <p:nvPr/>
        </p:nvSpPr>
        <p:spPr>
          <a:xfrm>
            <a:off x="5292080" y="416366"/>
            <a:ext cx="2088232" cy="400110"/>
          </a:xfrm>
          <a:prstGeom prst="rect">
            <a:avLst/>
          </a:prstGeom>
          <a:noFill/>
        </p:spPr>
        <p:txBody>
          <a:bodyPr wrap="square" rtlCol="0">
            <a:spAutoFit/>
          </a:bodyPr>
          <a:lstStyle/>
          <a:p>
            <a:r>
              <a:rPr lang="nl-NL" sz="2000" dirty="0"/>
              <a:t>gewicht - leeftijd</a:t>
            </a:r>
          </a:p>
        </p:txBody>
      </p:sp>
    </p:spTree>
    <p:extLst>
      <p:ext uri="{BB962C8B-B14F-4D97-AF65-F5344CB8AC3E}">
        <p14:creationId xmlns:p14="http://schemas.microsoft.com/office/powerpoint/2010/main" val="289147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Casus 1 	vervolg curve; gewicht – leeftijd </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98" t="50954" r="67501" b="5634"/>
          <a:stretch/>
        </p:blipFill>
        <p:spPr bwMode="auto">
          <a:xfrm>
            <a:off x="1547664" y="1432006"/>
            <a:ext cx="6048672" cy="464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34862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Casus 2 – jongen 2 </a:t>
            </a:r>
            <a:r>
              <a:rPr lang="nl-NL" dirty="0" err="1"/>
              <a:t>mnd</a:t>
            </a:r>
            <a:r>
              <a:rPr lang="nl-NL" dirty="0"/>
              <a:t> </a:t>
            </a:r>
          </a:p>
        </p:txBody>
      </p:sp>
      <p:sp>
        <p:nvSpPr>
          <p:cNvPr id="3" name="Tijdelijke aanduiding voor tekst 2"/>
          <p:cNvSpPr>
            <a:spLocks noGrp="1"/>
          </p:cNvSpPr>
          <p:nvPr>
            <p:ph type="body" sz="quarter" idx="10"/>
          </p:nvPr>
        </p:nvSpPr>
        <p:spPr/>
        <p:txBody>
          <a:bodyPr/>
          <a:lstStyle/>
          <a:p>
            <a:endParaRPr lang="nl-NL" dirty="0"/>
          </a:p>
          <a:p>
            <a:endParaRPr lang="nl-NL" dirty="0"/>
          </a:p>
          <a:p>
            <a:r>
              <a:rPr lang="nl-NL" dirty="0"/>
              <a:t>Plan: </a:t>
            </a:r>
          </a:p>
          <a:p>
            <a:pPr marL="342900" indent="-342900">
              <a:buFontTx/>
              <a:buChar char="-"/>
            </a:pPr>
            <a:r>
              <a:rPr lang="nl-NL" dirty="0"/>
              <a:t>Switch volledig kunstvoeding</a:t>
            </a:r>
          </a:p>
          <a:p>
            <a:pPr marL="342900" indent="-342900">
              <a:buFontTx/>
              <a:buChar char="-"/>
            </a:pPr>
            <a:endParaRPr lang="nl-NL" dirty="0"/>
          </a:p>
          <a:p>
            <a:r>
              <a:rPr lang="nl-NL" dirty="0"/>
              <a:t> </a:t>
            </a:r>
          </a:p>
        </p:txBody>
      </p:sp>
      <p:pic>
        <p:nvPicPr>
          <p:cNvPr id="4" name="Afbeelding 3">
            <a:extLst>
              <a:ext uri="{FF2B5EF4-FFF2-40B4-BE49-F238E27FC236}">
                <a16:creationId xmlns:a16="http://schemas.microsoft.com/office/drawing/2014/main" id="{FE2B68E2-F91D-4382-AA69-39036DE273CA}"/>
              </a:ext>
            </a:extLst>
          </p:cNvPr>
          <p:cNvPicPr>
            <a:picLocks noChangeAspect="1"/>
          </p:cNvPicPr>
          <p:nvPr/>
        </p:nvPicPr>
        <p:blipFill rotWithShape="1">
          <a:blip r:embed="rId2"/>
          <a:srcRect l="672" t="20395" r="65750" b="27599"/>
          <a:stretch/>
        </p:blipFill>
        <p:spPr>
          <a:xfrm>
            <a:off x="5210944" y="591907"/>
            <a:ext cx="3008647" cy="2621069"/>
          </a:xfrm>
          <a:prstGeom prst="rect">
            <a:avLst/>
          </a:prstGeom>
        </p:spPr>
      </p:pic>
      <p:sp>
        <p:nvSpPr>
          <p:cNvPr id="5" name="Tekstvak 4">
            <a:extLst>
              <a:ext uri="{FF2B5EF4-FFF2-40B4-BE49-F238E27FC236}">
                <a16:creationId xmlns:a16="http://schemas.microsoft.com/office/drawing/2014/main" id="{CAD35690-FDA8-4F1A-964F-397899A61356}"/>
              </a:ext>
            </a:extLst>
          </p:cNvPr>
          <p:cNvSpPr txBox="1"/>
          <p:nvPr/>
        </p:nvSpPr>
        <p:spPr>
          <a:xfrm>
            <a:off x="6005141" y="130242"/>
            <a:ext cx="2664296" cy="461665"/>
          </a:xfrm>
          <a:prstGeom prst="rect">
            <a:avLst/>
          </a:prstGeom>
          <a:noFill/>
        </p:spPr>
        <p:txBody>
          <a:bodyPr wrap="square" rtlCol="0">
            <a:spAutoFit/>
          </a:bodyPr>
          <a:lstStyle/>
          <a:p>
            <a:r>
              <a:rPr lang="nl-NL" sz="2400" dirty="0"/>
              <a:t>gewicht – leeftijd</a:t>
            </a:r>
          </a:p>
        </p:txBody>
      </p:sp>
    </p:spTree>
    <p:extLst>
      <p:ext uri="{BB962C8B-B14F-4D97-AF65-F5344CB8AC3E}">
        <p14:creationId xmlns:p14="http://schemas.microsoft.com/office/powerpoint/2010/main" val="354126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60648"/>
            <a:ext cx="8229600" cy="1143000"/>
          </a:xfrm>
        </p:spPr>
        <p:txBody>
          <a:bodyPr/>
          <a:lstStyle/>
          <a:p>
            <a:r>
              <a:rPr lang="nl-NL" dirty="0"/>
              <a:t>Casus 2	vervolg curve; gewicht – leeftijd </a:t>
            </a:r>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827" t="42591" r="47266" b="38000"/>
          <a:stretch/>
        </p:blipFill>
        <p:spPr bwMode="auto">
          <a:xfrm>
            <a:off x="2051720" y="1700808"/>
            <a:ext cx="4599936" cy="3891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2628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260351"/>
            <a:ext cx="8229600" cy="576361"/>
          </a:xfrm>
        </p:spPr>
        <p:txBody>
          <a:bodyPr>
            <a:noAutofit/>
          </a:bodyPr>
          <a:lstStyle/>
          <a:p>
            <a:r>
              <a:rPr lang="nl-NL" sz="3200" i="1"/>
              <a:t>Failure </a:t>
            </a:r>
            <a:r>
              <a:rPr lang="nl-NL" sz="3200" i="1" err="1"/>
              <a:t>to</a:t>
            </a:r>
            <a:r>
              <a:rPr lang="nl-NL" sz="3200" i="1"/>
              <a:t> </a:t>
            </a:r>
            <a:r>
              <a:rPr lang="nl-NL" sz="3200" i="1" err="1"/>
              <a:t>Thrive</a:t>
            </a:r>
            <a:r>
              <a:rPr lang="nl-NL" sz="3200" i="1"/>
              <a:t> </a:t>
            </a:r>
            <a:r>
              <a:rPr lang="nl-NL" sz="3200"/>
              <a:t>vs. Ondervoeding </a:t>
            </a:r>
          </a:p>
        </p:txBody>
      </p:sp>
      <p:sp>
        <p:nvSpPr>
          <p:cNvPr id="3" name="Tijdelijke aanduiding voor inhoud 2"/>
          <p:cNvSpPr>
            <a:spLocks noGrp="1"/>
          </p:cNvSpPr>
          <p:nvPr>
            <p:ph idx="1"/>
          </p:nvPr>
        </p:nvSpPr>
        <p:spPr>
          <a:xfrm>
            <a:off x="468313" y="1584213"/>
            <a:ext cx="8229600" cy="4512139"/>
          </a:xfrm>
        </p:spPr>
        <p:txBody>
          <a:bodyPr>
            <a:normAutofit/>
          </a:bodyPr>
          <a:lstStyle/>
          <a:p>
            <a:endParaRPr lang="nl-NL" i="1" dirty="0">
              <a:solidFill>
                <a:srgbClr val="FF0000"/>
              </a:solidFill>
            </a:endParaRPr>
          </a:p>
          <a:p>
            <a:endParaRPr lang="nl-NL" i="1" dirty="0">
              <a:solidFill>
                <a:srgbClr val="FF0000"/>
              </a:solidFill>
            </a:endParaRPr>
          </a:p>
          <a:p>
            <a:r>
              <a:rPr lang="nl-NL" i="1" dirty="0">
                <a:solidFill>
                  <a:srgbClr val="FF0000"/>
                </a:solidFill>
              </a:rPr>
              <a:t>Failure </a:t>
            </a:r>
            <a:r>
              <a:rPr lang="nl-NL" i="1" dirty="0" err="1">
                <a:solidFill>
                  <a:srgbClr val="FF0000"/>
                </a:solidFill>
              </a:rPr>
              <a:t>to</a:t>
            </a:r>
            <a:r>
              <a:rPr lang="nl-NL" i="1" dirty="0">
                <a:solidFill>
                  <a:srgbClr val="FF0000"/>
                </a:solidFill>
              </a:rPr>
              <a:t> </a:t>
            </a:r>
            <a:r>
              <a:rPr lang="nl-NL" i="1" dirty="0" err="1">
                <a:solidFill>
                  <a:srgbClr val="FF0000"/>
                </a:solidFill>
              </a:rPr>
              <a:t>thrive</a:t>
            </a:r>
            <a:r>
              <a:rPr lang="nl-NL" dirty="0"/>
              <a:t>:</a:t>
            </a:r>
            <a:r>
              <a:rPr lang="nl-NL" i="1" dirty="0"/>
              <a:t> </a:t>
            </a:r>
          </a:p>
          <a:p>
            <a:pPr lvl="1" indent="-342900"/>
            <a:r>
              <a:rPr lang="nl-NL" dirty="0"/>
              <a:t>gebruik ervan wordt afgeraden; spreek liever van:</a:t>
            </a:r>
          </a:p>
          <a:p>
            <a:pPr marL="0" indent="0">
              <a:buNone/>
            </a:pPr>
            <a:endParaRPr lang="nl-NL" dirty="0"/>
          </a:p>
          <a:p>
            <a:r>
              <a:rPr lang="nl-NL" i="1" dirty="0">
                <a:solidFill>
                  <a:srgbClr val="FF0000"/>
                </a:solidFill>
              </a:rPr>
              <a:t>Ondervoeding</a:t>
            </a:r>
            <a:endParaRPr lang="nl-NL" dirty="0"/>
          </a:p>
        </p:txBody>
      </p:sp>
      <p:sp>
        <p:nvSpPr>
          <p:cNvPr id="4" name="Tekstvak 3">
            <a:extLst>
              <a:ext uri="{FF2B5EF4-FFF2-40B4-BE49-F238E27FC236}">
                <a16:creationId xmlns:a16="http://schemas.microsoft.com/office/drawing/2014/main" id="{4E77E04B-3A18-9342-BD08-1ABFE8B7EC15}"/>
              </a:ext>
            </a:extLst>
          </p:cNvPr>
          <p:cNvSpPr txBox="1"/>
          <p:nvPr/>
        </p:nvSpPr>
        <p:spPr>
          <a:xfrm>
            <a:off x="5004048" y="6567155"/>
            <a:ext cx="4104456" cy="246221"/>
          </a:xfrm>
          <a:prstGeom prst="rect">
            <a:avLst/>
          </a:prstGeom>
          <a:noFill/>
        </p:spPr>
        <p:txBody>
          <a:bodyPr wrap="square" rtlCol="0">
            <a:spAutoFit/>
          </a:bodyPr>
          <a:lstStyle/>
          <a:p>
            <a:r>
              <a:rPr lang="nl-NL" sz="1000"/>
              <a:t>Werkboek Kindermaag-darm-leverziekten VU University Press 2014</a:t>
            </a:r>
          </a:p>
        </p:txBody>
      </p:sp>
      <p:pic>
        <p:nvPicPr>
          <p:cNvPr id="5" name="Afbeelding 4">
            <a:extLst>
              <a:ext uri="{FF2B5EF4-FFF2-40B4-BE49-F238E27FC236}">
                <a16:creationId xmlns:a16="http://schemas.microsoft.com/office/drawing/2014/main" id="{134EA2B5-82F6-5848-BBE2-863F843004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9784" y="0"/>
            <a:ext cx="1162258" cy="1268760"/>
          </a:xfrm>
          <a:prstGeom prst="rect">
            <a:avLst/>
          </a:prstGeom>
        </p:spPr>
      </p:pic>
    </p:spTree>
    <p:extLst>
      <p:ext uri="{BB962C8B-B14F-4D97-AF65-F5344CB8AC3E}">
        <p14:creationId xmlns:p14="http://schemas.microsoft.com/office/powerpoint/2010/main" val="5933336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747BB6-8967-D244-B483-F1F5381A939C}"/>
              </a:ext>
            </a:extLst>
          </p:cNvPr>
          <p:cNvSpPr>
            <a:spLocks noGrp="1"/>
          </p:cNvSpPr>
          <p:nvPr>
            <p:ph type="title"/>
          </p:nvPr>
        </p:nvSpPr>
        <p:spPr/>
        <p:txBody>
          <a:bodyPr/>
          <a:lstStyle/>
          <a:p>
            <a:r>
              <a:rPr lang="nl-NL"/>
              <a:t>Take Home Message</a:t>
            </a:r>
          </a:p>
        </p:txBody>
      </p:sp>
      <p:sp>
        <p:nvSpPr>
          <p:cNvPr id="3" name="Tijdelijke aanduiding voor tekst 2">
            <a:extLst>
              <a:ext uri="{FF2B5EF4-FFF2-40B4-BE49-F238E27FC236}">
                <a16:creationId xmlns:a16="http://schemas.microsoft.com/office/drawing/2014/main" id="{B84513EB-BABF-6A4D-BC56-C75F6015FAC8}"/>
              </a:ext>
            </a:extLst>
          </p:cNvPr>
          <p:cNvSpPr>
            <a:spLocks noGrp="1"/>
          </p:cNvSpPr>
          <p:nvPr>
            <p:ph type="body" sz="quarter" idx="10"/>
          </p:nvPr>
        </p:nvSpPr>
        <p:spPr/>
        <p:txBody>
          <a:bodyPr>
            <a:normAutofit lnSpcReduction="10000"/>
          </a:bodyPr>
          <a:lstStyle/>
          <a:p>
            <a:endParaRPr lang="nl-NL" dirty="0"/>
          </a:p>
          <a:p>
            <a:r>
              <a:rPr lang="nl-NL" dirty="0"/>
              <a:t>Spreek van ondervoeding i.p.v. </a:t>
            </a:r>
            <a:r>
              <a:rPr lang="nl-NL" i="1" dirty="0"/>
              <a:t>failure </a:t>
            </a:r>
            <a:r>
              <a:rPr lang="nl-NL" i="1" dirty="0" err="1"/>
              <a:t>to</a:t>
            </a:r>
            <a:r>
              <a:rPr lang="nl-NL" i="1" dirty="0"/>
              <a:t> </a:t>
            </a:r>
            <a:r>
              <a:rPr lang="nl-NL" i="1" dirty="0" err="1"/>
              <a:t>thrive</a:t>
            </a:r>
            <a:endParaRPr lang="nl-NL" i="1" dirty="0"/>
          </a:p>
          <a:p>
            <a:r>
              <a:rPr lang="nl-NL" dirty="0"/>
              <a:t>Slechts klein percentage heeft onderliggend medisch probleem</a:t>
            </a:r>
          </a:p>
          <a:p>
            <a:r>
              <a:rPr lang="nl-NL" dirty="0"/>
              <a:t>Grondige anamnese, uitvoerig lichamelijk onderzoek en complete groeicurve zijn leidend voor nadere diagnostiek </a:t>
            </a:r>
          </a:p>
          <a:p>
            <a:r>
              <a:rPr lang="nl-NL" dirty="0"/>
              <a:t>Screenings instrument (bijvoorbeeld </a:t>
            </a:r>
            <a:r>
              <a:rPr lang="nl-NL" dirty="0" err="1"/>
              <a:t>STRONGkids</a:t>
            </a:r>
            <a:r>
              <a:rPr lang="nl-NL" dirty="0"/>
              <a:t>)</a:t>
            </a:r>
          </a:p>
          <a:p>
            <a:r>
              <a:rPr lang="nl-NL" dirty="0"/>
              <a:t>Betrek verzorgers erbij (educatie en ondersteuning)</a:t>
            </a:r>
          </a:p>
          <a:p>
            <a:r>
              <a:rPr lang="nl-NL" dirty="0"/>
              <a:t>Voedingsinterventie!</a:t>
            </a:r>
          </a:p>
          <a:p>
            <a:r>
              <a:rPr lang="nl-NL" i="1" dirty="0"/>
              <a:t>Beschrijf probleem in termen van PES (?)</a:t>
            </a:r>
          </a:p>
        </p:txBody>
      </p:sp>
      <p:pic>
        <p:nvPicPr>
          <p:cNvPr id="4" name="Afbeelding 3">
            <a:extLst>
              <a:ext uri="{FF2B5EF4-FFF2-40B4-BE49-F238E27FC236}">
                <a16:creationId xmlns:a16="http://schemas.microsoft.com/office/drawing/2014/main" id="{7F6ADDD7-6F67-F441-9172-A17BF0B309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9784" y="0"/>
            <a:ext cx="1162258" cy="1268760"/>
          </a:xfrm>
          <a:prstGeom prst="rect">
            <a:avLst/>
          </a:prstGeom>
        </p:spPr>
      </p:pic>
    </p:spTree>
    <p:extLst>
      <p:ext uri="{BB962C8B-B14F-4D97-AF65-F5344CB8AC3E}">
        <p14:creationId xmlns:p14="http://schemas.microsoft.com/office/powerpoint/2010/main" val="8149744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C6C3CF-6F58-584F-9E7F-C3F06732AF7C}"/>
              </a:ext>
            </a:extLst>
          </p:cNvPr>
          <p:cNvSpPr>
            <a:spLocks noGrp="1"/>
          </p:cNvSpPr>
          <p:nvPr>
            <p:ph type="title"/>
          </p:nvPr>
        </p:nvSpPr>
        <p:spPr/>
        <p:txBody>
          <a:bodyPr/>
          <a:lstStyle/>
          <a:p>
            <a:endParaRPr lang="nl-NL"/>
          </a:p>
        </p:txBody>
      </p:sp>
      <p:sp>
        <p:nvSpPr>
          <p:cNvPr id="3" name="Tijdelijke aanduiding voor tekst 2">
            <a:extLst>
              <a:ext uri="{FF2B5EF4-FFF2-40B4-BE49-F238E27FC236}">
                <a16:creationId xmlns:a16="http://schemas.microsoft.com/office/drawing/2014/main" id="{99E46790-48CF-084B-9F51-003E4EF4C8F6}"/>
              </a:ext>
            </a:extLst>
          </p:cNvPr>
          <p:cNvSpPr>
            <a:spLocks noGrp="1"/>
          </p:cNvSpPr>
          <p:nvPr>
            <p:ph type="body" sz="quarter" idx="10"/>
          </p:nvPr>
        </p:nvSpPr>
        <p:spPr/>
        <p:txBody>
          <a:bodyPr>
            <a:normAutofit/>
          </a:bodyPr>
          <a:lstStyle/>
          <a:p>
            <a:pPr algn="ctr"/>
            <a:r>
              <a:rPr lang="nl-NL" sz="8000" dirty="0">
                <a:solidFill>
                  <a:srgbClr val="7030A0"/>
                </a:solidFill>
              </a:rPr>
              <a:t>Dank voor uw aandacht</a:t>
            </a:r>
          </a:p>
        </p:txBody>
      </p:sp>
    </p:spTree>
    <p:extLst>
      <p:ext uri="{BB962C8B-B14F-4D97-AF65-F5344CB8AC3E}">
        <p14:creationId xmlns:p14="http://schemas.microsoft.com/office/powerpoint/2010/main" val="32603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xit" presetSubtype="12" fill="hold" nodeType="afterEffect">
                                  <p:stCondLst>
                                    <p:cond delay="0"/>
                                  </p:stCondLst>
                                  <p:childTnLst>
                                    <p:animEffect transition="out" filter="strips(downLeft)">
                                      <p:cBhvr>
                                        <p:cTn id="6" dur="5000"/>
                                        <p:tgtEl>
                                          <p:spTgt spid="3">
                                            <p:txEl>
                                              <p:pRg st="0" end="0"/>
                                            </p:txEl>
                                          </p:spTgt>
                                        </p:tgtEl>
                                      </p:cBhvr>
                                    </p:animEffect>
                                    <p:set>
                                      <p:cBhvr>
                                        <p:cTn id="7" dur="1" fill="hold">
                                          <p:stCondLst>
                                            <p:cond delay="4999"/>
                                          </p:stCondLst>
                                        </p:cTn>
                                        <p:tgtEl>
                                          <p:spTgt spid="3">
                                            <p:txEl>
                                              <p:pRg st="0" end="0"/>
                                            </p:txEl>
                                          </p:spTgt>
                                        </p:tgtEl>
                                        <p:attrNameLst>
                                          <p:attrName>style.visibility</p:attrName>
                                        </p:attrNameLst>
                                      </p:cBhvr>
                                      <p:to>
                                        <p:strVal val="hidden"/>
                                      </p:to>
                                    </p:set>
                                  </p:childTnLst>
                                </p:cTn>
                              </p:par>
                            </p:childTnLst>
                          </p:cTn>
                        </p:par>
                        <p:par>
                          <p:cTn id="8" fill="hold">
                            <p:stCondLst>
                              <p:cond delay="5000"/>
                            </p:stCondLst>
                            <p:childTnLst>
                              <p:par>
                                <p:cTn id="9" presetID="18" presetClass="exit" presetSubtype="12" fill="hold" nodeType="afterEffect">
                                  <p:stCondLst>
                                    <p:cond delay="0"/>
                                  </p:stCondLst>
                                  <p:childTnLst>
                                    <p:animEffect transition="out" filter="strips(downLeft)">
                                      <p:cBhvr>
                                        <p:cTn id="10" dur="500"/>
                                        <p:tgtEl>
                                          <p:spTgt spid="3">
                                            <p:txEl>
                                              <p:pRg st="0" end="0"/>
                                            </p:txEl>
                                          </p:spTgt>
                                        </p:tgtEl>
                                      </p:cBhvr>
                                    </p:animEffect>
                                    <p:set>
                                      <p:cBhvr>
                                        <p:cTn id="11"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08600D-77CC-164F-9750-FE32365B7C6A}"/>
              </a:ext>
            </a:extLst>
          </p:cNvPr>
          <p:cNvSpPr>
            <a:spLocks noGrp="1"/>
          </p:cNvSpPr>
          <p:nvPr>
            <p:ph type="title"/>
          </p:nvPr>
        </p:nvSpPr>
        <p:spPr/>
        <p:txBody>
          <a:bodyPr>
            <a:normAutofit/>
          </a:bodyPr>
          <a:lstStyle/>
          <a:p>
            <a:r>
              <a:rPr lang="nl-NL" sz="3200" dirty="0"/>
              <a:t>… eerst casuïstiek </a:t>
            </a:r>
          </a:p>
        </p:txBody>
      </p:sp>
      <p:sp>
        <p:nvSpPr>
          <p:cNvPr id="3" name="Tijdelijke aanduiding voor tekst 2">
            <a:extLst>
              <a:ext uri="{FF2B5EF4-FFF2-40B4-BE49-F238E27FC236}">
                <a16:creationId xmlns:a16="http://schemas.microsoft.com/office/drawing/2014/main" id="{BDAD97AD-825C-9646-8F08-8D3303BC129C}"/>
              </a:ext>
            </a:extLst>
          </p:cNvPr>
          <p:cNvSpPr>
            <a:spLocks noGrp="1"/>
          </p:cNvSpPr>
          <p:nvPr>
            <p:ph type="body" sz="quarter" idx="10"/>
          </p:nvPr>
        </p:nvSpPr>
        <p:spPr/>
        <p:txBody>
          <a:bodyPr/>
          <a:lstStyle/>
          <a:p>
            <a:endParaRPr lang="nl-NL" dirty="0"/>
          </a:p>
        </p:txBody>
      </p:sp>
    </p:spTree>
    <p:extLst>
      <p:ext uri="{BB962C8B-B14F-4D97-AF65-F5344CB8AC3E}">
        <p14:creationId xmlns:p14="http://schemas.microsoft.com/office/powerpoint/2010/main" val="834098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Casus 1 </a:t>
            </a:r>
          </a:p>
        </p:txBody>
      </p:sp>
      <p:sp>
        <p:nvSpPr>
          <p:cNvPr id="3" name="Tijdelijke aanduiding voor tekst 2"/>
          <p:cNvSpPr>
            <a:spLocks noGrp="1"/>
          </p:cNvSpPr>
          <p:nvPr>
            <p:ph type="body" sz="quarter" idx="10"/>
          </p:nvPr>
        </p:nvSpPr>
        <p:spPr/>
        <p:txBody>
          <a:bodyPr/>
          <a:lstStyle/>
          <a:p>
            <a:r>
              <a:rPr lang="nl-NL" dirty="0"/>
              <a:t>Meisje van 11 </a:t>
            </a:r>
            <a:r>
              <a:rPr lang="nl-NL" dirty="0" err="1"/>
              <a:t>mnd</a:t>
            </a:r>
            <a:endParaRPr lang="nl-NL" dirty="0"/>
          </a:p>
          <a:p>
            <a:endParaRPr lang="nl-NL" dirty="0"/>
          </a:p>
          <a:p>
            <a:r>
              <a:rPr lang="nl-NL" dirty="0"/>
              <a:t>VG: blanco </a:t>
            </a:r>
          </a:p>
          <a:p>
            <a:r>
              <a:rPr lang="nl-NL" dirty="0"/>
              <a:t>A: in 2 </a:t>
            </a:r>
            <a:r>
              <a:rPr lang="nl-NL" dirty="0" err="1"/>
              <a:t>mnd</a:t>
            </a:r>
            <a:r>
              <a:rPr lang="nl-NL" dirty="0"/>
              <a:t> tijd +80 gram, 4x GE-</a:t>
            </a:r>
            <a:r>
              <a:rPr lang="nl-NL" dirty="0" err="1"/>
              <a:t>itis</a:t>
            </a:r>
            <a:r>
              <a:rPr lang="nl-NL" dirty="0"/>
              <a:t>, eet verder goed.</a:t>
            </a:r>
          </a:p>
          <a:p>
            <a:r>
              <a:rPr lang="nl-NL" dirty="0"/>
              <a:t>LO: cor/</a:t>
            </a:r>
            <a:r>
              <a:rPr lang="nl-NL" dirty="0" err="1"/>
              <a:t>pulm</a:t>
            </a:r>
            <a:r>
              <a:rPr lang="nl-NL" dirty="0"/>
              <a:t>/</a:t>
            </a:r>
            <a:r>
              <a:rPr lang="nl-NL" dirty="0" err="1"/>
              <a:t>abd</a:t>
            </a:r>
            <a:r>
              <a:rPr lang="nl-NL" dirty="0"/>
              <a:t> </a:t>
            </a:r>
            <a:r>
              <a:rPr lang="nl-NL" dirty="0" err="1"/>
              <a:t>gb</a:t>
            </a:r>
            <a:r>
              <a:rPr lang="nl-NL" dirty="0"/>
              <a:t>, geen dysmorfie </a:t>
            </a:r>
          </a:p>
          <a:p>
            <a:endParaRPr lang="nl-NL" dirty="0"/>
          </a:p>
          <a:p>
            <a:r>
              <a:rPr lang="nl-NL" dirty="0"/>
              <a:t>Groeicurve: </a:t>
            </a:r>
          </a:p>
          <a:p>
            <a:r>
              <a:rPr lang="nl-NL" dirty="0"/>
              <a:t>lengte stabiel, gewicht in eerste jaar 0 </a:t>
            </a:r>
            <a:r>
              <a:rPr lang="nl-NL" dirty="0">
                <a:sym typeface="Wingdings" panose="05000000000000000000" pitchFamily="2" charset="2"/>
              </a:rPr>
              <a:t> -2,5 SD</a:t>
            </a:r>
            <a:endParaRPr lang="nl-NL" dirty="0"/>
          </a:p>
          <a:p>
            <a:endParaRPr lang="nl-NL" dirty="0"/>
          </a:p>
        </p:txBody>
      </p:sp>
    </p:spTree>
    <p:extLst>
      <p:ext uri="{BB962C8B-B14F-4D97-AF65-F5344CB8AC3E}">
        <p14:creationId xmlns:p14="http://schemas.microsoft.com/office/powerpoint/2010/main" val="332467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Casus 1 	lengte – leeftijd </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6" t="50281" r="78803" b="5365"/>
          <a:stretch/>
        </p:blipFill>
        <p:spPr bwMode="auto">
          <a:xfrm>
            <a:off x="2123728" y="1572281"/>
            <a:ext cx="4752528" cy="4562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8456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Casus 1 	gewicht - leeftijd  </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62" t="53905" r="77638" b="5475"/>
          <a:stretch/>
        </p:blipFill>
        <p:spPr bwMode="auto">
          <a:xfrm>
            <a:off x="1907704" y="1556792"/>
            <a:ext cx="5218396" cy="4611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1635394"/>
      </p:ext>
    </p:extLst>
  </p:cSld>
  <p:clrMapOvr>
    <a:masterClrMapping/>
  </p:clrMapOvr>
</p:sld>
</file>

<file path=ppt/theme/theme1.xml><?xml version="1.0" encoding="utf-8"?>
<a:theme xmlns:a="http://schemas.openxmlformats.org/drawingml/2006/main" name="mumc_template_v1">
  <a:themeElements>
    <a:clrScheme name="MUMC">
      <a:dk1>
        <a:srgbClr val="004289"/>
      </a:dk1>
      <a:lt1>
        <a:srgbClr val="FFFFFF"/>
      </a:lt1>
      <a:dk2>
        <a:srgbClr val="FF6B00"/>
      </a:dk2>
      <a:lt2>
        <a:srgbClr val="FFFFFF"/>
      </a:lt2>
      <a:accent1>
        <a:srgbClr val="004289"/>
      </a:accent1>
      <a:accent2>
        <a:srgbClr val="FFA665"/>
      </a:accent2>
      <a:accent3>
        <a:srgbClr val="1F8BFF"/>
      </a:accent3>
      <a:accent4>
        <a:srgbClr val="D20000"/>
      </a:accent4>
      <a:accent5>
        <a:srgbClr val="FFE100"/>
      </a:accent5>
      <a:accent6>
        <a:srgbClr val="EC5602"/>
      </a:accent6>
      <a:hlink>
        <a:srgbClr val="0000FF"/>
      </a:hlink>
      <a:folHlink>
        <a:srgbClr val="800080"/>
      </a:folHlink>
    </a:clrScheme>
    <a:fontScheme name="MaastrichtUMC">
      <a:majorFont>
        <a:latin typeface="TheSansOfficeLF"/>
        <a:ea typeface=""/>
        <a:cs typeface=""/>
      </a:majorFont>
      <a:minorFont>
        <a:latin typeface="TheSansOfficeLF"/>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defPPr>
      </a:lstStyle>
    </a:tx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F101E39588214FB437667229C7329D" ma:contentTypeVersion="1" ma:contentTypeDescription="Een nieuw document maken." ma:contentTypeScope="" ma:versionID="6776596b2d508e86ecad845c983deca8">
  <xsd:schema xmlns:xsd="http://www.w3.org/2001/XMLSchema" xmlns:xs="http://www.w3.org/2001/XMLSchema" xmlns:p="http://schemas.microsoft.com/office/2006/metadata/properties" xmlns:ns1="http://schemas.microsoft.com/sharepoint/v3" targetNamespace="http://schemas.microsoft.com/office/2006/metadata/properties" ma:root="true" ma:fieldsID="0a4dfdaa14f58a51274070ca23631a5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Begindatum van de planning" ma:description="Geplande begindatum is een sitekolom die door de publicatiefunctie gemaakt wordt. Het wordt gebruikt om een specifieke datum en tijd op te geven waarop de pagina voor het eerst verschijnt voor sitebezoekers." ma:hidden="true" ma:internalName="PublishingStartDate">
      <xsd:simpleType>
        <xsd:restriction base="dms:Unknown"/>
      </xsd:simpleType>
    </xsd:element>
    <xsd:element name="PublishingExpirationDate" ma:index="9" nillable="true" ma:displayName="Einddatum van de planning" ma:description="Geplande einddatum is een sitekolom die door de publicatiefunctie gemaakt wordt. Het wordt gebruikt om een specifieke datum en tijd op te geven waarop de pagina niet langer verschijnt voor sitebezoeke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40E4453-EBEA-442A-B9E0-F46946986F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DC4C657-A68E-4EB0-AB4F-05725CBB0A36}">
  <ds:schemaRefs>
    <ds:schemaRef ds:uri="http://schemas.microsoft.com/sharepoint/v3/contenttype/forms"/>
  </ds:schemaRefs>
</ds:datastoreItem>
</file>

<file path=customXml/itemProps3.xml><?xml version="1.0" encoding="utf-8"?>
<ds:datastoreItem xmlns:ds="http://schemas.openxmlformats.org/officeDocument/2006/customXml" ds:itemID="{23959FB6-0202-4F25-A98E-2C9E52B262AF}">
  <ds:schemaRefs>
    <ds:schemaRef ds:uri="http://schemas.microsoft.com/office/2006/documentManagement/types"/>
    <ds:schemaRef ds:uri="http://purl.org/dc/term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schemas.microsoft.com/sharepoint/v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mumc_template_v1</Template>
  <TotalTime>1</TotalTime>
  <Words>3478</Words>
  <Application>Microsoft Office PowerPoint</Application>
  <PresentationFormat>Diavoorstelling (4:3)</PresentationFormat>
  <Paragraphs>429</Paragraphs>
  <Slides>51</Slides>
  <Notes>46</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51</vt:i4>
      </vt:variant>
    </vt:vector>
  </HeadingPairs>
  <TitlesOfParts>
    <vt:vector size="60" baseType="lpstr">
      <vt:lpstr>Arial</vt:lpstr>
      <vt:lpstr>Book Antiqua</vt:lpstr>
      <vt:lpstr>Calibri</vt:lpstr>
      <vt:lpstr>Comic Sans MS</vt:lpstr>
      <vt:lpstr>TheSansOffice LF</vt:lpstr>
      <vt:lpstr>TheSansOfficeLF</vt:lpstr>
      <vt:lpstr>Times New Roman</vt:lpstr>
      <vt:lpstr>Wingdings</vt:lpstr>
      <vt:lpstr>mumc_template_v1</vt:lpstr>
      <vt:lpstr>PowerPoint-presentatie</vt:lpstr>
      <vt:lpstr> “Failure to Thrive” </vt:lpstr>
      <vt:lpstr>Disclosures</vt:lpstr>
      <vt:lpstr>PowerPoint-presentatie</vt:lpstr>
      <vt:lpstr>Failure to Thrive vs. Ondervoeding </vt:lpstr>
      <vt:lpstr>… eerst casuïstiek </vt:lpstr>
      <vt:lpstr>Casus 1 </vt:lpstr>
      <vt:lpstr>Casus 1  lengte – leeftijd </vt:lpstr>
      <vt:lpstr>Casus 1  gewicht - leeftijd  </vt:lpstr>
      <vt:lpstr>Casus 2</vt:lpstr>
      <vt:lpstr>Casus 2  gewicht – leeftijd </vt:lpstr>
      <vt:lpstr>Te bespreken onderwerpen</vt:lpstr>
      <vt:lpstr>Wanneer is er sprake ondervoeding?</vt:lpstr>
      <vt:lpstr>Ondervoeding</vt:lpstr>
      <vt:lpstr>VORMEN VAN ONDERVOEDING</vt:lpstr>
      <vt:lpstr>Criteria</vt:lpstr>
      <vt:lpstr>Groeicurve</vt:lpstr>
      <vt:lpstr>Screening</vt:lpstr>
      <vt:lpstr>NL eenvoudig screeningsinstrument ontwikkeld STRONG-kids =  Screeening Tool Risk On Nutritional Status and Growth</vt:lpstr>
      <vt:lpstr>NL eenvoudig screeningsinstrument ontwikkeld  STRONG-kids =  Screeening Tool Risk On Nutritional Status and Growth</vt:lpstr>
      <vt:lpstr>Hoe vaak komt het voor?  </vt:lpstr>
      <vt:lpstr>Wat zijn de oorzaken? </vt:lpstr>
      <vt:lpstr>Ad 1 Onvoldoende calorische intake</vt:lpstr>
      <vt:lpstr>Ad 2 Onvoldoende calorische absorptie</vt:lpstr>
      <vt:lpstr>Ad 3 Overmatige calorische behoefte</vt:lpstr>
      <vt:lpstr>Waarop letten bij lichamelijk onderzoek? 4 belangrijkste doelen</vt:lpstr>
      <vt:lpstr>Lichamelijk onderzoek</vt:lpstr>
      <vt:lpstr>PowerPoint-presentatie</vt:lpstr>
      <vt:lpstr>PowerPoint-presentatie</vt:lpstr>
      <vt:lpstr>Wat suggereert WEL een medische oorzaak?</vt:lpstr>
      <vt:lpstr>Welke aanvullende diagnostiek?</vt:lpstr>
      <vt:lpstr>Hoe behandelen? Principes benadering/behandeling</vt:lpstr>
      <vt:lpstr>PowerPoint-presentatie</vt:lpstr>
      <vt:lpstr>Prognose ernstige ondervoeding </vt:lpstr>
      <vt:lpstr>Welk moment overgaan tot verwijzen  of opname?</vt:lpstr>
      <vt:lpstr>Wie brengt nog nieuws?</vt:lpstr>
      <vt:lpstr>2013 Defining pediatric malnutrition - a paradigm shift toward  etiology-related definitions</vt:lpstr>
      <vt:lpstr>PowerPoint-presentatie</vt:lpstr>
      <vt:lpstr>2017 Diagnosing Pediatric Malnutrition: Paradigm Shifts of  Etiology-Related Definitions and Appraisal of the Indicators </vt:lpstr>
      <vt:lpstr>Voorbeeld:  hoe ziet dat er uit?</vt:lpstr>
      <vt:lpstr>2019 Effects of microbiota-directed foods in gnotobiotic animals and undernourished children</vt:lpstr>
      <vt:lpstr>2019 Effects of microbiota-directed foods in gnotobiotic animals and undernourished children</vt:lpstr>
      <vt:lpstr>PowerPoint-presentatie</vt:lpstr>
      <vt:lpstr>2019 Effects of microbiota-directed foods in gnotobiotic animals and undernourished children</vt:lpstr>
      <vt:lpstr>Terug naar casuïstiek</vt:lpstr>
      <vt:lpstr>Casus 1 – meisje 11 mnd  </vt:lpstr>
      <vt:lpstr>Casus 1  vervolg curve; gewicht – leeftijd </vt:lpstr>
      <vt:lpstr>Casus 2 – jongen 2 mnd </vt:lpstr>
      <vt:lpstr>Casus 2 vervolg curve; gewicht – leeftijd </vt:lpstr>
      <vt:lpstr>Take Home Message</vt:lpstr>
      <vt:lpstr>PowerPoint-presentatie</vt:lpstr>
    </vt:vector>
  </TitlesOfParts>
  <Company>MUMC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Zonneveld van G. (Geertjan)</dc:creator>
  <cp:lastModifiedBy>Eveline Humme</cp:lastModifiedBy>
  <cp:revision>242</cp:revision>
  <cp:lastPrinted>2020-01-21T16:16:04Z</cp:lastPrinted>
  <dcterms:created xsi:type="dcterms:W3CDTF">2016-02-26T09:48:52Z</dcterms:created>
  <dcterms:modified xsi:type="dcterms:W3CDTF">2020-01-23T19:00:08Z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0x01010043F101E39588214FB437667229C7329D</vt:lpwstr>
  </property>
</Properties>
</file>