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21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21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7277F52A-276B-4FF7-9191-5810CA00AAED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5A678BD-69E2-446C-8CB2-3467AEAD2AF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41" name="CustomShape 31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91DD263-76C7-4E07-9BC2-CB40C010936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43" name="CustomShape 27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0817A30-C2F1-4966-A0E8-F07642B1FA1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45A5C58-A1BE-4180-A419-68882A823D4D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74FA4AD-1DE5-48DF-8F84-CD7606299AC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AFB9656-B655-429B-93CB-5B6A10D8323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9F295F8-18A0-4DE3-B97B-EADE19C6ED10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F5B98BE-A396-4EF2-B286-CCD45A33A5A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5BC1557-6D9E-4C6A-99D0-9673C4515D7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34" name="CustomShape 23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7992F6B-8152-45E1-B9FF-AD96471F9DD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D4AED2C-C04F-430B-9A1B-C13A924549C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884760" y="0"/>
            <a:ext cx="2967480" cy="45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000000"/>
                </a:solidFill>
                <a:latin typeface="Arial"/>
              </a:rPr>
              <a:t>25-1-2010</a:t>
            </a:r>
            <a:endParaRPr lang="nl-NL" sz="12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0" y="0"/>
            <a:ext cx="2967480" cy="45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nl-N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 hidden="1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94960" y="1737720"/>
            <a:ext cx="747540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520" y="6400800"/>
            <a:ext cx="913752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9137520" cy="6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 hidden="1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 hidden="1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894960" y="1737720"/>
            <a:ext cx="747540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2520" y="6400800"/>
            <a:ext cx="913752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0" y="6334200"/>
            <a:ext cx="9137520" cy="6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 hidden="1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 hidden="1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Line 3"/>
          <p:cNvSpPr/>
          <p:nvPr/>
        </p:nvSpPr>
        <p:spPr>
          <a:xfrm>
            <a:off x="894960" y="1737720"/>
            <a:ext cx="747540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2520" y="6400800"/>
            <a:ext cx="913752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0" y="6334200"/>
            <a:ext cx="9137520" cy="6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 hidden="1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 hidden="1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Line 3"/>
          <p:cNvSpPr/>
          <p:nvPr/>
        </p:nvSpPr>
        <p:spPr>
          <a:xfrm>
            <a:off x="894960" y="1737720"/>
            <a:ext cx="7475400" cy="36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2520" y="6400800"/>
            <a:ext cx="913752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0" y="6334200"/>
            <a:ext cx="9137520" cy="6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4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5"/>
          <p:cNvSpPr/>
          <p:nvPr/>
        </p:nvSpPr>
        <p:spPr>
          <a:xfrm>
            <a:off x="-197280" y="1928880"/>
            <a:ext cx="8624880" cy="22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743040" algn="ctr">
              <a:lnSpc>
                <a:spcPct val="100000"/>
              </a:lnSpc>
              <a:buNone/>
            </a:pPr>
            <a:r>
              <a:rPr lang="nl-NL" sz="2800" b="0" strike="noStrike" spc="-1">
                <a:solidFill>
                  <a:srgbClr val="323232"/>
                </a:solidFill>
                <a:latin typeface="Calibri"/>
                <a:ea typeface="Verdana"/>
              </a:rPr>
              <a:t> </a:t>
            </a:r>
            <a:r>
              <a:rPr lang="nl-NL" sz="2800" b="1" strike="noStrike" spc="-1">
                <a:solidFill>
                  <a:srgbClr val="323232"/>
                </a:solidFill>
                <a:latin typeface="Calibri Light"/>
                <a:ea typeface="Verdana"/>
              </a:rPr>
              <a:t>Sensorische informatieverwerking</a:t>
            </a:r>
            <a:endParaRPr lang="nl-NL" sz="2800" b="0" strike="noStrike" spc="-1">
              <a:latin typeface="Arial"/>
            </a:endParaRPr>
          </a:p>
          <a:p>
            <a:pPr marL="743040">
              <a:lnSpc>
                <a:spcPct val="100000"/>
              </a:lnSpc>
              <a:buNone/>
            </a:pPr>
            <a:endParaRPr lang="nl-NL" sz="2800" b="0" strike="noStrike" spc="-1">
              <a:latin typeface="Arial"/>
            </a:endParaRPr>
          </a:p>
          <a:p>
            <a:pPr marL="743040">
              <a:lnSpc>
                <a:spcPct val="100000"/>
              </a:lnSpc>
              <a:buNone/>
            </a:pPr>
            <a:endParaRPr lang="nl-NL" sz="2800" b="0" strike="noStrike" spc="-1">
              <a:latin typeface="Arial"/>
            </a:endParaRPr>
          </a:p>
          <a:p>
            <a:pPr marL="743040">
              <a:lnSpc>
                <a:spcPct val="100000"/>
              </a:lnSpc>
              <a:buNone/>
            </a:pPr>
            <a:endParaRPr lang="nl-NL" sz="2800" b="0" strike="noStrike" spc="-1">
              <a:latin typeface="Arial"/>
            </a:endParaRPr>
          </a:p>
        </p:txBody>
      </p:sp>
      <p:pic>
        <p:nvPicPr>
          <p:cNvPr id="221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22" name="CustomShape 6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pic>
        <p:nvPicPr>
          <p:cNvPr id="223" name="Afbeelding 222"/>
          <p:cNvPicPr/>
          <p:nvPr/>
        </p:nvPicPr>
        <p:blipFill>
          <a:blip r:embed="rId4"/>
          <a:stretch/>
        </p:blipFill>
        <p:spPr>
          <a:xfrm rot="8400">
            <a:off x="1890720" y="2873160"/>
            <a:ext cx="5301360" cy="323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28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9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30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304" name="Rechthoek 303"/>
          <p:cNvSpPr/>
          <p:nvPr/>
        </p:nvSpPr>
        <p:spPr>
          <a:xfrm>
            <a:off x="900000" y="720000"/>
            <a:ext cx="7559640" cy="9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2400" b="0" strike="noStrike" spc="-1">
                <a:latin typeface="Arial"/>
              </a:rPr>
              <a:t>Concentratie en aandacht </a:t>
            </a:r>
          </a:p>
          <a:p>
            <a:pPr>
              <a:lnSpc>
                <a:spcPct val="100000"/>
              </a:lnSpc>
              <a:buNone/>
            </a:pPr>
            <a:endParaRPr lang="nl-NL" sz="2400" b="0" strike="noStrike" spc="-1">
              <a:latin typeface="Arial"/>
            </a:endParaRPr>
          </a:p>
        </p:txBody>
      </p:sp>
      <p:sp>
        <p:nvSpPr>
          <p:cNvPr id="305" name="Rechthoek 304"/>
          <p:cNvSpPr/>
          <p:nvPr/>
        </p:nvSpPr>
        <p:spPr>
          <a:xfrm>
            <a:off x="900360" y="2030400"/>
            <a:ext cx="6839640" cy="26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                            Sensorische overprikkeling 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					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						   of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		        	Cognitieve onderprikkeling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We zien hetzelfde gedrag: 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wiebelen, friemelen 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wegdromen of staren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Bij cognitieve onderprikkeling: zoekend naar prikkels en juist alert op sensorische informatie uit de omgeving met als gevolg problemen in focus en concentratie.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24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25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6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309" name="Rechthoek 308"/>
          <p:cNvSpPr/>
          <p:nvPr/>
        </p:nvSpPr>
        <p:spPr>
          <a:xfrm>
            <a:off x="900000" y="720000"/>
            <a:ext cx="7559640" cy="9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2400" b="0" strike="noStrike" spc="-1">
                <a:latin typeface="Arial"/>
              </a:rPr>
              <a:t>Prikkelgevoelig? Hoogsensitief? </a:t>
            </a:r>
          </a:p>
          <a:p>
            <a:pPr>
              <a:lnSpc>
                <a:spcPct val="100000"/>
              </a:lnSpc>
              <a:buNone/>
            </a:pPr>
            <a:endParaRPr lang="nl-NL" sz="2400" b="0" strike="noStrike" spc="-1">
              <a:latin typeface="Arial"/>
            </a:endParaRPr>
          </a:p>
        </p:txBody>
      </p:sp>
      <p:sp>
        <p:nvSpPr>
          <p:cNvPr id="310" name="Rechthoek 309"/>
          <p:cNvSpPr/>
          <p:nvPr/>
        </p:nvSpPr>
        <p:spPr>
          <a:xfrm>
            <a:off x="900000" y="1980000"/>
            <a:ext cx="6839640" cy="26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Ieder hoogsensitief kind is prikkelgevoelig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Niet ieder prikkelgevoelig kind is hoogsensitief.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Een hoogbegaafd kind is prikkelgevoelig en hoogsensitief, met een diepe beleving van alle prikkels om hen heen.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                                – zintuiglijk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                                – emotioneel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Bij cognitieve onderprikkeling zal de prikkelgevoeligheid en prikkelzoekend gedrag toenemen.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Sterk adaptief vermogen – &gt; uit zicht vaak thuis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hthoek 310"/>
          <p:cNvSpPr/>
          <p:nvPr/>
        </p:nvSpPr>
        <p:spPr>
          <a:xfrm>
            <a:off x="900000" y="1980000"/>
            <a:ext cx="7379640" cy="239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Hoogbegaafd kind: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Sterk gericht op informatie uit de context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Emotioneel responsief sterk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Sterk associatief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Kwetsbaar in de sensorische informatieverwerking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Bv: horen wat je zegt maar horen de emotie in de stem om daarna te 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      luisteren en verwerken wat je zegt.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hthoek 311"/>
          <p:cNvSpPr/>
          <p:nvPr/>
        </p:nvSpPr>
        <p:spPr>
          <a:xfrm>
            <a:off x="900000" y="1980000"/>
            <a:ext cx="7379640" cy="239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Belangrijk bij de ontwikkeling van cognitief sterke kinderen: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aandacht voor de motorische ontwikkeling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aandacht voor de ontwikkeling naar lateralisatie</a:t>
            </a: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– aandacht voor de sociaal-emotionele ontwikkeling</a:t>
            </a: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latin typeface="Arial"/>
              </a:rPr>
              <a:t>Insteken op het ontwikkelen van de executieve functies en vooral doorlopen van de leerkuil</a:t>
            </a:r>
          </a:p>
        </p:txBody>
      </p:sp>
      <p:pic>
        <p:nvPicPr>
          <p:cNvPr id="313" name="Afbeelding 312"/>
          <p:cNvPicPr/>
          <p:nvPr/>
        </p:nvPicPr>
        <p:blipFill>
          <a:blip r:embed="rId2"/>
          <a:stretch/>
        </p:blipFill>
        <p:spPr>
          <a:xfrm>
            <a:off x="3985200" y="3780000"/>
            <a:ext cx="3574800" cy="2495520"/>
          </a:xfrm>
          <a:prstGeom prst="rect">
            <a:avLst/>
          </a:prstGeom>
          <a:ln w="0">
            <a:noFill/>
          </a:ln>
        </p:spPr>
      </p:pic>
      <p:sp>
        <p:nvSpPr>
          <p:cNvPr id="314" name="Tekstvak 313"/>
          <p:cNvSpPr txBox="1"/>
          <p:nvPr/>
        </p:nvSpPr>
        <p:spPr>
          <a:xfrm>
            <a:off x="900000" y="900000"/>
            <a:ext cx="720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nl-NL" sz="1800" b="0" strike="noStrike" spc="-1">
                <a:latin typeface="Arial"/>
              </a:rPr>
              <a:t>Aandacht voor harmonische ontwikkeling van de verschillende domeinen: sociaal-emotioneel, motorisch, cognitief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319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pic>
        <p:nvPicPr>
          <p:cNvPr id="320" name="Picture 2"/>
          <p:cNvPicPr/>
          <p:nvPr/>
        </p:nvPicPr>
        <p:blipFill>
          <a:blip r:embed="rId4"/>
          <a:stretch/>
        </p:blipFill>
        <p:spPr>
          <a:xfrm>
            <a:off x="2483640" y="1733400"/>
            <a:ext cx="4455360" cy="445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28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539640" y="1845000"/>
            <a:ext cx="8133120" cy="17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Aanleiding en doel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Profielen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Kijken vanuit een profiel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Ontwikkeling vanuit de informatie die je zintuigen geven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Alertheid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Concentratie en aandacht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Ontwikkeling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Vragen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>
            <a:off x="683640" y="750240"/>
            <a:ext cx="4604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Inhoud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4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503640" y="2136240"/>
            <a:ext cx="8133120" cy="25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Sensorische informatieverwerking is het vermogen om zintuiglijke informatie op te nemen, te verwerken en de verschillende stukjes informatie aan elkaar te verbinden zodat we er adequaat op kunnen reageren.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Ontwikkeling van een baby, peuter, kleuter op basis van de zintuiglijke prikkelverwerking!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595959"/>
                </a:solidFill>
                <a:latin typeface="Calibri"/>
                <a:ea typeface="DejaVu Sans"/>
              </a:rPr>
              <a:t>Welke zintuigen hebben we?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42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503640" y="2136240"/>
            <a:ext cx="8133120" cy="25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6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Picture 8"/>
          <p:cNvPicPr/>
          <p:nvPr/>
        </p:nvPicPr>
        <p:blipFill>
          <a:blip r:embed="rId4"/>
          <a:stretch/>
        </p:blipFill>
        <p:spPr>
          <a:xfrm>
            <a:off x="609480" y="1702080"/>
            <a:ext cx="1136160" cy="290232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4"/>
          <p:cNvPicPr/>
          <p:nvPr/>
        </p:nvPicPr>
        <p:blipFill>
          <a:blip r:embed="rId5"/>
          <a:stretch/>
        </p:blipFill>
        <p:spPr>
          <a:xfrm>
            <a:off x="2304000" y="1728000"/>
            <a:ext cx="1440360" cy="22086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5"/>
          <p:cNvPicPr/>
          <p:nvPr/>
        </p:nvPicPr>
        <p:blipFill>
          <a:blip r:embed="rId6"/>
          <a:stretch/>
        </p:blipFill>
        <p:spPr>
          <a:xfrm>
            <a:off x="4080240" y="2433960"/>
            <a:ext cx="2865960" cy="13006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6"/>
          <p:cNvPicPr/>
          <p:nvPr/>
        </p:nvPicPr>
        <p:blipFill>
          <a:blip r:embed="rId7"/>
          <a:stretch/>
        </p:blipFill>
        <p:spPr>
          <a:xfrm>
            <a:off x="7272000" y="1850040"/>
            <a:ext cx="1485360" cy="210636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/>
          <p:cNvPicPr/>
          <p:nvPr/>
        </p:nvPicPr>
        <p:blipFill>
          <a:blip r:embed="rId8"/>
          <a:stretch/>
        </p:blipFill>
        <p:spPr>
          <a:xfrm>
            <a:off x="1440000" y="4654440"/>
            <a:ext cx="2319840" cy="146736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/>
          <p:cNvPicPr/>
          <p:nvPr/>
        </p:nvPicPr>
        <p:blipFill>
          <a:blip r:embed="rId9"/>
          <a:stretch/>
        </p:blipFill>
        <p:spPr>
          <a:xfrm>
            <a:off x="4104000" y="4092840"/>
            <a:ext cx="2211480" cy="166356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/>
          <p:cNvPicPr/>
          <p:nvPr/>
        </p:nvPicPr>
        <p:blipFill>
          <a:blip r:embed="rId10"/>
          <a:stretch/>
        </p:blipFill>
        <p:spPr>
          <a:xfrm>
            <a:off x="6937560" y="4392000"/>
            <a:ext cx="1699200" cy="170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539640" y="1845000"/>
            <a:ext cx="813312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Moeite in opmerken en registreren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Prikkel-zoekend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Sensitief</a:t>
            </a:r>
            <a:endParaRPr lang="nl-NL" sz="1800" b="0" strike="noStrike" spc="-1">
              <a:latin typeface="Arial"/>
            </a:endParaRPr>
          </a:p>
          <a:p>
            <a:pPr marL="285840" indent="-2826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Prikkel-vermijdend 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683640" y="750240"/>
            <a:ext cx="4604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Profielen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2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63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683640" y="750240"/>
            <a:ext cx="4604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5" name="Picture 2"/>
          <p:cNvPicPr/>
          <p:nvPr/>
        </p:nvPicPr>
        <p:blipFill>
          <a:blip r:embed="rId4"/>
          <a:stretch/>
        </p:blipFill>
        <p:spPr>
          <a:xfrm>
            <a:off x="1477440" y="1683360"/>
            <a:ext cx="6131520" cy="433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"/>
          <p:cNvPicPr/>
          <p:nvPr/>
        </p:nvPicPr>
        <p:blipFill>
          <a:blip r:embed="rId3"/>
          <a:stretch/>
        </p:blipFill>
        <p:spPr>
          <a:xfrm rot="60000">
            <a:off x="156960" y="124200"/>
            <a:ext cx="8902080" cy="605376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20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"/>
          <p:cNvSpPr/>
          <p:nvPr/>
        </p:nvSpPr>
        <p:spPr>
          <a:xfrm>
            <a:off x="28440" y="-1058760"/>
            <a:ext cx="2215440" cy="22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Line 3"/>
          <p:cNvSpPr/>
          <p:nvPr/>
        </p:nvSpPr>
        <p:spPr>
          <a:xfrm>
            <a:off x="0" y="1556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3" name="Afbeelding 2"/>
          <p:cNvPicPr/>
          <p:nvPr/>
        </p:nvPicPr>
        <p:blipFill>
          <a:blip r:embed="rId3"/>
          <a:stretch/>
        </p:blipFill>
        <p:spPr>
          <a:xfrm>
            <a:off x="6393960" y="16740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274" name="CustomShape 4"/>
          <p:cNvSpPr/>
          <p:nvPr/>
        </p:nvSpPr>
        <p:spPr>
          <a:xfrm>
            <a:off x="7380360" y="6429960"/>
            <a:ext cx="2372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www.ergoml.nl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3580200" y="2850840"/>
            <a:ext cx="30384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6"/>
          <p:cNvSpPr/>
          <p:nvPr/>
        </p:nvSpPr>
        <p:spPr>
          <a:xfrm>
            <a:off x="4897440" y="2856600"/>
            <a:ext cx="172188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"/>
          <p:cNvSpPr/>
          <p:nvPr/>
        </p:nvSpPr>
        <p:spPr>
          <a:xfrm>
            <a:off x="2852640" y="4648320"/>
            <a:ext cx="1737720" cy="6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8"/>
          <p:cNvSpPr/>
          <p:nvPr/>
        </p:nvSpPr>
        <p:spPr>
          <a:xfrm>
            <a:off x="483840" y="2054160"/>
            <a:ext cx="9232560" cy="269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– Iedereen heeft een uniek profiel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– Het profiel is niet statisch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– Je handelen wordt bewust en onbewust gekleurd door je eigen profiel en 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  eerdere ervaringen.</a:t>
            </a: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nl-NL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– Komen tot regulatie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79" name="CustomShape 9"/>
          <p:cNvSpPr/>
          <p:nvPr/>
        </p:nvSpPr>
        <p:spPr>
          <a:xfrm>
            <a:off x="576000" y="576000"/>
            <a:ext cx="489240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Kijken vanuit je eigen profiel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576000" y="1656000"/>
            <a:ext cx="8225280" cy="4521600"/>
          </a:xfrm>
          <a:prstGeom prst="rect">
            <a:avLst/>
          </a:prstGeom>
          <a:solidFill>
            <a:srgbClr val="FFCC99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3"/>
          <p:cNvSpPr/>
          <p:nvPr/>
        </p:nvSpPr>
        <p:spPr>
          <a:xfrm>
            <a:off x="3047760" y="2514600"/>
            <a:ext cx="360" cy="3581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4"/>
          <p:cNvSpPr/>
          <p:nvPr/>
        </p:nvSpPr>
        <p:spPr>
          <a:xfrm>
            <a:off x="3047760" y="6095880"/>
            <a:ext cx="4876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5"/>
          <p:cNvSpPr/>
          <p:nvPr/>
        </p:nvSpPr>
        <p:spPr>
          <a:xfrm>
            <a:off x="3047760" y="2819160"/>
            <a:ext cx="4876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Line 6"/>
          <p:cNvSpPr/>
          <p:nvPr/>
        </p:nvSpPr>
        <p:spPr>
          <a:xfrm>
            <a:off x="3047760" y="3429000"/>
            <a:ext cx="487692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7"/>
          <p:cNvSpPr/>
          <p:nvPr/>
        </p:nvSpPr>
        <p:spPr>
          <a:xfrm>
            <a:off x="3047760" y="5257800"/>
            <a:ext cx="4800600" cy="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"/>
          <p:cNvSpPr/>
          <p:nvPr/>
        </p:nvSpPr>
        <p:spPr>
          <a:xfrm>
            <a:off x="3108960" y="4883040"/>
            <a:ext cx="4719960" cy="897480"/>
          </a:xfrm>
          <a:custGeom>
            <a:avLst/>
            <a:gdLst/>
            <a:ahLst/>
            <a:cxnLst/>
            <a:rect l="l" t="t" r="r" b="b"/>
            <a:pathLst>
              <a:path w="2976" h="568">
                <a:moveTo>
                  <a:pt x="0" y="568"/>
                </a:moveTo>
                <a:cubicBezTo>
                  <a:pt x="84" y="428"/>
                  <a:pt x="168" y="288"/>
                  <a:pt x="240" y="280"/>
                </a:cubicBezTo>
                <a:cubicBezTo>
                  <a:pt x="312" y="272"/>
                  <a:pt x="360" y="528"/>
                  <a:pt x="432" y="520"/>
                </a:cubicBezTo>
                <a:cubicBezTo>
                  <a:pt x="504" y="512"/>
                  <a:pt x="592" y="272"/>
                  <a:pt x="672" y="232"/>
                </a:cubicBezTo>
                <a:cubicBezTo>
                  <a:pt x="752" y="192"/>
                  <a:pt x="848" y="312"/>
                  <a:pt x="912" y="280"/>
                </a:cubicBezTo>
                <a:cubicBezTo>
                  <a:pt x="976" y="248"/>
                  <a:pt x="968" y="80"/>
                  <a:pt x="1056" y="40"/>
                </a:cubicBezTo>
                <a:cubicBezTo>
                  <a:pt x="1144" y="0"/>
                  <a:pt x="1336" y="0"/>
                  <a:pt x="1440" y="40"/>
                </a:cubicBezTo>
                <a:cubicBezTo>
                  <a:pt x="1544" y="80"/>
                  <a:pt x="1608" y="216"/>
                  <a:pt x="1680" y="280"/>
                </a:cubicBezTo>
                <a:cubicBezTo>
                  <a:pt x="1752" y="344"/>
                  <a:pt x="1784" y="424"/>
                  <a:pt x="1872" y="424"/>
                </a:cubicBezTo>
                <a:cubicBezTo>
                  <a:pt x="1960" y="424"/>
                  <a:pt x="2128" y="344"/>
                  <a:pt x="2208" y="280"/>
                </a:cubicBezTo>
                <a:cubicBezTo>
                  <a:pt x="2288" y="216"/>
                  <a:pt x="2296" y="80"/>
                  <a:pt x="2352" y="40"/>
                </a:cubicBezTo>
                <a:cubicBezTo>
                  <a:pt x="2408" y="0"/>
                  <a:pt x="2496" y="0"/>
                  <a:pt x="2544" y="40"/>
                </a:cubicBezTo>
                <a:cubicBezTo>
                  <a:pt x="2592" y="80"/>
                  <a:pt x="2592" y="216"/>
                  <a:pt x="2640" y="280"/>
                </a:cubicBezTo>
                <a:cubicBezTo>
                  <a:pt x="2688" y="344"/>
                  <a:pt x="2776" y="400"/>
                  <a:pt x="2832" y="424"/>
                </a:cubicBezTo>
                <a:cubicBezTo>
                  <a:pt x="2888" y="448"/>
                  <a:pt x="2932" y="436"/>
                  <a:pt x="2976" y="42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9"/>
          <p:cNvSpPr/>
          <p:nvPr/>
        </p:nvSpPr>
        <p:spPr>
          <a:xfrm>
            <a:off x="3048120" y="3115440"/>
            <a:ext cx="4821840" cy="1595880"/>
          </a:xfrm>
          <a:custGeom>
            <a:avLst/>
            <a:gdLst/>
            <a:ahLst/>
            <a:cxnLst/>
            <a:rect l="l" t="t" r="r" b="b"/>
            <a:pathLst>
              <a:path w="3040" h="1008">
                <a:moveTo>
                  <a:pt x="0" y="824"/>
                </a:moveTo>
                <a:cubicBezTo>
                  <a:pt x="36" y="764"/>
                  <a:pt x="72" y="704"/>
                  <a:pt x="96" y="680"/>
                </a:cubicBezTo>
                <a:cubicBezTo>
                  <a:pt x="120" y="656"/>
                  <a:pt x="128" y="664"/>
                  <a:pt x="144" y="680"/>
                </a:cubicBezTo>
                <a:cubicBezTo>
                  <a:pt x="160" y="696"/>
                  <a:pt x="176" y="744"/>
                  <a:pt x="192" y="776"/>
                </a:cubicBezTo>
                <a:cubicBezTo>
                  <a:pt x="208" y="808"/>
                  <a:pt x="224" y="856"/>
                  <a:pt x="240" y="872"/>
                </a:cubicBezTo>
                <a:cubicBezTo>
                  <a:pt x="256" y="888"/>
                  <a:pt x="272" y="904"/>
                  <a:pt x="288" y="872"/>
                </a:cubicBezTo>
                <a:cubicBezTo>
                  <a:pt x="304" y="840"/>
                  <a:pt x="320" y="720"/>
                  <a:pt x="336" y="680"/>
                </a:cubicBezTo>
                <a:cubicBezTo>
                  <a:pt x="352" y="640"/>
                  <a:pt x="368" y="640"/>
                  <a:pt x="384" y="632"/>
                </a:cubicBezTo>
                <a:cubicBezTo>
                  <a:pt x="400" y="624"/>
                  <a:pt x="416" y="624"/>
                  <a:pt x="432" y="632"/>
                </a:cubicBezTo>
                <a:cubicBezTo>
                  <a:pt x="448" y="640"/>
                  <a:pt x="472" y="656"/>
                  <a:pt x="480" y="680"/>
                </a:cubicBezTo>
                <a:cubicBezTo>
                  <a:pt x="488" y="704"/>
                  <a:pt x="472" y="752"/>
                  <a:pt x="480" y="776"/>
                </a:cubicBezTo>
                <a:cubicBezTo>
                  <a:pt x="488" y="800"/>
                  <a:pt x="504" y="816"/>
                  <a:pt x="528" y="824"/>
                </a:cubicBezTo>
                <a:cubicBezTo>
                  <a:pt x="552" y="832"/>
                  <a:pt x="608" y="840"/>
                  <a:pt x="624" y="824"/>
                </a:cubicBezTo>
                <a:cubicBezTo>
                  <a:pt x="640" y="808"/>
                  <a:pt x="616" y="752"/>
                  <a:pt x="624" y="728"/>
                </a:cubicBezTo>
                <a:cubicBezTo>
                  <a:pt x="632" y="704"/>
                  <a:pt x="648" y="688"/>
                  <a:pt x="672" y="680"/>
                </a:cubicBezTo>
                <a:cubicBezTo>
                  <a:pt x="696" y="672"/>
                  <a:pt x="752" y="664"/>
                  <a:pt x="768" y="680"/>
                </a:cubicBezTo>
                <a:cubicBezTo>
                  <a:pt x="784" y="696"/>
                  <a:pt x="752" y="736"/>
                  <a:pt x="768" y="776"/>
                </a:cubicBezTo>
                <a:cubicBezTo>
                  <a:pt x="784" y="816"/>
                  <a:pt x="840" y="904"/>
                  <a:pt x="864" y="920"/>
                </a:cubicBezTo>
                <a:cubicBezTo>
                  <a:pt x="888" y="936"/>
                  <a:pt x="896" y="896"/>
                  <a:pt x="912" y="872"/>
                </a:cubicBezTo>
                <a:cubicBezTo>
                  <a:pt x="928" y="848"/>
                  <a:pt x="952" y="808"/>
                  <a:pt x="960" y="776"/>
                </a:cubicBezTo>
                <a:cubicBezTo>
                  <a:pt x="968" y="744"/>
                  <a:pt x="952" y="720"/>
                  <a:pt x="960" y="680"/>
                </a:cubicBezTo>
                <a:cubicBezTo>
                  <a:pt x="968" y="640"/>
                  <a:pt x="1000" y="568"/>
                  <a:pt x="1008" y="536"/>
                </a:cubicBezTo>
                <a:cubicBezTo>
                  <a:pt x="1016" y="504"/>
                  <a:pt x="984" y="504"/>
                  <a:pt x="1008" y="488"/>
                </a:cubicBezTo>
                <a:cubicBezTo>
                  <a:pt x="1032" y="472"/>
                  <a:pt x="1112" y="432"/>
                  <a:pt x="1152" y="440"/>
                </a:cubicBezTo>
                <a:cubicBezTo>
                  <a:pt x="1192" y="448"/>
                  <a:pt x="1224" y="496"/>
                  <a:pt x="1248" y="536"/>
                </a:cubicBezTo>
                <a:cubicBezTo>
                  <a:pt x="1272" y="576"/>
                  <a:pt x="1288" y="624"/>
                  <a:pt x="1296" y="680"/>
                </a:cubicBezTo>
                <a:cubicBezTo>
                  <a:pt x="1304" y="736"/>
                  <a:pt x="1272" y="832"/>
                  <a:pt x="1296" y="872"/>
                </a:cubicBezTo>
                <a:cubicBezTo>
                  <a:pt x="1320" y="912"/>
                  <a:pt x="1408" y="928"/>
                  <a:pt x="1440" y="920"/>
                </a:cubicBezTo>
                <a:cubicBezTo>
                  <a:pt x="1472" y="912"/>
                  <a:pt x="1472" y="864"/>
                  <a:pt x="1488" y="824"/>
                </a:cubicBezTo>
                <a:cubicBezTo>
                  <a:pt x="1504" y="784"/>
                  <a:pt x="1520" y="736"/>
                  <a:pt x="1536" y="680"/>
                </a:cubicBezTo>
                <a:cubicBezTo>
                  <a:pt x="1552" y="624"/>
                  <a:pt x="1560" y="552"/>
                  <a:pt x="1584" y="488"/>
                </a:cubicBezTo>
                <a:cubicBezTo>
                  <a:pt x="1608" y="424"/>
                  <a:pt x="1656" y="360"/>
                  <a:pt x="1680" y="296"/>
                </a:cubicBezTo>
                <a:cubicBezTo>
                  <a:pt x="1704" y="232"/>
                  <a:pt x="1704" y="144"/>
                  <a:pt x="1728" y="104"/>
                </a:cubicBezTo>
                <a:cubicBezTo>
                  <a:pt x="1752" y="64"/>
                  <a:pt x="1800" y="72"/>
                  <a:pt x="1824" y="56"/>
                </a:cubicBezTo>
                <a:cubicBezTo>
                  <a:pt x="1848" y="40"/>
                  <a:pt x="1848" y="16"/>
                  <a:pt x="1872" y="8"/>
                </a:cubicBezTo>
                <a:cubicBezTo>
                  <a:pt x="1896" y="0"/>
                  <a:pt x="1944" y="0"/>
                  <a:pt x="1968" y="8"/>
                </a:cubicBezTo>
                <a:cubicBezTo>
                  <a:pt x="1992" y="16"/>
                  <a:pt x="2000" y="32"/>
                  <a:pt x="2016" y="56"/>
                </a:cubicBezTo>
                <a:cubicBezTo>
                  <a:pt x="2032" y="80"/>
                  <a:pt x="2056" y="96"/>
                  <a:pt x="2064" y="152"/>
                </a:cubicBezTo>
                <a:cubicBezTo>
                  <a:pt x="2072" y="208"/>
                  <a:pt x="2048" y="264"/>
                  <a:pt x="2064" y="392"/>
                </a:cubicBezTo>
                <a:cubicBezTo>
                  <a:pt x="2080" y="520"/>
                  <a:pt x="2104" y="832"/>
                  <a:pt x="2160" y="920"/>
                </a:cubicBezTo>
                <a:cubicBezTo>
                  <a:pt x="2216" y="1008"/>
                  <a:pt x="2344" y="968"/>
                  <a:pt x="2400" y="920"/>
                </a:cubicBezTo>
                <a:cubicBezTo>
                  <a:pt x="2456" y="872"/>
                  <a:pt x="2472" y="712"/>
                  <a:pt x="2496" y="632"/>
                </a:cubicBezTo>
                <a:cubicBezTo>
                  <a:pt x="2520" y="552"/>
                  <a:pt x="2504" y="464"/>
                  <a:pt x="2544" y="440"/>
                </a:cubicBezTo>
                <a:cubicBezTo>
                  <a:pt x="2584" y="416"/>
                  <a:pt x="2704" y="448"/>
                  <a:pt x="2736" y="488"/>
                </a:cubicBezTo>
                <a:cubicBezTo>
                  <a:pt x="2768" y="528"/>
                  <a:pt x="2736" y="616"/>
                  <a:pt x="2736" y="680"/>
                </a:cubicBezTo>
                <a:cubicBezTo>
                  <a:pt x="2736" y="744"/>
                  <a:pt x="2712" y="824"/>
                  <a:pt x="2736" y="872"/>
                </a:cubicBezTo>
                <a:cubicBezTo>
                  <a:pt x="2760" y="920"/>
                  <a:pt x="2832" y="952"/>
                  <a:pt x="2880" y="968"/>
                </a:cubicBezTo>
                <a:cubicBezTo>
                  <a:pt x="2928" y="984"/>
                  <a:pt x="3008" y="968"/>
                  <a:pt x="3024" y="968"/>
                </a:cubicBezTo>
                <a:cubicBezTo>
                  <a:pt x="3040" y="968"/>
                  <a:pt x="3008" y="968"/>
                  <a:pt x="2976" y="96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10"/>
          <p:cNvSpPr/>
          <p:nvPr/>
        </p:nvSpPr>
        <p:spPr>
          <a:xfrm>
            <a:off x="3045960" y="3733920"/>
            <a:ext cx="4796280" cy="1824480"/>
          </a:xfrm>
          <a:custGeom>
            <a:avLst/>
            <a:gdLst/>
            <a:ahLst/>
            <a:cxnLst/>
            <a:rect l="l" t="t" r="r" b="b"/>
            <a:pathLst>
              <a:path w="3024" h="1152">
                <a:moveTo>
                  <a:pt x="0" y="1040"/>
                </a:moveTo>
                <a:cubicBezTo>
                  <a:pt x="8" y="1000"/>
                  <a:pt x="16" y="960"/>
                  <a:pt x="48" y="944"/>
                </a:cubicBezTo>
                <a:cubicBezTo>
                  <a:pt x="80" y="928"/>
                  <a:pt x="160" y="920"/>
                  <a:pt x="192" y="944"/>
                </a:cubicBezTo>
                <a:cubicBezTo>
                  <a:pt x="224" y="968"/>
                  <a:pt x="224" y="1064"/>
                  <a:pt x="240" y="1088"/>
                </a:cubicBezTo>
                <a:cubicBezTo>
                  <a:pt x="256" y="1112"/>
                  <a:pt x="272" y="1144"/>
                  <a:pt x="288" y="1088"/>
                </a:cubicBezTo>
                <a:cubicBezTo>
                  <a:pt x="304" y="1032"/>
                  <a:pt x="296" y="816"/>
                  <a:pt x="336" y="752"/>
                </a:cubicBezTo>
                <a:cubicBezTo>
                  <a:pt x="376" y="688"/>
                  <a:pt x="480" y="656"/>
                  <a:pt x="528" y="704"/>
                </a:cubicBezTo>
                <a:cubicBezTo>
                  <a:pt x="576" y="752"/>
                  <a:pt x="592" y="968"/>
                  <a:pt x="624" y="1040"/>
                </a:cubicBezTo>
                <a:cubicBezTo>
                  <a:pt x="656" y="1112"/>
                  <a:pt x="680" y="1152"/>
                  <a:pt x="720" y="1136"/>
                </a:cubicBezTo>
                <a:cubicBezTo>
                  <a:pt x="760" y="1120"/>
                  <a:pt x="832" y="1016"/>
                  <a:pt x="864" y="944"/>
                </a:cubicBezTo>
                <a:cubicBezTo>
                  <a:pt x="896" y="872"/>
                  <a:pt x="888" y="784"/>
                  <a:pt x="912" y="704"/>
                </a:cubicBezTo>
                <a:cubicBezTo>
                  <a:pt x="936" y="624"/>
                  <a:pt x="976" y="504"/>
                  <a:pt x="1008" y="464"/>
                </a:cubicBezTo>
                <a:cubicBezTo>
                  <a:pt x="1040" y="424"/>
                  <a:pt x="1072" y="408"/>
                  <a:pt x="1104" y="464"/>
                </a:cubicBezTo>
                <a:cubicBezTo>
                  <a:pt x="1136" y="520"/>
                  <a:pt x="1168" y="712"/>
                  <a:pt x="1200" y="800"/>
                </a:cubicBezTo>
                <a:cubicBezTo>
                  <a:pt x="1232" y="888"/>
                  <a:pt x="1240" y="992"/>
                  <a:pt x="1296" y="992"/>
                </a:cubicBezTo>
                <a:cubicBezTo>
                  <a:pt x="1352" y="992"/>
                  <a:pt x="1448" y="904"/>
                  <a:pt x="1536" y="800"/>
                </a:cubicBezTo>
                <a:cubicBezTo>
                  <a:pt x="1624" y="696"/>
                  <a:pt x="1720" y="432"/>
                  <a:pt x="1824" y="368"/>
                </a:cubicBezTo>
                <a:cubicBezTo>
                  <a:pt x="1928" y="304"/>
                  <a:pt x="2096" y="368"/>
                  <a:pt x="2160" y="416"/>
                </a:cubicBezTo>
                <a:cubicBezTo>
                  <a:pt x="2224" y="464"/>
                  <a:pt x="2184" y="608"/>
                  <a:pt x="2208" y="656"/>
                </a:cubicBezTo>
                <a:cubicBezTo>
                  <a:pt x="2232" y="704"/>
                  <a:pt x="2272" y="736"/>
                  <a:pt x="2304" y="704"/>
                </a:cubicBezTo>
                <a:cubicBezTo>
                  <a:pt x="2336" y="672"/>
                  <a:pt x="2376" y="544"/>
                  <a:pt x="2400" y="464"/>
                </a:cubicBezTo>
                <a:cubicBezTo>
                  <a:pt x="2424" y="384"/>
                  <a:pt x="2432" y="296"/>
                  <a:pt x="2448" y="224"/>
                </a:cubicBezTo>
                <a:cubicBezTo>
                  <a:pt x="2464" y="152"/>
                  <a:pt x="2464" y="64"/>
                  <a:pt x="2496" y="32"/>
                </a:cubicBezTo>
                <a:cubicBezTo>
                  <a:pt x="2528" y="0"/>
                  <a:pt x="2600" y="8"/>
                  <a:pt x="2640" y="32"/>
                </a:cubicBezTo>
                <a:cubicBezTo>
                  <a:pt x="2680" y="56"/>
                  <a:pt x="2712" y="120"/>
                  <a:pt x="2736" y="176"/>
                </a:cubicBezTo>
                <a:cubicBezTo>
                  <a:pt x="2760" y="232"/>
                  <a:pt x="2752" y="360"/>
                  <a:pt x="2784" y="368"/>
                </a:cubicBezTo>
                <a:cubicBezTo>
                  <a:pt x="2816" y="376"/>
                  <a:pt x="2896" y="272"/>
                  <a:pt x="2928" y="224"/>
                </a:cubicBezTo>
                <a:cubicBezTo>
                  <a:pt x="2960" y="176"/>
                  <a:pt x="2960" y="104"/>
                  <a:pt x="2976" y="80"/>
                </a:cubicBezTo>
                <a:cubicBezTo>
                  <a:pt x="2992" y="56"/>
                  <a:pt x="3016" y="72"/>
                  <a:pt x="3024" y="8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1"/>
          <p:cNvSpPr/>
          <p:nvPr/>
        </p:nvSpPr>
        <p:spPr>
          <a:xfrm>
            <a:off x="3048120" y="2868840"/>
            <a:ext cx="4567680" cy="681480"/>
          </a:xfrm>
          <a:custGeom>
            <a:avLst/>
            <a:gdLst/>
            <a:ahLst/>
            <a:cxnLst/>
            <a:rect l="l" t="t" r="r" b="b"/>
            <a:pathLst>
              <a:path w="2880" h="432">
                <a:moveTo>
                  <a:pt x="0" y="352"/>
                </a:moveTo>
                <a:cubicBezTo>
                  <a:pt x="48" y="228"/>
                  <a:pt x="96" y="104"/>
                  <a:pt x="144" y="64"/>
                </a:cubicBezTo>
                <a:cubicBezTo>
                  <a:pt x="192" y="24"/>
                  <a:pt x="256" y="64"/>
                  <a:pt x="288" y="112"/>
                </a:cubicBezTo>
                <a:cubicBezTo>
                  <a:pt x="320" y="160"/>
                  <a:pt x="304" y="304"/>
                  <a:pt x="336" y="352"/>
                </a:cubicBezTo>
                <a:cubicBezTo>
                  <a:pt x="368" y="400"/>
                  <a:pt x="440" y="432"/>
                  <a:pt x="480" y="400"/>
                </a:cubicBezTo>
                <a:cubicBezTo>
                  <a:pt x="520" y="368"/>
                  <a:pt x="536" y="224"/>
                  <a:pt x="576" y="160"/>
                </a:cubicBezTo>
                <a:cubicBezTo>
                  <a:pt x="616" y="96"/>
                  <a:pt x="664" y="32"/>
                  <a:pt x="720" y="16"/>
                </a:cubicBezTo>
                <a:cubicBezTo>
                  <a:pt x="776" y="0"/>
                  <a:pt x="872" y="32"/>
                  <a:pt x="912" y="64"/>
                </a:cubicBezTo>
                <a:cubicBezTo>
                  <a:pt x="952" y="96"/>
                  <a:pt x="936" y="184"/>
                  <a:pt x="960" y="208"/>
                </a:cubicBezTo>
                <a:cubicBezTo>
                  <a:pt x="984" y="232"/>
                  <a:pt x="1024" y="224"/>
                  <a:pt x="1056" y="208"/>
                </a:cubicBezTo>
                <a:cubicBezTo>
                  <a:pt x="1088" y="192"/>
                  <a:pt x="1112" y="136"/>
                  <a:pt x="1152" y="112"/>
                </a:cubicBezTo>
                <a:cubicBezTo>
                  <a:pt x="1192" y="88"/>
                  <a:pt x="1264" y="48"/>
                  <a:pt x="1296" y="64"/>
                </a:cubicBezTo>
                <a:cubicBezTo>
                  <a:pt x="1328" y="80"/>
                  <a:pt x="1312" y="176"/>
                  <a:pt x="1344" y="208"/>
                </a:cubicBezTo>
                <a:cubicBezTo>
                  <a:pt x="1376" y="240"/>
                  <a:pt x="1440" y="280"/>
                  <a:pt x="1488" y="256"/>
                </a:cubicBezTo>
                <a:cubicBezTo>
                  <a:pt x="1536" y="232"/>
                  <a:pt x="1544" y="104"/>
                  <a:pt x="1632" y="64"/>
                </a:cubicBezTo>
                <a:cubicBezTo>
                  <a:pt x="1720" y="24"/>
                  <a:pt x="1896" y="24"/>
                  <a:pt x="2016" y="16"/>
                </a:cubicBezTo>
                <a:cubicBezTo>
                  <a:pt x="2136" y="8"/>
                  <a:pt x="2224" y="16"/>
                  <a:pt x="2352" y="16"/>
                </a:cubicBezTo>
                <a:cubicBezTo>
                  <a:pt x="2480" y="16"/>
                  <a:pt x="2696" y="0"/>
                  <a:pt x="2784" y="16"/>
                </a:cubicBezTo>
                <a:cubicBezTo>
                  <a:pt x="2872" y="32"/>
                  <a:pt x="2872" y="88"/>
                  <a:pt x="2880" y="11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12"/>
          <p:cNvSpPr/>
          <p:nvPr/>
        </p:nvSpPr>
        <p:spPr>
          <a:xfrm>
            <a:off x="2362320" y="2590920"/>
            <a:ext cx="757800" cy="68148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13"/>
          <p:cNvSpPr/>
          <p:nvPr/>
        </p:nvSpPr>
        <p:spPr>
          <a:xfrm>
            <a:off x="2438280" y="3505320"/>
            <a:ext cx="529200" cy="1519560"/>
          </a:xfrm>
          <a:prstGeom prst="rightBrace">
            <a:avLst>
              <a:gd name="adj1" fmla="val 23810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4"/>
          <p:cNvSpPr/>
          <p:nvPr/>
        </p:nvSpPr>
        <p:spPr>
          <a:xfrm>
            <a:off x="2362320" y="5334120"/>
            <a:ext cx="757800" cy="681480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5"/>
          <p:cNvSpPr/>
          <p:nvPr/>
        </p:nvSpPr>
        <p:spPr>
          <a:xfrm>
            <a:off x="1523880" y="2819520"/>
            <a:ext cx="986400" cy="224280"/>
          </a:xfrm>
          <a:prstGeom prst="rect">
            <a:avLst/>
          </a:prstGeom>
          <a:solidFill>
            <a:schemeClr val="bg1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Hoog </a:t>
            </a:r>
            <a:endParaRPr lang="nl-NL" sz="1200" b="0" strike="noStrike" spc="-1">
              <a:latin typeface="Arial"/>
            </a:endParaRPr>
          </a:p>
        </p:txBody>
      </p:sp>
      <p:sp>
        <p:nvSpPr>
          <p:cNvPr id="295" name="CustomShape 16"/>
          <p:cNvSpPr/>
          <p:nvPr/>
        </p:nvSpPr>
        <p:spPr>
          <a:xfrm>
            <a:off x="1370160" y="4136400"/>
            <a:ext cx="1215000" cy="347400"/>
          </a:xfrm>
          <a:prstGeom prst="rect">
            <a:avLst/>
          </a:prstGeom>
          <a:solidFill>
            <a:schemeClr val="bg1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Optimaal niveau </a:t>
            </a:r>
            <a:endParaRPr lang="nl-NL" sz="1200" b="0" strike="noStrike" spc="-1">
              <a:latin typeface="Arial"/>
            </a:endParaRPr>
          </a:p>
        </p:txBody>
      </p:sp>
      <p:sp>
        <p:nvSpPr>
          <p:cNvPr id="296" name="CustomShape 17"/>
          <p:cNvSpPr/>
          <p:nvPr/>
        </p:nvSpPr>
        <p:spPr>
          <a:xfrm>
            <a:off x="1523880" y="5562720"/>
            <a:ext cx="910080" cy="262440"/>
          </a:xfrm>
          <a:prstGeom prst="rect">
            <a:avLst/>
          </a:prstGeom>
          <a:solidFill>
            <a:schemeClr val="bg1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Laag</a:t>
            </a:r>
            <a:endParaRPr lang="nl-NL" sz="1200" b="0" strike="noStrike" spc="-1">
              <a:latin typeface="Arial"/>
            </a:endParaRPr>
          </a:p>
        </p:txBody>
      </p:sp>
      <p:sp>
        <p:nvSpPr>
          <p:cNvPr id="297" name="CustomShape 18"/>
          <p:cNvSpPr/>
          <p:nvPr/>
        </p:nvSpPr>
        <p:spPr>
          <a:xfrm>
            <a:off x="0" y="6381720"/>
            <a:ext cx="9139680" cy="47196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9"/>
          <p:cNvSpPr/>
          <p:nvPr/>
        </p:nvSpPr>
        <p:spPr>
          <a:xfrm>
            <a:off x="576000" y="504000"/>
            <a:ext cx="4604400" cy="3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1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Arousal/Alertheid</a:t>
            </a:r>
            <a:endParaRPr lang="nl-NL" sz="1800" b="0" strike="noStrike" spc="-1">
              <a:latin typeface="Arial"/>
            </a:endParaRPr>
          </a:p>
        </p:txBody>
      </p:sp>
      <p:pic>
        <p:nvPicPr>
          <p:cNvPr id="299" name="Afbeelding 2"/>
          <p:cNvPicPr/>
          <p:nvPr/>
        </p:nvPicPr>
        <p:blipFill>
          <a:blip r:embed="rId3"/>
          <a:stretch/>
        </p:blipFill>
        <p:spPr>
          <a:xfrm>
            <a:off x="6393600" y="167040"/>
            <a:ext cx="2456640" cy="1259280"/>
          </a:xfrm>
          <a:prstGeom prst="rect">
            <a:avLst/>
          </a:prstGeom>
          <a:ln w="0">
            <a:noFill/>
          </a:ln>
        </p:spPr>
      </p:pic>
      <p:sp>
        <p:nvSpPr>
          <p:cNvPr id="300" name="Line 20"/>
          <p:cNvSpPr/>
          <p:nvPr/>
        </p:nvSpPr>
        <p:spPr>
          <a:xfrm>
            <a:off x="0" y="1439640"/>
            <a:ext cx="9144000" cy="360"/>
          </a:xfrm>
          <a:prstGeom prst="line">
            <a:avLst/>
          </a:prstGeom>
          <a:ln w="25560">
            <a:solidFill>
              <a:srgbClr val="FF99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426</Words>
  <Application>Microsoft Office PowerPoint</Application>
  <PresentationFormat>Diavoorstelling (4:3)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/>
  <dc:creator>Renate</dc:creator>
  <dc:description/>
  <cp:lastModifiedBy>Eveline Humme</cp:lastModifiedBy>
  <cp:revision>123</cp:revision>
  <cp:lastPrinted>2020-01-30T13:41:28Z</cp:lastPrinted>
  <dcterms:created xsi:type="dcterms:W3CDTF">2009-08-10T15:14:53Z</dcterms:created>
  <dcterms:modified xsi:type="dcterms:W3CDTF">2022-05-30T14:28:28Z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15</vt:i4>
  </property>
  <property fmtid="{D5CDD505-2E9C-101B-9397-08002B2CF9AE}" pid="7" name="PresentationFormat">
    <vt:lpwstr>Diavoorstelling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15</vt:i4>
  </property>
</Properties>
</file>