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98" r:id="rId2"/>
    <p:sldId id="274" r:id="rId3"/>
    <p:sldId id="277" r:id="rId4"/>
    <p:sldId id="294" r:id="rId5"/>
    <p:sldId id="291" r:id="rId6"/>
    <p:sldId id="292" r:id="rId7"/>
    <p:sldId id="285" r:id="rId8"/>
    <p:sldId id="284" r:id="rId9"/>
    <p:sldId id="299" r:id="rId10"/>
    <p:sldId id="289" r:id="rId11"/>
    <p:sldId id="300" r:id="rId12"/>
    <p:sldId id="287" r:id="rId13"/>
    <p:sldId id="303" r:id="rId14"/>
    <p:sldId id="306" r:id="rId15"/>
    <p:sldId id="307" r:id="rId16"/>
    <p:sldId id="320" r:id="rId17"/>
    <p:sldId id="310" r:id="rId18"/>
    <p:sldId id="313" r:id="rId19"/>
    <p:sldId id="315" r:id="rId20"/>
    <p:sldId id="317" r:id="rId21"/>
    <p:sldId id="316" r:id="rId22"/>
    <p:sldId id="318" r:id="rId23"/>
    <p:sldId id="319" r:id="rId24"/>
    <p:sldId id="323" r:id="rId25"/>
    <p:sldId id="305" r:id="rId26"/>
    <p:sldId id="304" r:id="rId27"/>
    <p:sldId id="301" r:id="rId28"/>
    <p:sldId id="302" r:id="rId29"/>
    <p:sldId id="297" r:id="rId30"/>
    <p:sldId id="321" r:id="rId31"/>
  </p:sldIdLst>
  <p:sldSz cx="12192000" cy="6858000"/>
  <p:notesSz cx="6858000" cy="9144000"/>
  <p:embeddedFontLst>
    <p:embeddedFont>
      <p:font typeface="Muller Next" pitchFamily="50" charset="0"/>
      <p:regular r:id="rId34"/>
      <p:bold r:id="rId35"/>
    </p:embeddedFont>
    <p:embeddedFont>
      <p:font typeface="Muller Next ExtraBold" pitchFamily="50" charset="0"/>
      <p:bold r:id="rId36"/>
    </p:embeddedFont>
    <p:embeddedFont>
      <p:font typeface="Muller Next Light" pitchFamily="50" charset="0"/>
      <p:regular r:id="rId37"/>
    </p:embeddedFont>
    <p:embeddedFont>
      <p:font typeface="Muller Next Medium" pitchFamily="50" charset="0"/>
      <p:regular r:id="rId3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390052-C912-2DC3-2B0F-D96B1F23ADEF}" name="Vanderhoven, Liesse" initials="LV" userId="S::liesse.vanderhoven@ggdzl.nl::c76b7464-f66a-4cea-9ba9-0a608a7833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4C"/>
    <a:srgbClr val="00CFF9"/>
    <a:srgbClr val="C85C25"/>
    <a:srgbClr val="B3B3B3"/>
    <a:srgbClr val="D24800"/>
    <a:srgbClr val="D9E9E6"/>
    <a:srgbClr val="E1EDEB"/>
    <a:srgbClr val="7E8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61151" autoAdjust="0"/>
  </p:normalViewPr>
  <p:slideViewPr>
    <p:cSldViewPr snapToGrid="0">
      <p:cViewPr varScale="1">
        <p:scale>
          <a:sx n="68" d="100"/>
          <a:sy n="68" d="100"/>
        </p:scale>
        <p:origin x="219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Y-waarden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8"/>
            <c:marker>
              <c:symbol val="circle"/>
              <c:size val="10"/>
              <c:spPr>
                <a:solidFill>
                  <a:srgbClr val="FFFF00"/>
                </a:solidFill>
                <a:ln w="9525">
                  <a:solidFill>
                    <a:srgbClr val="1D324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6B6-4F8C-B412-FDB334892092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6B6-4F8C-B412-FDB334892092}"/>
              </c:ext>
            </c:extLst>
          </c:dPt>
          <c:xVal>
            <c:numRef>
              <c:f>Blad1!$A$2:$A$15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Blad1!$B$2:$B$15</c:f>
              <c:numCache>
                <c:formatCode>General</c:formatCode>
                <c:ptCount val="14"/>
                <c:pt idx="0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B6-4F8C-B412-FDB334892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269120"/>
        <c:axId val="366269480"/>
      </c:scatterChart>
      <c:valAx>
        <c:axId val="366269120"/>
        <c:scaling>
          <c:orientation val="minMax"/>
          <c:max val="14"/>
          <c:min val="0"/>
        </c:scaling>
        <c:delete val="0"/>
        <c:axPos val="b"/>
        <c:numFmt formatCode="General" sourceLinked="1"/>
        <c:majorTickMark val="in"/>
        <c:minorTickMark val="cross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6269480"/>
        <c:crosses val="autoZero"/>
        <c:crossBetween val="midCat"/>
        <c:minorUnit val="1"/>
      </c:valAx>
      <c:valAx>
        <c:axId val="366269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269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Y-waarden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8"/>
            <c:marker>
              <c:symbol val="circle"/>
              <c:size val="10"/>
              <c:spPr>
                <a:solidFill>
                  <a:srgbClr val="FFFF00"/>
                </a:solidFill>
                <a:ln w="9525">
                  <a:solidFill>
                    <a:srgbClr val="1D324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6B6-4F8C-B412-FDB334892092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6B6-4F8C-B412-FDB334892092}"/>
              </c:ext>
            </c:extLst>
          </c:dPt>
          <c:xVal>
            <c:numRef>
              <c:f>Blad1!$A$2:$A$15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Blad1!$B$2:$B$15</c:f>
              <c:numCache>
                <c:formatCode>General</c:formatCode>
                <c:ptCount val="14"/>
                <c:pt idx="0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B6-4F8C-B412-FDB334892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269120"/>
        <c:axId val="366269480"/>
      </c:scatterChart>
      <c:valAx>
        <c:axId val="366269120"/>
        <c:scaling>
          <c:orientation val="minMax"/>
          <c:max val="14"/>
          <c:min val="8"/>
        </c:scaling>
        <c:delete val="0"/>
        <c:axPos val="b"/>
        <c:numFmt formatCode="General" sourceLinked="1"/>
        <c:majorTickMark val="in"/>
        <c:minorTickMark val="cross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6269480"/>
        <c:crosses val="autoZero"/>
        <c:crossBetween val="midCat"/>
        <c:minorUnit val="1"/>
      </c:valAx>
      <c:valAx>
        <c:axId val="366269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269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  <a:latin typeface="Muller Next" pitchFamily="50" charset="0"/>
              </a:rPr>
              <a:t>Interventiegroep</a:t>
            </a:r>
            <a:endParaRPr lang="en-US" dirty="0">
              <a:solidFill>
                <a:schemeClr val="bg1"/>
              </a:solidFill>
              <a:latin typeface="Muller Next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Interventiegroep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BD-44DA-8D97-4852380C83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BD-44DA-8D97-4852380C83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niet gevaccineerd</c:v>
                </c:pt>
                <c:pt idx="1">
                  <c:v>alsnog gevaccineerd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3-4BE3-A9C3-6B61E0ED73F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uller Next" pitchFamily="50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/>
              </a:solidFill>
              <a:latin typeface="Muller Next" pitchFamily="50" charset="0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Flyergroep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A8-45FE-AC4D-2ADFFD2490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A8-45FE-AC4D-2ADFFD2490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niet gevaccineerd</c:v>
                </c:pt>
                <c:pt idx="1">
                  <c:v>alsnog gevaccineerd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9-4CF9-808E-309E84F254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uller Next" pitchFamily="50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/>
              </a:solidFill>
              <a:latin typeface="Muller Next" pitchFamily="50" charset="0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Controlegroep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64-400E-AF09-A555E292BA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64-400E-AF09-A555E292BA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niet gevaccineerd</c:v>
                </c:pt>
                <c:pt idx="1">
                  <c:v>alsnog gevaccineerd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2-4CAC-ADC9-BC43998E11F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uller Next" pitchFamily="50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Y-waarden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8"/>
            <c:marker>
              <c:symbol val="circle"/>
              <c:size val="10"/>
              <c:spPr>
                <a:solidFill>
                  <a:srgbClr val="FFFF00"/>
                </a:solidFill>
                <a:ln w="9525">
                  <a:solidFill>
                    <a:srgbClr val="1D324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6B6-4F8C-B412-FDB334892092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6B6-4F8C-B412-FDB334892092}"/>
              </c:ext>
            </c:extLst>
          </c:dPt>
          <c:xVal>
            <c:numRef>
              <c:f>Blad1!$A$2:$A$15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Blad1!$B$2:$B$15</c:f>
              <c:numCache>
                <c:formatCode>General</c:formatCode>
                <c:ptCount val="14"/>
                <c:pt idx="0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B6-4F8C-B412-FDB334892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269120"/>
        <c:axId val="366269480"/>
      </c:scatterChart>
      <c:valAx>
        <c:axId val="366269120"/>
        <c:scaling>
          <c:orientation val="minMax"/>
          <c:max val="14"/>
          <c:min val="0"/>
        </c:scaling>
        <c:delete val="0"/>
        <c:axPos val="b"/>
        <c:numFmt formatCode="General" sourceLinked="1"/>
        <c:majorTickMark val="in"/>
        <c:minorTickMark val="cross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6269480"/>
        <c:crosses val="autoZero"/>
        <c:crossBetween val="midCat"/>
        <c:minorUnit val="1"/>
      </c:valAx>
      <c:valAx>
        <c:axId val="366269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269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0A01E-A3F5-48BC-B07E-DBDC00F94B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C45504-313B-4170-863A-52AE8C136019}">
      <dgm:prSet phldrT="[Tekst]"/>
      <dgm:spPr/>
      <dgm:t>
        <a:bodyPr/>
        <a:lstStyle/>
        <a:p>
          <a:r>
            <a:rPr lang="nl-NL" dirty="0"/>
            <a:t>Kinderen in sociaal kwetsbare gezinnen</a:t>
          </a:r>
          <a:endParaRPr lang="en-GB" dirty="0"/>
        </a:p>
      </dgm:t>
    </dgm:pt>
    <dgm:pt modelId="{F2096352-E859-4E3D-AC90-1B1322F7C3EF}" type="parTrans" cxnId="{561E15A2-01C8-44F9-ABD1-00D3330C8ED9}">
      <dgm:prSet/>
      <dgm:spPr/>
      <dgm:t>
        <a:bodyPr/>
        <a:lstStyle/>
        <a:p>
          <a:endParaRPr lang="en-GB"/>
        </a:p>
      </dgm:t>
    </dgm:pt>
    <dgm:pt modelId="{E0FA9A3C-8081-4145-9A47-523EE3454C00}" type="sibTrans" cxnId="{561E15A2-01C8-44F9-ABD1-00D3330C8ED9}">
      <dgm:prSet/>
      <dgm:spPr/>
      <dgm:t>
        <a:bodyPr/>
        <a:lstStyle/>
        <a:p>
          <a:endParaRPr lang="en-GB"/>
        </a:p>
      </dgm:t>
    </dgm:pt>
    <dgm:pt modelId="{BC706884-8DB7-4ECF-817A-B93DCD252198}">
      <dgm:prSet phldrT="[Tekst]"/>
      <dgm:spPr/>
      <dgm:t>
        <a:bodyPr/>
        <a:lstStyle/>
        <a:p>
          <a:r>
            <a:rPr lang="nl-NL" dirty="0"/>
            <a:t>Kinderen van underserved groups</a:t>
          </a:r>
          <a:endParaRPr lang="en-GB" dirty="0"/>
        </a:p>
      </dgm:t>
    </dgm:pt>
    <dgm:pt modelId="{DBCBA5A0-4D26-4338-98CC-B44317871E0E}" type="parTrans" cxnId="{75F08254-6D38-45E3-A283-DBE394953FEA}">
      <dgm:prSet/>
      <dgm:spPr/>
      <dgm:t>
        <a:bodyPr/>
        <a:lstStyle/>
        <a:p>
          <a:endParaRPr lang="en-GB"/>
        </a:p>
      </dgm:t>
    </dgm:pt>
    <dgm:pt modelId="{3E088776-D132-4612-A481-857AD896941F}" type="sibTrans" cxnId="{75F08254-6D38-45E3-A283-DBE394953FEA}">
      <dgm:prSet/>
      <dgm:spPr/>
      <dgm:t>
        <a:bodyPr/>
        <a:lstStyle/>
        <a:p>
          <a:endParaRPr lang="en-GB"/>
        </a:p>
      </dgm:t>
    </dgm:pt>
    <dgm:pt modelId="{54C2A7B1-8892-423C-B7C9-9934EAA178FB}">
      <dgm:prSet phldrT="[Tekst]"/>
      <dgm:spPr/>
      <dgm:t>
        <a:bodyPr/>
        <a:lstStyle/>
        <a:p>
          <a:r>
            <a:rPr lang="nl-NL" dirty="0"/>
            <a:t>Kinderen met beperkingen of chronische ziekten</a:t>
          </a:r>
          <a:endParaRPr lang="en-GB" dirty="0"/>
        </a:p>
      </dgm:t>
    </dgm:pt>
    <dgm:pt modelId="{EDF1D0B2-633A-4973-9200-FD957C65FB6F}" type="parTrans" cxnId="{D049B6F0-E0F9-479E-BC02-FC5FAF36F1E4}">
      <dgm:prSet/>
      <dgm:spPr/>
      <dgm:t>
        <a:bodyPr/>
        <a:lstStyle/>
        <a:p>
          <a:endParaRPr lang="en-GB"/>
        </a:p>
      </dgm:t>
    </dgm:pt>
    <dgm:pt modelId="{1A028EF7-76F4-4CF4-A980-A87783CFB2CF}" type="sibTrans" cxnId="{D049B6F0-E0F9-479E-BC02-FC5FAF36F1E4}">
      <dgm:prSet/>
      <dgm:spPr/>
      <dgm:t>
        <a:bodyPr/>
        <a:lstStyle/>
        <a:p>
          <a:endParaRPr lang="en-GB"/>
        </a:p>
      </dgm:t>
    </dgm:pt>
    <dgm:pt modelId="{2F24B9D9-0FF3-4E8D-B6C3-8A1DE313DAD4}">
      <dgm:prSet/>
      <dgm:spPr/>
      <dgm:t>
        <a:bodyPr/>
        <a:lstStyle/>
        <a:p>
          <a:r>
            <a:rPr lang="nl-NL" dirty="0"/>
            <a:t>Kinderen in afgelegen gebieden</a:t>
          </a:r>
        </a:p>
      </dgm:t>
    </dgm:pt>
    <dgm:pt modelId="{1D05F997-D5D7-4DBC-AD4B-200A1313903B}" type="parTrans" cxnId="{37BDDC76-0761-475F-909E-3E86EA90920D}">
      <dgm:prSet/>
      <dgm:spPr/>
      <dgm:t>
        <a:bodyPr/>
        <a:lstStyle/>
        <a:p>
          <a:endParaRPr lang="en-GB"/>
        </a:p>
      </dgm:t>
    </dgm:pt>
    <dgm:pt modelId="{2DD108F9-264A-44B2-9537-843D411BF2BB}" type="sibTrans" cxnId="{37BDDC76-0761-475F-909E-3E86EA90920D}">
      <dgm:prSet/>
      <dgm:spPr/>
      <dgm:t>
        <a:bodyPr/>
        <a:lstStyle/>
        <a:p>
          <a:endParaRPr lang="en-GB"/>
        </a:p>
      </dgm:t>
    </dgm:pt>
    <dgm:pt modelId="{ED7F3C03-38E4-4874-9168-C9A46D7310CE}">
      <dgm:prSet/>
      <dgm:spPr/>
      <dgm:t>
        <a:bodyPr/>
        <a:lstStyle/>
        <a:p>
          <a:r>
            <a:rPr lang="nl-NL" dirty="0"/>
            <a:t>Kinderen vanwege religieuze of filosofische overtuigingen</a:t>
          </a:r>
        </a:p>
      </dgm:t>
    </dgm:pt>
    <dgm:pt modelId="{DE067522-4DC8-4BFE-9E80-E6D2142E20FA}" type="parTrans" cxnId="{23310F95-FD49-4364-8688-00A2E78F4679}">
      <dgm:prSet/>
      <dgm:spPr/>
      <dgm:t>
        <a:bodyPr/>
        <a:lstStyle/>
        <a:p>
          <a:endParaRPr lang="en-GB"/>
        </a:p>
      </dgm:t>
    </dgm:pt>
    <dgm:pt modelId="{8668065C-8D1A-45CF-863E-3ABB6DD54344}" type="sibTrans" cxnId="{23310F95-FD49-4364-8688-00A2E78F4679}">
      <dgm:prSet/>
      <dgm:spPr/>
      <dgm:t>
        <a:bodyPr/>
        <a:lstStyle/>
        <a:p>
          <a:endParaRPr lang="en-GB"/>
        </a:p>
      </dgm:t>
    </dgm:pt>
    <dgm:pt modelId="{92488D4B-AF90-4E91-8A90-C551E352889D}" type="pres">
      <dgm:prSet presAssocID="{D820A01E-A3F5-48BC-B07E-DBDC00F94B9F}" presName="Name0" presStyleCnt="0">
        <dgm:presLayoutVars>
          <dgm:chMax val="7"/>
          <dgm:chPref val="7"/>
          <dgm:dir/>
        </dgm:presLayoutVars>
      </dgm:prSet>
      <dgm:spPr/>
    </dgm:pt>
    <dgm:pt modelId="{8C8D0F2D-E3EA-42EC-B1F9-8581C52B9E27}" type="pres">
      <dgm:prSet presAssocID="{D820A01E-A3F5-48BC-B07E-DBDC00F94B9F}" presName="Name1" presStyleCnt="0"/>
      <dgm:spPr/>
    </dgm:pt>
    <dgm:pt modelId="{98ED5489-3D44-4FC9-BD01-27CD5E73CC87}" type="pres">
      <dgm:prSet presAssocID="{D820A01E-A3F5-48BC-B07E-DBDC00F94B9F}" presName="cycle" presStyleCnt="0"/>
      <dgm:spPr/>
    </dgm:pt>
    <dgm:pt modelId="{888C00BD-61A9-4E0B-872B-E220F126D103}" type="pres">
      <dgm:prSet presAssocID="{D820A01E-A3F5-48BC-B07E-DBDC00F94B9F}" presName="srcNode" presStyleLbl="node1" presStyleIdx="0" presStyleCnt="5"/>
      <dgm:spPr/>
    </dgm:pt>
    <dgm:pt modelId="{2CD8F8E2-C21E-43B4-ADE7-6A9885781213}" type="pres">
      <dgm:prSet presAssocID="{D820A01E-A3F5-48BC-B07E-DBDC00F94B9F}" presName="conn" presStyleLbl="parChTrans1D2" presStyleIdx="0" presStyleCnt="1"/>
      <dgm:spPr/>
    </dgm:pt>
    <dgm:pt modelId="{7202FF77-BB33-4D74-B877-9AA7CA96F188}" type="pres">
      <dgm:prSet presAssocID="{D820A01E-A3F5-48BC-B07E-DBDC00F94B9F}" presName="extraNode" presStyleLbl="node1" presStyleIdx="0" presStyleCnt="5"/>
      <dgm:spPr/>
    </dgm:pt>
    <dgm:pt modelId="{F9BAE041-5AD2-4714-98D3-A02E0A1CF739}" type="pres">
      <dgm:prSet presAssocID="{D820A01E-A3F5-48BC-B07E-DBDC00F94B9F}" presName="dstNode" presStyleLbl="node1" presStyleIdx="0" presStyleCnt="5"/>
      <dgm:spPr/>
    </dgm:pt>
    <dgm:pt modelId="{8BAACBDE-3030-4B2C-9B90-3C737FD90188}" type="pres">
      <dgm:prSet presAssocID="{22C45504-313B-4170-863A-52AE8C136019}" presName="text_1" presStyleLbl="node1" presStyleIdx="0" presStyleCnt="5">
        <dgm:presLayoutVars>
          <dgm:bulletEnabled val="1"/>
        </dgm:presLayoutVars>
      </dgm:prSet>
      <dgm:spPr/>
    </dgm:pt>
    <dgm:pt modelId="{0B52990C-960E-4D13-B066-099ADB98D5F6}" type="pres">
      <dgm:prSet presAssocID="{22C45504-313B-4170-863A-52AE8C136019}" presName="accent_1" presStyleCnt="0"/>
      <dgm:spPr/>
    </dgm:pt>
    <dgm:pt modelId="{175FD957-FEE3-407E-982E-555FA6BD231E}" type="pres">
      <dgm:prSet presAssocID="{22C45504-313B-4170-863A-52AE8C136019}" presName="accentRepeatNode" presStyleLbl="solidFgAcc1" presStyleIdx="0" presStyleCnt="5"/>
      <dgm:spPr/>
    </dgm:pt>
    <dgm:pt modelId="{62F9B8B4-B983-43DD-82D2-42D8F8BA2F6B}" type="pres">
      <dgm:prSet presAssocID="{BC706884-8DB7-4ECF-817A-B93DCD252198}" presName="text_2" presStyleLbl="node1" presStyleIdx="1" presStyleCnt="5">
        <dgm:presLayoutVars>
          <dgm:bulletEnabled val="1"/>
        </dgm:presLayoutVars>
      </dgm:prSet>
      <dgm:spPr/>
    </dgm:pt>
    <dgm:pt modelId="{8E4526E9-B361-4F13-A2D4-111CF419C630}" type="pres">
      <dgm:prSet presAssocID="{BC706884-8DB7-4ECF-817A-B93DCD252198}" presName="accent_2" presStyleCnt="0"/>
      <dgm:spPr/>
    </dgm:pt>
    <dgm:pt modelId="{F14CB521-2A9D-4244-A178-87D271497C00}" type="pres">
      <dgm:prSet presAssocID="{BC706884-8DB7-4ECF-817A-B93DCD252198}" presName="accentRepeatNode" presStyleLbl="solidFgAcc1" presStyleIdx="1" presStyleCnt="5"/>
      <dgm:spPr/>
    </dgm:pt>
    <dgm:pt modelId="{80FC5A02-83D2-47C9-AFE8-2D95F8EAB30C}" type="pres">
      <dgm:prSet presAssocID="{54C2A7B1-8892-423C-B7C9-9934EAA178FB}" presName="text_3" presStyleLbl="node1" presStyleIdx="2" presStyleCnt="5">
        <dgm:presLayoutVars>
          <dgm:bulletEnabled val="1"/>
        </dgm:presLayoutVars>
      </dgm:prSet>
      <dgm:spPr/>
    </dgm:pt>
    <dgm:pt modelId="{473E5BE1-92EA-490C-B0B5-BB8DDB609364}" type="pres">
      <dgm:prSet presAssocID="{54C2A7B1-8892-423C-B7C9-9934EAA178FB}" presName="accent_3" presStyleCnt="0"/>
      <dgm:spPr/>
    </dgm:pt>
    <dgm:pt modelId="{D3D94A1E-867D-419F-B0C4-5E4A8117777C}" type="pres">
      <dgm:prSet presAssocID="{54C2A7B1-8892-423C-B7C9-9934EAA178FB}" presName="accentRepeatNode" presStyleLbl="solidFgAcc1" presStyleIdx="2" presStyleCnt="5"/>
      <dgm:spPr/>
    </dgm:pt>
    <dgm:pt modelId="{A8CFB66B-C3A6-41C3-B771-F5E0782185E6}" type="pres">
      <dgm:prSet presAssocID="{2F24B9D9-0FF3-4E8D-B6C3-8A1DE313DAD4}" presName="text_4" presStyleLbl="node1" presStyleIdx="3" presStyleCnt="5">
        <dgm:presLayoutVars>
          <dgm:bulletEnabled val="1"/>
        </dgm:presLayoutVars>
      </dgm:prSet>
      <dgm:spPr/>
    </dgm:pt>
    <dgm:pt modelId="{4BB1B762-8EFE-4996-A8FA-E399FA005FE5}" type="pres">
      <dgm:prSet presAssocID="{2F24B9D9-0FF3-4E8D-B6C3-8A1DE313DAD4}" presName="accent_4" presStyleCnt="0"/>
      <dgm:spPr/>
    </dgm:pt>
    <dgm:pt modelId="{237B6406-7E9A-4B28-A51B-63C4C99A452C}" type="pres">
      <dgm:prSet presAssocID="{2F24B9D9-0FF3-4E8D-B6C3-8A1DE313DAD4}" presName="accentRepeatNode" presStyleLbl="solidFgAcc1" presStyleIdx="3" presStyleCnt="5"/>
      <dgm:spPr/>
    </dgm:pt>
    <dgm:pt modelId="{038EAD00-9F0F-4FB5-9126-95C875664478}" type="pres">
      <dgm:prSet presAssocID="{ED7F3C03-38E4-4874-9168-C9A46D7310CE}" presName="text_5" presStyleLbl="node1" presStyleIdx="4" presStyleCnt="5">
        <dgm:presLayoutVars>
          <dgm:bulletEnabled val="1"/>
        </dgm:presLayoutVars>
      </dgm:prSet>
      <dgm:spPr/>
    </dgm:pt>
    <dgm:pt modelId="{B92D622D-F6B8-42B5-AB89-9BD8975AE1B6}" type="pres">
      <dgm:prSet presAssocID="{ED7F3C03-38E4-4874-9168-C9A46D7310CE}" presName="accent_5" presStyleCnt="0"/>
      <dgm:spPr/>
    </dgm:pt>
    <dgm:pt modelId="{1458FBA3-4684-45B7-A845-14D16729A07F}" type="pres">
      <dgm:prSet presAssocID="{ED7F3C03-38E4-4874-9168-C9A46D7310CE}" presName="accentRepeatNode" presStyleLbl="solidFgAcc1" presStyleIdx="4" presStyleCnt="5"/>
      <dgm:spPr/>
    </dgm:pt>
  </dgm:ptLst>
  <dgm:cxnLst>
    <dgm:cxn modelId="{D39EBA05-CEBB-4E91-B0D8-CCCE1C5FC0FC}" type="presOf" srcId="{22C45504-313B-4170-863A-52AE8C136019}" destId="{8BAACBDE-3030-4B2C-9B90-3C737FD90188}" srcOrd="0" destOrd="0" presId="urn:microsoft.com/office/officeart/2008/layout/VerticalCurvedList"/>
    <dgm:cxn modelId="{FC83BD05-8F6F-4293-ACCE-4FF649EA73F6}" type="presOf" srcId="{E0FA9A3C-8081-4145-9A47-523EE3454C00}" destId="{2CD8F8E2-C21E-43B4-ADE7-6A9885781213}" srcOrd="0" destOrd="0" presId="urn:microsoft.com/office/officeart/2008/layout/VerticalCurvedList"/>
    <dgm:cxn modelId="{75F08254-6D38-45E3-A283-DBE394953FEA}" srcId="{D820A01E-A3F5-48BC-B07E-DBDC00F94B9F}" destId="{BC706884-8DB7-4ECF-817A-B93DCD252198}" srcOrd="1" destOrd="0" parTransId="{DBCBA5A0-4D26-4338-98CC-B44317871E0E}" sibTransId="{3E088776-D132-4612-A481-857AD896941F}"/>
    <dgm:cxn modelId="{C26CEB54-56F6-433C-99E3-16A89C18E867}" type="presOf" srcId="{54C2A7B1-8892-423C-B7C9-9934EAA178FB}" destId="{80FC5A02-83D2-47C9-AFE8-2D95F8EAB30C}" srcOrd="0" destOrd="0" presId="urn:microsoft.com/office/officeart/2008/layout/VerticalCurvedList"/>
    <dgm:cxn modelId="{37BDDC76-0761-475F-909E-3E86EA90920D}" srcId="{D820A01E-A3F5-48BC-B07E-DBDC00F94B9F}" destId="{2F24B9D9-0FF3-4E8D-B6C3-8A1DE313DAD4}" srcOrd="3" destOrd="0" parTransId="{1D05F997-D5D7-4DBC-AD4B-200A1313903B}" sibTransId="{2DD108F9-264A-44B2-9537-843D411BF2BB}"/>
    <dgm:cxn modelId="{23310F95-FD49-4364-8688-00A2E78F4679}" srcId="{D820A01E-A3F5-48BC-B07E-DBDC00F94B9F}" destId="{ED7F3C03-38E4-4874-9168-C9A46D7310CE}" srcOrd="4" destOrd="0" parTransId="{DE067522-4DC8-4BFE-9E80-E6D2142E20FA}" sibTransId="{8668065C-8D1A-45CF-863E-3ABB6DD54344}"/>
    <dgm:cxn modelId="{F7446599-4547-4D96-9AC5-C333D91CF888}" type="presOf" srcId="{BC706884-8DB7-4ECF-817A-B93DCD252198}" destId="{62F9B8B4-B983-43DD-82D2-42D8F8BA2F6B}" srcOrd="0" destOrd="0" presId="urn:microsoft.com/office/officeart/2008/layout/VerticalCurvedList"/>
    <dgm:cxn modelId="{561E15A2-01C8-44F9-ABD1-00D3330C8ED9}" srcId="{D820A01E-A3F5-48BC-B07E-DBDC00F94B9F}" destId="{22C45504-313B-4170-863A-52AE8C136019}" srcOrd="0" destOrd="0" parTransId="{F2096352-E859-4E3D-AC90-1B1322F7C3EF}" sibTransId="{E0FA9A3C-8081-4145-9A47-523EE3454C00}"/>
    <dgm:cxn modelId="{E4FABFB4-14C9-4B82-8118-66E26830A86E}" type="presOf" srcId="{D820A01E-A3F5-48BC-B07E-DBDC00F94B9F}" destId="{92488D4B-AF90-4E91-8A90-C551E352889D}" srcOrd="0" destOrd="0" presId="urn:microsoft.com/office/officeart/2008/layout/VerticalCurvedList"/>
    <dgm:cxn modelId="{883233D2-C592-4CC7-A2B9-CC7F4C8E71BA}" type="presOf" srcId="{2F24B9D9-0FF3-4E8D-B6C3-8A1DE313DAD4}" destId="{A8CFB66B-C3A6-41C3-B771-F5E0782185E6}" srcOrd="0" destOrd="0" presId="urn:microsoft.com/office/officeart/2008/layout/VerticalCurvedList"/>
    <dgm:cxn modelId="{D049B6F0-E0F9-479E-BC02-FC5FAF36F1E4}" srcId="{D820A01E-A3F5-48BC-B07E-DBDC00F94B9F}" destId="{54C2A7B1-8892-423C-B7C9-9934EAA178FB}" srcOrd="2" destOrd="0" parTransId="{EDF1D0B2-633A-4973-9200-FD957C65FB6F}" sibTransId="{1A028EF7-76F4-4CF4-A980-A87783CFB2CF}"/>
    <dgm:cxn modelId="{B6F8F5FB-B945-4739-80CF-0A9E03CC1A92}" type="presOf" srcId="{ED7F3C03-38E4-4874-9168-C9A46D7310CE}" destId="{038EAD00-9F0F-4FB5-9126-95C875664478}" srcOrd="0" destOrd="0" presId="urn:microsoft.com/office/officeart/2008/layout/VerticalCurvedList"/>
    <dgm:cxn modelId="{D7C285F7-7BD9-4D5A-83D0-8E1024242483}" type="presParOf" srcId="{92488D4B-AF90-4E91-8A90-C551E352889D}" destId="{8C8D0F2D-E3EA-42EC-B1F9-8581C52B9E27}" srcOrd="0" destOrd="0" presId="urn:microsoft.com/office/officeart/2008/layout/VerticalCurvedList"/>
    <dgm:cxn modelId="{6388AF2E-2F94-45B9-A877-D951ABA5E108}" type="presParOf" srcId="{8C8D0F2D-E3EA-42EC-B1F9-8581C52B9E27}" destId="{98ED5489-3D44-4FC9-BD01-27CD5E73CC87}" srcOrd="0" destOrd="0" presId="urn:microsoft.com/office/officeart/2008/layout/VerticalCurvedList"/>
    <dgm:cxn modelId="{9F408A31-7A96-4AFA-8ACA-4CE0B8BF9952}" type="presParOf" srcId="{98ED5489-3D44-4FC9-BD01-27CD5E73CC87}" destId="{888C00BD-61A9-4E0B-872B-E220F126D103}" srcOrd="0" destOrd="0" presId="urn:microsoft.com/office/officeart/2008/layout/VerticalCurvedList"/>
    <dgm:cxn modelId="{C6916FFA-FAB3-4DF8-B426-394A8B55FBA0}" type="presParOf" srcId="{98ED5489-3D44-4FC9-BD01-27CD5E73CC87}" destId="{2CD8F8E2-C21E-43B4-ADE7-6A9885781213}" srcOrd="1" destOrd="0" presId="urn:microsoft.com/office/officeart/2008/layout/VerticalCurvedList"/>
    <dgm:cxn modelId="{8988665A-2388-4B51-BCD4-355B80EBD1FF}" type="presParOf" srcId="{98ED5489-3D44-4FC9-BD01-27CD5E73CC87}" destId="{7202FF77-BB33-4D74-B877-9AA7CA96F188}" srcOrd="2" destOrd="0" presId="urn:microsoft.com/office/officeart/2008/layout/VerticalCurvedList"/>
    <dgm:cxn modelId="{A7AC9F5B-AEC2-484B-BF7B-9CF47EE82C31}" type="presParOf" srcId="{98ED5489-3D44-4FC9-BD01-27CD5E73CC87}" destId="{F9BAE041-5AD2-4714-98D3-A02E0A1CF739}" srcOrd="3" destOrd="0" presId="urn:microsoft.com/office/officeart/2008/layout/VerticalCurvedList"/>
    <dgm:cxn modelId="{CABBAF42-DFB1-46BF-92DB-0DEE5E98068F}" type="presParOf" srcId="{8C8D0F2D-E3EA-42EC-B1F9-8581C52B9E27}" destId="{8BAACBDE-3030-4B2C-9B90-3C737FD90188}" srcOrd="1" destOrd="0" presId="urn:microsoft.com/office/officeart/2008/layout/VerticalCurvedList"/>
    <dgm:cxn modelId="{4BCA1831-B650-4ECA-80A0-15B4FBC21445}" type="presParOf" srcId="{8C8D0F2D-E3EA-42EC-B1F9-8581C52B9E27}" destId="{0B52990C-960E-4D13-B066-099ADB98D5F6}" srcOrd="2" destOrd="0" presId="urn:microsoft.com/office/officeart/2008/layout/VerticalCurvedList"/>
    <dgm:cxn modelId="{5726C6FF-942A-445E-A431-5A85A22CDFE8}" type="presParOf" srcId="{0B52990C-960E-4D13-B066-099ADB98D5F6}" destId="{175FD957-FEE3-407E-982E-555FA6BD231E}" srcOrd="0" destOrd="0" presId="urn:microsoft.com/office/officeart/2008/layout/VerticalCurvedList"/>
    <dgm:cxn modelId="{5B3DC9B8-56E5-4FA4-BE24-8DD6D5098E8E}" type="presParOf" srcId="{8C8D0F2D-E3EA-42EC-B1F9-8581C52B9E27}" destId="{62F9B8B4-B983-43DD-82D2-42D8F8BA2F6B}" srcOrd="3" destOrd="0" presId="urn:microsoft.com/office/officeart/2008/layout/VerticalCurvedList"/>
    <dgm:cxn modelId="{BF2BC508-6689-4AB7-B050-CEE1D7037F69}" type="presParOf" srcId="{8C8D0F2D-E3EA-42EC-B1F9-8581C52B9E27}" destId="{8E4526E9-B361-4F13-A2D4-111CF419C630}" srcOrd="4" destOrd="0" presId="urn:microsoft.com/office/officeart/2008/layout/VerticalCurvedList"/>
    <dgm:cxn modelId="{32B04EC7-76AF-490A-AC29-ED9A889FBB00}" type="presParOf" srcId="{8E4526E9-B361-4F13-A2D4-111CF419C630}" destId="{F14CB521-2A9D-4244-A178-87D271497C00}" srcOrd="0" destOrd="0" presId="urn:microsoft.com/office/officeart/2008/layout/VerticalCurvedList"/>
    <dgm:cxn modelId="{94112133-B67B-47E3-A242-4D88E8CADEC5}" type="presParOf" srcId="{8C8D0F2D-E3EA-42EC-B1F9-8581C52B9E27}" destId="{80FC5A02-83D2-47C9-AFE8-2D95F8EAB30C}" srcOrd="5" destOrd="0" presId="urn:microsoft.com/office/officeart/2008/layout/VerticalCurvedList"/>
    <dgm:cxn modelId="{9EF9C461-826E-4FB2-9512-31D35DBCA931}" type="presParOf" srcId="{8C8D0F2D-E3EA-42EC-B1F9-8581C52B9E27}" destId="{473E5BE1-92EA-490C-B0B5-BB8DDB609364}" srcOrd="6" destOrd="0" presId="urn:microsoft.com/office/officeart/2008/layout/VerticalCurvedList"/>
    <dgm:cxn modelId="{EBB6A2FA-07FB-4910-958F-CB53F2B59968}" type="presParOf" srcId="{473E5BE1-92EA-490C-B0B5-BB8DDB609364}" destId="{D3D94A1E-867D-419F-B0C4-5E4A8117777C}" srcOrd="0" destOrd="0" presId="urn:microsoft.com/office/officeart/2008/layout/VerticalCurvedList"/>
    <dgm:cxn modelId="{0741EE9D-55EC-4CC8-A3F9-2F5C78F6356F}" type="presParOf" srcId="{8C8D0F2D-E3EA-42EC-B1F9-8581C52B9E27}" destId="{A8CFB66B-C3A6-41C3-B771-F5E0782185E6}" srcOrd="7" destOrd="0" presId="urn:microsoft.com/office/officeart/2008/layout/VerticalCurvedList"/>
    <dgm:cxn modelId="{F7ACC7F3-4A20-4023-8DD0-01135EF3D1D9}" type="presParOf" srcId="{8C8D0F2D-E3EA-42EC-B1F9-8581C52B9E27}" destId="{4BB1B762-8EFE-4996-A8FA-E399FA005FE5}" srcOrd="8" destOrd="0" presId="urn:microsoft.com/office/officeart/2008/layout/VerticalCurvedList"/>
    <dgm:cxn modelId="{7CF4CE88-D060-493E-A5F8-B80BB263D539}" type="presParOf" srcId="{4BB1B762-8EFE-4996-A8FA-E399FA005FE5}" destId="{237B6406-7E9A-4B28-A51B-63C4C99A452C}" srcOrd="0" destOrd="0" presId="urn:microsoft.com/office/officeart/2008/layout/VerticalCurvedList"/>
    <dgm:cxn modelId="{41163D5D-24C7-4AE3-A291-AC599E62AAD9}" type="presParOf" srcId="{8C8D0F2D-E3EA-42EC-B1F9-8581C52B9E27}" destId="{038EAD00-9F0F-4FB5-9126-95C875664478}" srcOrd="9" destOrd="0" presId="urn:microsoft.com/office/officeart/2008/layout/VerticalCurvedList"/>
    <dgm:cxn modelId="{36DAF486-DB34-42EB-B7C6-796F303AA4BC}" type="presParOf" srcId="{8C8D0F2D-E3EA-42EC-B1F9-8581C52B9E27}" destId="{B92D622D-F6B8-42B5-AB89-9BD8975AE1B6}" srcOrd="10" destOrd="0" presId="urn:microsoft.com/office/officeart/2008/layout/VerticalCurvedList"/>
    <dgm:cxn modelId="{6042E075-01E9-4B17-95FA-E440E47CEB4D}" type="presParOf" srcId="{B92D622D-F6B8-42B5-AB89-9BD8975AE1B6}" destId="{1458FBA3-4684-45B7-A845-14D16729A0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8F8E2-C21E-43B4-ADE7-6A9885781213}">
      <dsp:nvSpPr>
        <dsp:cNvPr id="0" name=""/>
        <dsp:cNvSpPr/>
      </dsp:nvSpPr>
      <dsp:spPr>
        <a:xfrm>
          <a:off x="-4831791" y="-740507"/>
          <a:ext cx="5754896" cy="5754896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ACBDE-3030-4B2C-9B90-3C737FD90188}">
      <dsp:nvSpPr>
        <dsp:cNvPr id="0" name=""/>
        <dsp:cNvSpPr/>
      </dsp:nvSpPr>
      <dsp:spPr>
        <a:xfrm>
          <a:off x="403932" y="267032"/>
          <a:ext cx="8472009" cy="534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Kinderen in sociaal kwetsbare gezinnen</a:t>
          </a:r>
          <a:endParaRPr lang="en-GB" sz="2600" kern="1200" dirty="0"/>
        </a:p>
      </dsp:txBody>
      <dsp:txXfrm>
        <a:off x="403932" y="267032"/>
        <a:ext cx="8472009" cy="534406"/>
      </dsp:txXfrm>
    </dsp:sp>
    <dsp:sp modelId="{175FD957-FEE3-407E-982E-555FA6BD231E}">
      <dsp:nvSpPr>
        <dsp:cNvPr id="0" name=""/>
        <dsp:cNvSpPr/>
      </dsp:nvSpPr>
      <dsp:spPr>
        <a:xfrm>
          <a:off x="69928" y="200231"/>
          <a:ext cx="668007" cy="668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B8B4-B983-43DD-82D2-42D8F8BA2F6B}">
      <dsp:nvSpPr>
        <dsp:cNvPr id="0" name=""/>
        <dsp:cNvSpPr/>
      </dsp:nvSpPr>
      <dsp:spPr>
        <a:xfrm>
          <a:off x="786872" y="1068384"/>
          <a:ext cx="8089069" cy="534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Kinderen van underserved groups</a:t>
          </a:r>
          <a:endParaRPr lang="en-GB" sz="2600" kern="1200" dirty="0"/>
        </a:p>
      </dsp:txBody>
      <dsp:txXfrm>
        <a:off x="786872" y="1068384"/>
        <a:ext cx="8089069" cy="534406"/>
      </dsp:txXfrm>
    </dsp:sp>
    <dsp:sp modelId="{F14CB521-2A9D-4244-A178-87D271497C00}">
      <dsp:nvSpPr>
        <dsp:cNvPr id="0" name=""/>
        <dsp:cNvSpPr/>
      </dsp:nvSpPr>
      <dsp:spPr>
        <a:xfrm>
          <a:off x="452868" y="1001584"/>
          <a:ext cx="668007" cy="668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C5A02-83D2-47C9-AFE8-2D95F8EAB30C}">
      <dsp:nvSpPr>
        <dsp:cNvPr id="0" name=""/>
        <dsp:cNvSpPr/>
      </dsp:nvSpPr>
      <dsp:spPr>
        <a:xfrm>
          <a:off x="904403" y="1869737"/>
          <a:ext cx="7971537" cy="534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Kinderen met beperkingen of chronische ziekten</a:t>
          </a:r>
          <a:endParaRPr lang="en-GB" sz="2600" kern="1200" dirty="0"/>
        </a:p>
      </dsp:txBody>
      <dsp:txXfrm>
        <a:off x="904403" y="1869737"/>
        <a:ext cx="7971537" cy="534406"/>
      </dsp:txXfrm>
    </dsp:sp>
    <dsp:sp modelId="{D3D94A1E-867D-419F-B0C4-5E4A8117777C}">
      <dsp:nvSpPr>
        <dsp:cNvPr id="0" name=""/>
        <dsp:cNvSpPr/>
      </dsp:nvSpPr>
      <dsp:spPr>
        <a:xfrm>
          <a:off x="570400" y="1802936"/>
          <a:ext cx="668007" cy="668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FB66B-C3A6-41C3-B771-F5E0782185E6}">
      <dsp:nvSpPr>
        <dsp:cNvPr id="0" name=""/>
        <dsp:cNvSpPr/>
      </dsp:nvSpPr>
      <dsp:spPr>
        <a:xfrm>
          <a:off x="786872" y="2671090"/>
          <a:ext cx="8089069" cy="534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Kinderen in afgelegen gebieden</a:t>
          </a:r>
        </a:p>
      </dsp:txBody>
      <dsp:txXfrm>
        <a:off x="786872" y="2671090"/>
        <a:ext cx="8089069" cy="534406"/>
      </dsp:txXfrm>
    </dsp:sp>
    <dsp:sp modelId="{237B6406-7E9A-4B28-A51B-63C4C99A452C}">
      <dsp:nvSpPr>
        <dsp:cNvPr id="0" name=""/>
        <dsp:cNvSpPr/>
      </dsp:nvSpPr>
      <dsp:spPr>
        <a:xfrm>
          <a:off x="452868" y="2604289"/>
          <a:ext cx="668007" cy="668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EAD00-9F0F-4FB5-9126-95C875664478}">
      <dsp:nvSpPr>
        <dsp:cNvPr id="0" name=""/>
        <dsp:cNvSpPr/>
      </dsp:nvSpPr>
      <dsp:spPr>
        <a:xfrm>
          <a:off x="403932" y="3472442"/>
          <a:ext cx="8472009" cy="534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Kinderen vanwege religieuze of filosofische overtuigingen</a:t>
          </a:r>
        </a:p>
      </dsp:txBody>
      <dsp:txXfrm>
        <a:off x="403932" y="3472442"/>
        <a:ext cx="8472009" cy="534406"/>
      </dsp:txXfrm>
    </dsp:sp>
    <dsp:sp modelId="{1458FBA3-4684-45B7-A845-14D16729A07F}">
      <dsp:nvSpPr>
        <dsp:cNvPr id="0" name=""/>
        <dsp:cNvSpPr/>
      </dsp:nvSpPr>
      <dsp:spPr>
        <a:xfrm>
          <a:off x="69928" y="3405642"/>
          <a:ext cx="668007" cy="668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36A8D57-C769-FF94-D43C-6BCC906D9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72BAEA-7903-8CB5-E837-63620EAD83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6496B-0D60-C649-BAC5-67356E32699A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4F0F6C-5233-8D25-0031-AC8B77826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92C658-696A-D22F-B802-B25E25A32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3BE8-1E13-CC46-AF49-288BAB26EE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0138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E47F-5FF3-0C4D-855C-FC44383E459E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36E66-EE3E-BB41-9422-EF116FC85C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2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33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965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205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82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00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76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61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713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296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42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CAPI</a:t>
            </a:r>
          </a:p>
          <a:p>
            <a:r>
              <a:rPr lang="en-GB" dirty="0"/>
              <a:t>Consortium van Academische </a:t>
            </a:r>
            <a:r>
              <a:rPr lang="en-GB" dirty="0" err="1"/>
              <a:t>Werkplaatsen</a:t>
            </a:r>
            <a:r>
              <a:rPr lang="en-GB" dirty="0"/>
              <a:t> </a:t>
            </a:r>
            <a:r>
              <a:rPr lang="en-GB" dirty="0" err="1"/>
              <a:t>Publieke</a:t>
            </a:r>
            <a:r>
              <a:rPr lang="en-GB" dirty="0"/>
              <a:t> </a:t>
            </a:r>
            <a:r>
              <a:rPr lang="en-GB" dirty="0" err="1"/>
              <a:t>gezondheid</a:t>
            </a:r>
            <a:r>
              <a:rPr lang="en-GB" dirty="0"/>
              <a:t> </a:t>
            </a:r>
            <a:r>
              <a:rPr lang="en-GB" dirty="0" err="1"/>
              <a:t>Infectieziekte</a:t>
            </a:r>
            <a:r>
              <a:rPr lang="en-GB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97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662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252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01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672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741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110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492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049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128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85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033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54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40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8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16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48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4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36E66-EE3E-BB41-9422-EF116FC85CE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65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Omslag -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A77BA-7D99-9409-24EB-D7282357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51031"/>
            <a:ext cx="6096000" cy="23457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8D7855-8FAE-A0C6-F98F-E111ABC7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7CCA8A05-4E25-4140-BC6E-0869AAB44949}" type="datetimeFigureOut">
              <a:rPr lang="nl-NL" smtClean="0"/>
              <a:pPr/>
              <a:t>29-5-2024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B7115-D3EB-334F-209E-DB2E3262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DA32-B405-304F-AF2A-2FAA358FE8E8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1FE720F-0DF0-D3C6-A80D-F5B7F4D0A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62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2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Contentpagina 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0D55A-98EC-8D4F-E38C-209987A1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0" y="853026"/>
            <a:ext cx="9876203" cy="768674"/>
          </a:xfrm>
        </p:spPr>
        <p:txBody>
          <a:bodyPr/>
          <a:lstStyle>
            <a:lvl1pPr>
              <a:defRPr>
                <a:solidFill>
                  <a:srgbClr val="1D324C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2A02E2-FE4F-EEA6-4F5E-5B27C1F5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8A05-4E25-4140-BC6E-0869AAB44949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A925DE-6432-DF85-5E2F-02A023BF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17FFAD-96D0-27CC-4941-5E7786C2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DA32-B405-304F-AF2A-2FAA358FE8E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00CC73E-4AC8-6591-978F-CDEBD50AC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2185988"/>
            <a:ext cx="9393237" cy="3914775"/>
          </a:xfrm>
        </p:spPr>
        <p:txBody>
          <a:bodyPr/>
          <a:lstStyle>
            <a:lvl1pPr>
              <a:buClr>
                <a:srgbClr val="D14900"/>
              </a:buClr>
              <a:defRPr>
                <a:solidFill>
                  <a:srgbClr val="1D324C"/>
                </a:solidFill>
              </a:defRPr>
            </a:lvl1pPr>
            <a:lvl2pPr>
              <a:defRPr>
                <a:solidFill>
                  <a:srgbClr val="1D324C"/>
                </a:solidFill>
              </a:defRPr>
            </a:lvl2pPr>
            <a:lvl3pPr>
              <a:defRPr>
                <a:solidFill>
                  <a:srgbClr val="1D324C"/>
                </a:solidFill>
              </a:defRPr>
            </a:lvl3pPr>
            <a:lvl4pPr>
              <a:defRPr>
                <a:solidFill>
                  <a:srgbClr val="1D324C"/>
                </a:solidFill>
              </a:defRPr>
            </a:lvl4pPr>
            <a:lvl5pPr>
              <a:defRPr>
                <a:solidFill>
                  <a:srgbClr val="1D324C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2236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95CF7F-D70F-675D-F2B2-CE326F7A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95" y="860387"/>
            <a:ext cx="9941083" cy="1053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D75B06-5F36-A178-6D01-17DD92C5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36240"/>
            <a:ext cx="9381450" cy="315140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E65B1C-2709-6F68-773D-D45C7661D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6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3B3B3"/>
                </a:solidFill>
              </a:defRPr>
            </a:lvl1pPr>
          </a:lstStyle>
          <a:p>
            <a:fld id="{7CCA8A05-4E25-4140-BC6E-0869AAB44949}" type="datetimeFigureOut">
              <a:rPr lang="nl-NL" smtClean="0"/>
              <a:pPr/>
              <a:t>29-5-2024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DED847-E873-8CEE-EE9F-62C6FB4C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62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3B3B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BA5F3E-CF4E-1BD5-9050-E871F3CD7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583" y="6306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B3B3B3"/>
                </a:solidFill>
              </a:defRPr>
            </a:lvl1pPr>
          </a:lstStyle>
          <a:p>
            <a:fld id="{47FFDA32-B405-304F-AF2A-2FAA358FE8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4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6" r:id="rId2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SzPct val="125000"/>
        <a:buFont typeface="Arial" panose="020B0604020202020204" pitchFamily="34" charset="0"/>
        <a:buNone/>
        <a:tabLst/>
        <a:defRPr sz="4800" b="1" i="0" kern="1200">
          <a:solidFill>
            <a:schemeClr val="accent1"/>
          </a:solidFill>
          <a:latin typeface="Muller Next ExtraBold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65125" indent="-365125" algn="l" defTabSz="914400" rtl="0" eaLnBrk="1" latinLnBrk="0" hangingPunct="1">
        <a:lnSpc>
          <a:spcPts val="2800"/>
        </a:lnSpc>
        <a:spcBef>
          <a:spcPts val="1000"/>
        </a:spcBef>
        <a:buClr>
          <a:srgbClr val="C85C25"/>
        </a:buClr>
        <a:buFont typeface="Arial" panose="020B0604020202020204" pitchFamily="34" charset="0"/>
        <a:buChar char="•"/>
        <a:tabLst/>
        <a:defRPr sz="2000" b="0" i="0" kern="1200">
          <a:solidFill>
            <a:srgbClr val="1D324C"/>
          </a:solidFill>
          <a:latin typeface="Muller Next Medium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69925" indent="-304800" algn="l" defTabSz="914400" rtl="0" eaLnBrk="1" latinLnBrk="0" hangingPunct="1">
        <a:lnSpc>
          <a:spcPts val="2800"/>
        </a:lnSpc>
        <a:spcBef>
          <a:spcPts val="500"/>
        </a:spcBef>
        <a:buClr>
          <a:srgbClr val="C85C25"/>
        </a:buClr>
        <a:buFont typeface="Arial" panose="020B0604020202020204" pitchFamily="34" charset="0"/>
        <a:buChar char="•"/>
        <a:tabLst/>
        <a:defRPr sz="1800" b="0" i="0" kern="1200">
          <a:solidFill>
            <a:srgbClr val="1D324C"/>
          </a:solidFill>
          <a:latin typeface="Muller Next Medium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933450" indent="-263525" algn="l" defTabSz="914400" rtl="0" eaLnBrk="1" latinLnBrk="0" hangingPunct="1">
        <a:lnSpc>
          <a:spcPts val="2800"/>
        </a:lnSpc>
        <a:spcBef>
          <a:spcPts val="500"/>
        </a:spcBef>
        <a:buClr>
          <a:srgbClr val="C85C25"/>
        </a:buClr>
        <a:buFont typeface="Arial" panose="020B0604020202020204" pitchFamily="34" charset="0"/>
        <a:buChar char="•"/>
        <a:tabLst/>
        <a:defRPr sz="1600" b="0" i="0" kern="1200">
          <a:solidFill>
            <a:srgbClr val="1D324C"/>
          </a:solidFill>
          <a:latin typeface="Muller Next Medium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157288" indent="-263525" algn="l" defTabSz="914400" rtl="0" eaLnBrk="1" latinLnBrk="0" hangingPunct="1">
        <a:lnSpc>
          <a:spcPts val="2800"/>
        </a:lnSpc>
        <a:spcBef>
          <a:spcPts val="500"/>
        </a:spcBef>
        <a:buClr>
          <a:srgbClr val="C85C25"/>
        </a:buClr>
        <a:buFont typeface="Arial" panose="020B0604020202020204" pitchFamily="34" charset="0"/>
        <a:buChar char="•"/>
        <a:tabLst/>
        <a:defRPr sz="1400" b="0" i="0" kern="1200">
          <a:solidFill>
            <a:srgbClr val="1D324C"/>
          </a:solidFill>
          <a:latin typeface="Muller Next Medium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512888" indent="-274638" algn="l" defTabSz="914400" rtl="0" eaLnBrk="1" latinLnBrk="0" hangingPunct="1">
        <a:lnSpc>
          <a:spcPts val="2800"/>
        </a:lnSpc>
        <a:spcBef>
          <a:spcPts val="500"/>
        </a:spcBef>
        <a:buClr>
          <a:srgbClr val="C85C25"/>
        </a:buClr>
        <a:buFont typeface="Arial" panose="020B0604020202020204" pitchFamily="34" charset="0"/>
        <a:buChar char="•"/>
        <a:tabLst/>
        <a:defRPr sz="1400" b="0" i="0" kern="1200">
          <a:solidFill>
            <a:srgbClr val="1D324C"/>
          </a:solidFill>
          <a:latin typeface="Muller Next Medium" pitchFamily="2" charset="77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CKsGp-4h98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zenenschrijven.nl/informatie-over-laaggeletterdheid-nederland#:~:text=In%20Nederland%20hebben%202%2C5,%2C%20schrijven%20en%2Fof%20rekenen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cinaties vragen en antwoorden - Gevolgen van (niet) vaccineren">
            <a:extLst>
              <a:ext uri="{FF2B5EF4-FFF2-40B4-BE49-F238E27FC236}">
                <a16:creationId xmlns:a16="http://schemas.microsoft.com/office/drawing/2014/main" id="{5A907550-5A7A-75C2-D5F4-036E14BE5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/>
          <a:stretch/>
        </p:blipFill>
        <p:spPr bwMode="auto">
          <a:xfrm>
            <a:off x="-1" y="0"/>
            <a:ext cx="12230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43E4311-4DE5-DF32-425A-537422D9F340}"/>
              </a:ext>
            </a:extLst>
          </p:cNvPr>
          <p:cNvSpPr/>
          <p:nvPr/>
        </p:nvSpPr>
        <p:spPr>
          <a:xfrm>
            <a:off x="0" y="-1"/>
            <a:ext cx="7660433" cy="6858001"/>
          </a:xfrm>
          <a:prstGeom prst="rect">
            <a:avLst/>
          </a:prstGeom>
          <a:gradFill>
            <a:gsLst>
              <a:gs pos="0">
                <a:srgbClr val="C85C25"/>
              </a:gs>
              <a:gs pos="44000">
                <a:srgbClr val="C85C2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Logo AWPG Mosa">
            <a:extLst>
              <a:ext uri="{FF2B5EF4-FFF2-40B4-BE49-F238E27FC236}">
                <a16:creationId xmlns:a16="http://schemas.microsoft.com/office/drawing/2014/main" id="{64B019BD-BA44-C86A-488C-E25D6AA6A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8" t="23135" r="17700" b="19305"/>
          <a:stretch/>
        </p:blipFill>
        <p:spPr>
          <a:xfrm>
            <a:off x="10018903" y="117475"/>
            <a:ext cx="2173097" cy="1101725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8FCD97F4-A528-F5BA-CDF8-BAED3AC709FA}"/>
              </a:ext>
            </a:extLst>
          </p:cNvPr>
          <p:cNvGrpSpPr/>
          <p:nvPr/>
        </p:nvGrpSpPr>
        <p:grpSpPr>
          <a:xfrm>
            <a:off x="439678" y="-534459"/>
            <a:ext cx="6086338" cy="6260794"/>
            <a:chOff x="-3321792" y="1307401"/>
            <a:chExt cx="6587614" cy="4264951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8CAB7EF8-2673-CFD7-43A1-C394CC3980BF}"/>
                </a:ext>
              </a:extLst>
            </p:cNvPr>
            <p:cNvSpPr/>
            <p:nvPr/>
          </p:nvSpPr>
          <p:spPr>
            <a:xfrm>
              <a:off x="-3321792" y="3764112"/>
              <a:ext cx="50652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C4E4E80B-E5C7-7083-6F3B-F7CF76F734E7}"/>
                </a:ext>
              </a:extLst>
            </p:cNvPr>
            <p:cNvSpPr txBox="1">
              <a:spLocks/>
            </p:cNvSpPr>
            <p:nvPr/>
          </p:nvSpPr>
          <p:spPr>
            <a:xfrm>
              <a:off x="-3320206" y="1307401"/>
              <a:ext cx="5063614" cy="23892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SzPct val="125000"/>
                <a:buFont typeface="Arial" panose="020B0604020202020204" pitchFamily="34" charset="0"/>
                <a:buNone/>
                <a:tabLst/>
                <a:defRPr sz="4800" b="1" i="0" kern="1200">
                  <a:solidFill>
                    <a:srgbClr val="1D324C"/>
                  </a:solidFill>
                  <a:latin typeface="Muller Next ExtraBold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nl-NL" sz="4400" dirty="0">
                  <a:solidFill>
                    <a:schemeClr val="bg1"/>
                  </a:solidFill>
                  <a:latin typeface="Muller Next ExtraBold"/>
                  <a:ea typeface="Roboto Medium" panose="02000000000000000000" pitchFamily="2" charset="0"/>
                </a:rPr>
                <a:t>Vaccineren in tijden van een dalende vaccinatiegraad</a:t>
              </a:r>
            </a:p>
          </p:txBody>
        </p:sp>
        <p:sp>
          <p:nvSpPr>
            <p:cNvPr id="14" name="Ondertitel 2">
              <a:extLst>
                <a:ext uri="{FF2B5EF4-FFF2-40B4-BE49-F238E27FC236}">
                  <a16:creationId xmlns:a16="http://schemas.microsoft.com/office/drawing/2014/main" id="{3B5543C0-1EF3-E422-D9D7-0D2FCF8F0588}"/>
                </a:ext>
              </a:extLst>
            </p:cNvPr>
            <p:cNvSpPr txBox="1">
              <a:spLocks/>
            </p:cNvSpPr>
            <p:nvPr/>
          </p:nvSpPr>
          <p:spPr>
            <a:xfrm>
              <a:off x="-3321792" y="3916590"/>
              <a:ext cx="6587614" cy="1655762"/>
            </a:xfrm>
            <a:prstGeom prst="rect">
              <a:avLst/>
            </a:prstGeom>
          </p:spPr>
          <p:txBody>
            <a:bodyPr/>
            <a:lstStyle>
              <a:lvl1pPr marL="365125" indent="-365125" algn="l" defTabSz="914400" rtl="0" eaLnBrk="1" latinLnBrk="0" hangingPunct="1">
                <a:lnSpc>
                  <a:spcPts val="2800"/>
                </a:lnSpc>
                <a:spcBef>
                  <a:spcPts val="1000"/>
                </a:spcBef>
                <a:buClr>
                  <a:srgbClr val="C85C25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1D324C"/>
                  </a:solidFill>
                  <a:latin typeface="Muller Next Medium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69925" indent="-304800" algn="l" defTabSz="914400" rtl="0" eaLnBrk="1" latinLnBrk="0" hangingPunct="1">
                <a:lnSpc>
                  <a:spcPts val="2800"/>
                </a:lnSpc>
                <a:spcBef>
                  <a:spcPts val="500"/>
                </a:spcBef>
                <a:buClr>
                  <a:srgbClr val="C85C25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1D324C"/>
                  </a:solidFill>
                  <a:latin typeface="Muller Next Medium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33450" indent="-263525" algn="l" defTabSz="914400" rtl="0" eaLnBrk="1" latinLnBrk="0" hangingPunct="1">
                <a:lnSpc>
                  <a:spcPts val="2800"/>
                </a:lnSpc>
                <a:spcBef>
                  <a:spcPts val="500"/>
                </a:spcBef>
                <a:buClr>
                  <a:srgbClr val="C85C25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rgbClr val="1D324C"/>
                  </a:solidFill>
                  <a:latin typeface="Muller Next Medium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57288" indent="-263525" algn="l" defTabSz="914400" rtl="0" eaLnBrk="1" latinLnBrk="0" hangingPunct="1">
                <a:lnSpc>
                  <a:spcPts val="2800"/>
                </a:lnSpc>
                <a:spcBef>
                  <a:spcPts val="500"/>
                </a:spcBef>
                <a:buClr>
                  <a:srgbClr val="C85C25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rgbClr val="1D324C"/>
                  </a:solidFill>
                  <a:latin typeface="Muller Next Medium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12888" indent="-274638" algn="l" defTabSz="914400" rtl="0" eaLnBrk="1" latinLnBrk="0" hangingPunct="1">
                <a:lnSpc>
                  <a:spcPts val="2800"/>
                </a:lnSpc>
                <a:spcBef>
                  <a:spcPts val="500"/>
                </a:spcBef>
                <a:buClr>
                  <a:srgbClr val="C85C25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rgbClr val="1D324C"/>
                  </a:solidFill>
                  <a:latin typeface="Muller Next Medium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De praktische doorvertaling </a:t>
              </a:r>
            </a:p>
            <a:p>
              <a:pPr marL="0" indent="0">
                <a:buNone/>
              </a:pPr>
              <a: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Liesse Vanderhoven</a:t>
              </a:r>
              <a:b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</a:br>
              <a:r>
                <a:rPr lang="nl-NL" sz="2400" i="1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PhD </a:t>
              </a:r>
              <a:r>
                <a:rPr lang="nl-NL" sz="2400" i="1" dirty="0" err="1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candidate</a:t>
              </a:r>
              <a:endParaRPr lang="nl-NL" sz="2400" i="1" dirty="0">
                <a:solidFill>
                  <a:schemeClr val="bg1"/>
                </a:solidFill>
                <a:latin typeface="Muller Next Medium"/>
                <a:ea typeface="Roboto Medium" panose="02000000000000000000" pitchFamily="2" charset="0"/>
              </a:endParaRPr>
            </a:p>
            <a:p>
              <a:pPr marL="0" indent="0">
                <a:buNone/>
              </a:pPr>
              <a: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Daniël Huijten</a:t>
              </a:r>
              <a:b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</a:br>
              <a:r>
                <a:rPr lang="nl-NL" sz="2400" i="1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PhD </a:t>
              </a:r>
              <a:r>
                <a:rPr lang="nl-NL" sz="2400" i="1" dirty="0" err="1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candidate</a:t>
              </a:r>
              <a:endParaRPr lang="nl-NL" sz="2400" i="1" dirty="0">
                <a:solidFill>
                  <a:schemeClr val="bg1"/>
                </a:solidFill>
                <a:latin typeface="Muller Next Medium"/>
                <a:ea typeface="Roboto Medium" panose="02000000000000000000" pitchFamily="2" charset="0"/>
              </a:endParaRPr>
            </a:p>
            <a:p>
              <a:pPr marL="0" indent="0">
                <a:buNone/>
              </a:pPr>
              <a:endParaRPr lang="nl-NL" sz="2400" dirty="0">
                <a:solidFill>
                  <a:schemeClr val="bg1"/>
                </a:solidFill>
                <a:latin typeface="Muller Next Medium"/>
                <a:ea typeface="Roboto Medium" panose="02000000000000000000" pitchFamily="2" charset="0"/>
              </a:endParaRPr>
            </a:p>
            <a:p>
              <a:pPr marL="0" indent="0">
                <a:buNone/>
              </a:pPr>
              <a: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  <a:t>PAOG nascholing – 28 mei 2024</a:t>
              </a:r>
              <a:br>
                <a:rPr lang="nl-NL" sz="2400" dirty="0">
                  <a:solidFill>
                    <a:schemeClr val="bg1"/>
                  </a:solidFill>
                  <a:latin typeface="Muller Next Medium"/>
                  <a:ea typeface="Roboto Medium" panose="02000000000000000000" pitchFamily="2" charset="0"/>
                </a:rPr>
              </a:br>
              <a:endParaRPr lang="nl-NL" sz="2400" dirty="0">
                <a:solidFill>
                  <a:schemeClr val="bg1"/>
                </a:solidFill>
                <a:latin typeface="Muller Next Medium"/>
                <a:ea typeface="Roboto Medium" panose="02000000000000000000" pitchFamily="2" charset="0"/>
              </a:endParaRPr>
            </a:p>
            <a:p>
              <a:pPr marL="0" indent="0">
                <a:buNone/>
              </a:pPr>
              <a:endParaRPr lang="nl-NL" sz="2400" dirty="0">
                <a:solidFill>
                  <a:schemeClr val="bg1"/>
                </a:solidFill>
                <a:latin typeface="Muller Next Medium"/>
                <a:ea typeface="Roboto Medium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85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2A69DEF-C536-247E-96B5-2ACC4ECE0E8C}"/>
              </a:ext>
            </a:extLst>
          </p:cNvPr>
          <p:cNvSpPr txBox="1">
            <a:spLocks/>
          </p:cNvSpPr>
          <p:nvPr/>
        </p:nvSpPr>
        <p:spPr>
          <a:xfrm>
            <a:off x="584136" y="3352679"/>
            <a:ext cx="8979477" cy="2404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Ieder vaccinatie moment is ook een nieuwe keuze moment, waar kansen maar ook risico’s liggen om het vaccinatie gedrag van Petra te beïnvloeden 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584136" y="589327"/>
            <a:ext cx="7796578" cy="27048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Dus wat is de boodschap van het verhaal van Petra?</a:t>
            </a:r>
          </a:p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Welke factoren hebben Petra beïnvloed? </a:t>
            </a:r>
          </a:p>
          <a:p>
            <a:endParaRPr lang="nl-NL" dirty="0">
              <a:solidFill>
                <a:schemeClr val="bg1"/>
              </a:solidFill>
              <a:latin typeface="Muller Next ExtraBold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046EF0-5E67-4A7D-FBE5-EF31214A2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C6B6D9A-3616-C47E-7E42-017CE97439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5" t="23904" r="62826" b="3758"/>
          <a:stretch/>
        </p:blipFill>
        <p:spPr>
          <a:xfrm>
            <a:off x="8534480" y="4707800"/>
            <a:ext cx="1710180" cy="17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0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 AWPG Mosa">
            <a:extLst>
              <a:ext uri="{FF2B5EF4-FFF2-40B4-BE49-F238E27FC236}">
                <a16:creationId xmlns:a16="http://schemas.microsoft.com/office/drawing/2014/main" id="{48D47EE1-F35D-7574-367C-FE425C43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E3E025E-F83F-3EFB-817C-B08B2CE726F7}"/>
              </a:ext>
            </a:extLst>
          </p:cNvPr>
          <p:cNvSpPr/>
          <p:nvPr/>
        </p:nvSpPr>
        <p:spPr>
          <a:xfrm>
            <a:off x="0" y="-1"/>
            <a:ext cx="1631373" cy="6858001"/>
          </a:xfrm>
          <a:prstGeom prst="rect">
            <a:avLst/>
          </a:prstGeom>
          <a:gradFill>
            <a:gsLst>
              <a:gs pos="0">
                <a:srgbClr val="C85C25"/>
              </a:gs>
              <a:gs pos="44000">
                <a:srgbClr val="C85C2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182F62-8867-6345-1C89-011A585ABE93}"/>
              </a:ext>
            </a:extLst>
          </p:cNvPr>
          <p:cNvGrpSpPr/>
          <p:nvPr/>
        </p:nvGrpSpPr>
        <p:grpSpPr>
          <a:xfrm>
            <a:off x="880697" y="1847514"/>
            <a:ext cx="11024648" cy="2700433"/>
            <a:chOff x="880905" y="3192780"/>
            <a:chExt cx="10532401" cy="2700433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D407F6B8-0D39-5E50-D3B6-C48129A8B6F7}"/>
                </a:ext>
              </a:extLst>
            </p:cNvPr>
            <p:cNvSpPr txBox="1"/>
            <p:nvPr/>
          </p:nvSpPr>
          <p:spPr>
            <a:xfrm>
              <a:off x="1209373" y="3533208"/>
              <a:ext cx="10203933" cy="236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4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D324C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Vaccinatie twijfel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4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D324C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Persoonlijke aandacht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4"/>
                </a:buBlip>
                <a:tabLst/>
                <a:defRPr/>
              </a:pPr>
              <a:r>
                <a:rPr lang="nl-NL" sz="2000" dirty="0">
                  <a:solidFill>
                    <a:srgbClr val="1D324C"/>
                  </a:solidFill>
                  <a:latin typeface="Muller Next Medium"/>
                </a:rPr>
                <a:t>Oog hebben voor underserved groepen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4"/>
                </a:buBlip>
                <a:tabLst/>
                <a:defRPr/>
              </a:pPr>
              <a:r>
                <a:rPr lang="nl-NL" sz="2000" dirty="0">
                  <a:solidFill>
                    <a:srgbClr val="1D324C"/>
                  </a:solidFill>
                  <a:latin typeface="Muller Next Medium"/>
                </a:rPr>
                <a:t>Zorgzaam vaccineren</a:t>
              </a: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4"/>
                </a:buBlip>
                <a:tabLst/>
                <a:defRPr/>
              </a:pP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484FA7B-BAFF-BAE9-51D8-1E40575D5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905" y="3192780"/>
              <a:ext cx="4467" cy="254646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325D8A44-3CE7-85B8-7496-689390EAD268}"/>
              </a:ext>
            </a:extLst>
          </p:cNvPr>
          <p:cNvSpPr txBox="1">
            <a:spLocks/>
          </p:cNvSpPr>
          <p:nvPr/>
        </p:nvSpPr>
        <p:spPr>
          <a:xfrm>
            <a:off x="880697" y="200201"/>
            <a:ext cx="85585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Hoe kunnen we dit vaccinatiegedrag dan beïnvloeden?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E181BFF-E1E0-182C-71A1-D8E6357AB53D}"/>
              </a:ext>
            </a:extLst>
          </p:cNvPr>
          <p:cNvSpPr txBox="1">
            <a:spLocks/>
          </p:cNvSpPr>
          <p:nvPr/>
        </p:nvSpPr>
        <p:spPr>
          <a:xfrm>
            <a:off x="880697" y="6244251"/>
            <a:ext cx="10112231" cy="701471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365125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69925" indent="-304800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3450" indent="-263525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57288" indent="-263525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12888" indent="-274638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endParaRPr lang="nl-NL" dirty="0"/>
          </a:p>
        </p:txBody>
      </p:sp>
      <p:pic>
        <p:nvPicPr>
          <p:cNvPr id="6146" name="Picture 2" descr="Addressing vaccine hesitancy in the context of COVID-19: A primer for  health care providers - Canada.ca">
            <a:extLst>
              <a:ext uri="{FF2B5EF4-FFF2-40B4-BE49-F238E27FC236}">
                <a16:creationId xmlns:a16="http://schemas.microsoft.com/office/drawing/2014/main" id="{E2EE8EAE-1672-0397-0C5D-59EA9FDF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0" y="4176730"/>
            <a:ext cx="6369527" cy="24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90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irkel van lachende gezichten van kinderen met hoofden die allemaal naar beneden kijken">
            <a:extLst>
              <a:ext uri="{FF2B5EF4-FFF2-40B4-BE49-F238E27FC236}">
                <a16:creationId xmlns:a16="http://schemas.microsoft.com/office/drawing/2014/main" id="{6A4DF57C-79CB-B9C2-958D-7D279B7FB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117"/>
            <a:ext cx="12521045" cy="887521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43E4311-4DE5-DF32-425A-537422D9F340}"/>
              </a:ext>
            </a:extLst>
          </p:cNvPr>
          <p:cNvSpPr/>
          <p:nvPr/>
        </p:nvSpPr>
        <p:spPr>
          <a:xfrm>
            <a:off x="0" y="-592281"/>
            <a:ext cx="7660433" cy="7637320"/>
          </a:xfrm>
          <a:prstGeom prst="rect">
            <a:avLst/>
          </a:prstGeom>
          <a:gradFill>
            <a:gsLst>
              <a:gs pos="0">
                <a:srgbClr val="C85C25"/>
              </a:gs>
              <a:gs pos="44000">
                <a:srgbClr val="C85C2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51CD0F3-0127-D2E6-8E2D-B0FA63650945}"/>
              </a:ext>
            </a:extLst>
          </p:cNvPr>
          <p:cNvSpPr/>
          <p:nvPr/>
        </p:nvSpPr>
        <p:spPr>
          <a:xfrm>
            <a:off x="456019" y="415817"/>
            <a:ext cx="12282081" cy="6962884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78AAACB-CB74-A0EB-87A7-071F56A91B2E}"/>
              </a:ext>
            </a:extLst>
          </p:cNvPr>
          <p:cNvSpPr txBox="1">
            <a:spLocks/>
          </p:cNvSpPr>
          <p:nvPr/>
        </p:nvSpPr>
        <p:spPr>
          <a:xfrm>
            <a:off x="1166298" y="3042355"/>
            <a:ext cx="4929702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  <a:latin typeface="Muller Next ExtraBold"/>
              </a:rPr>
              <a:t>Underserved</a:t>
            </a:r>
            <a:r>
              <a:rPr lang="nl-NL" dirty="0">
                <a:solidFill>
                  <a:schemeClr val="bg1"/>
                </a:solidFill>
                <a:latin typeface="Muller Next ExtraBold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Muller Next ExtraBold"/>
              </a:rPr>
              <a:t>groups</a:t>
            </a:r>
            <a:endParaRPr lang="nl-NL" dirty="0">
              <a:solidFill>
                <a:schemeClr val="bg1"/>
              </a:solidFill>
              <a:latin typeface="Muller Next ExtraBold"/>
            </a:endParaRPr>
          </a:p>
        </p:txBody>
      </p:sp>
      <p:pic>
        <p:nvPicPr>
          <p:cNvPr id="16" name="Afbeelding 15" descr="Logo AWPG Mosa">
            <a:extLst>
              <a:ext uri="{FF2B5EF4-FFF2-40B4-BE49-F238E27FC236}">
                <a16:creationId xmlns:a16="http://schemas.microsoft.com/office/drawing/2014/main" id="{64B019BD-BA44-C86A-488C-E25D6AA6A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8" t="23135" r="17700" b="19305"/>
          <a:stretch/>
        </p:blipFill>
        <p:spPr>
          <a:xfrm>
            <a:off x="8966611" y="508000"/>
            <a:ext cx="3263672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16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>
            <a:off x="897794" y="1563453"/>
            <a:ext cx="0" cy="414646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  <a:latin typeface="Muller Next ExtraBold"/>
              </a:rPr>
              <a:t>Underserved</a:t>
            </a:r>
            <a:r>
              <a:rPr lang="nl-NL" dirty="0">
                <a:solidFill>
                  <a:schemeClr val="bg1"/>
                </a:solidFill>
                <a:latin typeface="Muller Next ExtraBold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Muller Next ExtraBold"/>
              </a:rPr>
              <a:t>groups</a:t>
            </a:r>
            <a:endParaRPr lang="nl-NL" dirty="0">
              <a:solidFill>
                <a:schemeClr val="bg1"/>
              </a:solidFill>
              <a:latin typeface="Muller Next ExtraBold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423071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969570" y="1563453"/>
            <a:ext cx="10943310" cy="466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4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Groepen met bepaalde ken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merken ervaren gezondheidsachterstanden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Kost organisaties veel moeite om bepaalde groepen te bereiken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Mensen met een niet-Nederlandse achtergrond (inclusief migranten, vluchtelingen)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Mensen met een praktisch opleidingsniveau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Mensen met een lager inkomen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Let op intersectionaliteit 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Organisaties zetten vaak in op low-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</a:rPr>
              <a:t>hanging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</a:rPr>
              <a:t>fruits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 </a:t>
            </a: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al veel gezondheidswinst te bereiken, maar zorgt voor meer achterstanden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Grootste gezondheidswinst  kwetsbare groepen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4"/>
              </a:buBlip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99D251-50E1-2F67-C3A1-8CB2CCA4F5B9}"/>
              </a:ext>
            </a:extLst>
          </p:cNvPr>
          <p:cNvSpPr txBox="1"/>
          <p:nvPr/>
        </p:nvSpPr>
        <p:spPr>
          <a:xfrm>
            <a:off x="456019" y="5935830"/>
            <a:ext cx="11824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Muller Next Light" pitchFamily="50" charset="0"/>
              </a:rPr>
              <a:t>Nagelhout</a:t>
            </a:r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, G. (2021). Inaugural Lecture Prof. </a:t>
            </a:r>
            <a:r>
              <a:rPr lang="en-GB" sz="1400" dirty="0" err="1">
                <a:solidFill>
                  <a:schemeClr val="bg1"/>
                </a:solidFill>
                <a:latin typeface="Muller Next Light" pitchFamily="50" charset="0"/>
              </a:rPr>
              <a:t>Dr.</a:t>
            </a:r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 Gera </a:t>
            </a:r>
            <a:r>
              <a:rPr lang="en-GB" sz="1400" dirty="0" err="1">
                <a:solidFill>
                  <a:schemeClr val="bg1"/>
                </a:solidFill>
                <a:latin typeface="Muller Next Light" pitchFamily="50" charset="0"/>
              </a:rPr>
              <a:t>Nagelhout</a:t>
            </a:r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 [Video]. </a:t>
            </a:r>
            <a:r>
              <a:rPr lang="en-GB" sz="1400" dirty="0" err="1">
                <a:solidFill>
                  <a:schemeClr val="bg1"/>
                </a:solidFill>
                <a:latin typeface="Muller Next Light" pitchFamily="50" charset="0"/>
              </a:rPr>
              <a:t>Youtube</a:t>
            </a:r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. </a:t>
            </a:r>
            <a:r>
              <a:rPr lang="en-GB" sz="1400" dirty="0">
                <a:solidFill>
                  <a:schemeClr val="bg1"/>
                </a:solidFill>
                <a:latin typeface="Muller Next Light" pitchFamily="50" charset="0"/>
                <a:hlinkClick r:id="rId5"/>
              </a:rPr>
              <a:t>https://www.youtube.com/watch?v=tCKsGp-4h98</a:t>
            </a:r>
            <a:endParaRPr lang="en-GB" sz="1400" dirty="0">
              <a:solidFill>
                <a:schemeClr val="bg1"/>
              </a:solidFill>
              <a:latin typeface="Muller Next Light" pitchFamily="50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Ekezie et al., (2022). Access to Vaccination among Disadvantaged, Isolated and Difficult-to-Reach Communities in the WHO European Region: A Systematic Review. </a:t>
            </a:r>
          </a:p>
          <a:p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Sacre et al., (2023). Socioeconomic inequalities in vaccine uptake: A global umbrella review.</a:t>
            </a:r>
          </a:p>
        </p:txBody>
      </p:sp>
    </p:spTree>
    <p:extLst>
      <p:ext uri="{BB962C8B-B14F-4D97-AF65-F5344CB8AC3E}">
        <p14:creationId xmlns:p14="http://schemas.microsoft.com/office/powerpoint/2010/main" val="103350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>
            <a:off x="897794" y="1563453"/>
            <a:ext cx="27339" cy="40192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  <a:latin typeface="Muller Next ExtraBold"/>
              </a:rPr>
              <a:t>Underserved</a:t>
            </a:r>
            <a:r>
              <a:rPr lang="nl-NL" dirty="0">
                <a:solidFill>
                  <a:schemeClr val="bg1"/>
                </a:solidFill>
                <a:latin typeface="Muller Next ExtraBold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Muller Next ExtraBold"/>
              </a:rPr>
              <a:t>groups</a:t>
            </a:r>
            <a:endParaRPr lang="nl-NL" dirty="0">
              <a:solidFill>
                <a:schemeClr val="bg1"/>
              </a:solidFill>
              <a:latin typeface="Muller Next ExtraBold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969570" y="1563453"/>
            <a:ext cx="10943310" cy="420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Barrières in de weg naar het vaccineren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Fysiek (bv, locatie bereikbaar met OV, gemak inplannen afspraken)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Psychologisch (bv, aantrekkelijkheid van het vaccinatieaanbod)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Taal 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 err="1">
                <a:solidFill>
                  <a:schemeClr val="bg1"/>
                </a:solidFill>
                <a:latin typeface="Muller Next Medium"/>
              </a:rPr>
              <a:t>Underserved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</a:rPr>
              <a:t>groups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 hebben vaker te maken met </a:t>
            </a: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laaggeletterdheid en lage gezondheidsvaardigheden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25%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  <a:sym typeface="Wingdings" panose="05000000000000000000" pitchFamily="2" charset="2"/>
              </a:rPr>
              <a:t> NL beperkte gezondheidsvaardigheden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18%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NL laaggeletterd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Gezondheids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vaardigheden         geletterdheid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99D251-50E1-2F67-C3A1-8CB2CCA4F5B9}"/>
              </a:ext>
            </a:extLst>
          </p:cNvPr>
          <p:cNvSpPr txBox="1"/>
          <p:nvPr/>
        </p:nvSpPr>
        <p:spPr>
          <a:xfrm>
            <a:off x="456019" y="5990398"/>
            <a:ext cx="118248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latin typeface="Muller Next Light" pitchFamily="50" charset="0"/>
              </a:rPr>
              <a:t>Willems et al., (2022). Gezondheidsvaardigheden in Nederland: </a:t>
            </a:r>
            <a:r>
              <a:rPr lang="nl-NL" sz="1200" dirty="0" err="1">
                <a:solidFill>
                  <a:schemeClr val="bg1"/>
                </a:solidFill>
                <a:latin typeface="Muller Next Light" pitchFamily="50" charset="0"/>
              </a:rPr>
              <a:t>factsheet</a:t>
            </a:r>
            <a:r>
              <a:rPr lang="nl-NL" sz="1200" dirty="0">
                <a:solidFill>
                  <a:schemeClr val="bg1"/>
                </a:solidFill>
                <a:latin typeface="Muller Next Light" pitchFamily="50" charset="0"/>
              </a:rPr>
              <a:t> cijfers 2021.</a:t>
            </a:r>
            <a:br>
              <a:rPr lang="nl-NL" sz="1200" dirty="0">
                <a:solidFill>
                  <a:schemeClr val="bg1"/>
                </a:solidFill>
                <a:latin typeface="Muller Next Light" pitchFamily="50" charset="0"/>
              </a:rPr>
            </a:br>
            <a:r>
              <a:rPr lang="nl-NL" sz="1200" dirty="0">
                <a:solidFill>
                  <a:schemeClr val="bg1"/>
                </a:solidFill>
                <a:latin typeface="Muller Next Light" pitchFamily="50" charset="0"/>
                <a:hlinkClick r:id="rId5"/>
              </a:rPr>
              <a:t>https://www.lezenenschrijven.nl/informatie-over-laaggeletterdheid-nederland#:~:text=In%20Nederland%20hebben%202%2C5,%2C%20schrijven%20en%2Fof%20rekenen</a:t>
            </a:r>
            <a:r>
              <a:rPr lang="nl-NL" sz="1200" dirty="0">
                <a:solidFill>
                  <a:schemeClr val="bg1"/>
                </a:solidFill>
                <a:latin typeface="Muller Next Light" pitchFamily="50" charset="0"/>
              </a:rPr>
              <a:t>.</a:t>
            </a:r>
          </a:p>
          <a:p>
            <a:r>
              <a:rPr lang="nl-NL" sz="1200" dirty="0" err="1">
                <a:solidFill>
                  <a:schemeClr val="bg1"/>
                </a:solidFill>
                <a:latin typeface="Muller Next Light" pitchFamily="50" charset="0"/>
              </a:rPr>
              <a:t>Betsch</a:t>
            </a:r>
            <a:r>
              <a:rPr lang="nl-NL" sz="1200" dirty="0">
                <a:solidFill>
                  <a:schemeClr val="bg1"/>
                </a:solidFill>
                <a:latin typeface="Muller Next Light" pitchFamily="50" charset="0"/>
              </a:rPr>
              <a:t> et al., (2018). </a:t>
            </a:r>
            <a:r>
              <a:rPr lang="en-US" sz="1200" dirty="0">
                <a:solidFill>
                  <a:schemeClr val="bg1"/>
                </a:solidFill>
                <a:latin typeface="Muller Next Light" pitchFamily="50" charset="0"/>
              </a:rPr>
              <a:t>Beyond confidence: Development of a measure assessing the 5C psychological antecedents of vaccination. </a:t>
            </a:r>
            <a:endParaRPr lang="nl-NL" sz="1200" dirty="0">
              <a:solidFill>
                <a:schemeClr val="bg1"/>
              </a:solidFill>
              <a:latin typeface="Muller Next Light" pitchFamily="50" charset="0"/>
            </a:endParaRPr>
          </a:p>
          <a:p>
            <a:endParaRPr lang="en-GB" sz="1200" dirty="0">
              <a:solidFill>
                <a:schemeClr val="bg1"/>
              </a:solidFill>
              <a:latin typeface="Muller Next Light" pitchFamily="50" charset="0"/>
            </a:endParaRPr>
          </a:p>
        </p:txBody>
      </p:sp>
      <p:sp>
        <p:nvSpPr>
          <p:cNvPr id="6" name="Niet gelijk aan 5">
            <a:extLst>
              <a:ext uri="{FF2B5EF4-FFF2-40B4-BE49-F238E27FC236}">
                <a16:creationId xmlns:a16="http://schemas.microsoft.com/office/drawing/2014/main" id="{FE0DDBCF-97EA-5A79-F265-D26CDE47464B}"/>
              </a:ext>
            </a:extLst>
          </p:cNvPr>
          <p:cNvSpPr/>
          <p:nvPr/>
        </p:nvSpPr>
        <p:spPr>
          <a:xfrm>
            <a:off x="4953806" y="5373917"/>
            <a:ext cx="592751" cy="314280"/>
          </a:xfrm>
          <a:prstGeom prst="mathNot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>
            <a:off x="897794" y="1563453"/>
            <a:ext cx="71776" cy="328333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  <a:latin typeface="Muller Next ExtraBold"/>
              </a:rPr>
              <a:t>Underserved</a:t>
            </a:r>
            <a:r>
              <a:rPr lang="nl-NL" dirty="0">
                <a:solidFill>
                  <a:schemeClr val="bg1"/>
                </a:solidFill>
                <a:latin typeface="Muller Next ExtraBold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Muller Next ExtraBold"/>
              </a:rPr>
              <a:t>groups</a:t>
            </a:r>
            <a:endParaRPr lang="nl-NL" dirty="0">
              <a:solidFill>
                <a:schemeClr val="bg1"/>
              </a:solidFill>
              <a:latin typeface="Muller Next ExtraBold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969570" y="1563453"/>
            <a:ext cx="10943310" cy="328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Beperkte gezondheidsvaardigheden </a:t>
            </a: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minder gebruik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preventieve zorg (vaccinaties)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Sterkere gezondheidsvaardigheden: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Makkelijker misinformatie identificeren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Makkelijker verkrijgen van goede informatie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Vaak meer vertrouwen in overheidsinstanties en gezondheidszorg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Steun uit sociale omgeving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99D251-50E1-2F67-C3A1-8CB2CCA4F5B9}"/>
              </a:ext>
            </a:extLst>
          </p:cNvPr>
          <p:cNvSpPr txBox="1"/>
          <p:nvPr/>
        </p:nvSpPr>
        <p:spPr>
          <a:xfrm>
            <a:off x="456019" y="6268673"/>
            <a:ext cx="1182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 err="1">
                <a:solidFill>
                  <a:schemeClr val="bg1"/>
                </a:solidFill>
                <a:latin typeface="Muller Next Light" pitchFamily="50" charset="0"/>
              </a:rPr>
              <a:t>Dodson</a:t>
            </a:r>
            <a:r>
              <a:rPr lang="nl-NL" sz="1200" dirty="0">
                <a:solidFill>
                  <a:schemeClr val="bg1"/>
                </a:solidFill>
                <a:latin typeface="Muller Next Light" pitchFamily="50" charset="0"/>
              </a:rPr>
              <a:t> et al., (2015) </a:t>
            </a:r>
            <a:r>
              <a:rPr lang="en-US" sz="1200" dirty="0">
                <a:solidFill>
                  <a:schemeClr val="bg1"/>
                </a:solidFill>
                <a:latin typeface="Muller Next Light" pitchFamily="50" charset="0"/>
              </a:rPr>
              <a:t>Information sheet 2: Health literacy, inequity and health outcomes. (Ophelia Toolkit: A step-by-step guide for identifying and responding to health literacy needs within local communities.)</a:t>
            </a:r>
            <a:endParaRPr lang="nl-NL" sz="1200" dirty="0">
              <a:solidFill>
                <a:schemeClr val="bg1"/>
              </a:solidFill>
              <a:latin typeface="Muller Next Light" pitchFamily="50" charset="0"/>
            </a:endParaRPr>
          </a:p>
          <a:p>
            <a:endParaRPr lang="en-GB" sz="1200" dirty="0">
              <a:solidFill>
                <a:schemeClr val="bg1"/>
              </a:solidFill>
              <a:latin typeface="Muller Next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5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 flipV="1">
            <a:off x="895118" y="1708673"/>
            <a:ext cx="0" cy="348678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60018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sz="2800" dirty="0">
                <a:solidFill>
                  <a:schemeClr val="bg1"/>
                </a:solidFill>
                <a:latin typeface="Muller Next ExtraBold"/>
              </a:rPr>
              <a:t>Geletterdheid en gezondheidsvaardigheden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880696" y="1569201"/>
            <a:ext cx="5423850" cy="374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Gedrag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geen vragen, lijkt afwezig, inadequate antwoorden, ongemak bij veel vragen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geen gebruik van digitale opties (bv, digitale vragenlijsten of 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patiëntenportaal</a:t>
            </a: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)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moeite met chronologie verhaal, vermijden van lees- en schrijfsituaties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no-show of te laat bij afspraken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E26429-A2EB-C8D8-59E2-4288C993628A}"/>
              </a:ext>
            </a:extLst>
          </p:cNvPr>
          <p:cNvSpPr txBox="1">
            <a:spLocks/>
          </p:cNvSpPr>
          <p:nvPr/>
        </p:nvSpPr>
        <p:spPr>
          <a:xfrm>
            <a:off x="880697" y="1174853"/>
            <a:ext cx="325755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5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Herkennen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013611B-AB0F-0863-A882-1D5D45D9562A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330047" y="1708673"/>
            <a:ext cx="0" cy="48415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63CC1CB-3358-5903-C653-FA9EA07A2923}"/>
              </a:ext>
            </a:extLst>
          </p:cNvPr>
          <p:cNvSpPr txBox="1"/>
          <p:nvPr/>
        </p:nvSpPr>
        <p:spPr>
          <a:xfrm>
            <a:off x="6461365" y="1554705"/>
            <a:ext cx="5423850" cy="559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Bespreekbaar maken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collega’s + ouders en jongeren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Terugvraagmethode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Stimuleer het stellen van vragen 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(bv, 3 goede vragen)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KERN verhaal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Veronderstel geen basiskennis lichaam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GEEN vaktaal – korte zinnen en simpele woorden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Ondersteunend materiaal 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(bv, afbeeldingen)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endParaRPr lang="nl-NL" sz="2000" dirty="0">
              <a:solidFill>
                <a:schemeClr val="bg1"/>
              </a:solidFill>
              <a:latin typeface="Muller Next Medium"/>
              <a:sym typeface="Wingdings" panose="05000000000000000000" pitchFamily="2" charset="2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FBF759F-D651-BD45-8B19-D57A1BD2D347}"/>
              </a:ext>
            </a:extLst>
          </p:cNvPr>
          <p:cNvSpPr txBox="1">
            <a:spLocks/>
          </p:cNvSpPr>
          <p:nvPr/>
        </p:nvSpPr>
        <p:spPr>
          <a:xfrm>
            <a:off x="6486867" y="1185949"/>
            <a:ext cx="325755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5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Rekening houden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52DCDE-4B2F-A39F-34FA-DE7116E2B2B2}"/>
              </a:ext>
            </a:extLst>
          </p:cNvPr>
          <p:cNvSpPr txBox="1"/>
          <p:nvPr/>
        </p:nvSpPr>
        <p:spPr>
          <a:xfrm>
            <a:off x="417620" y="6550223"/>
            <a:ext cx="11824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Muller Next Light" pitchFamily="50" charset="0"/>
              </a:rPr>
              <a:t>https://www.pharos.nl/factsheets/laaggeletterdheid-en-beperkte-gezondheidsvaardigheden/)</a:t>
            </a:r>
          </a:p>
        </p:txBody>
      </p:sp>
    </p:spTree>
    <p:extLst>
      <p:ext uri="{BB962C8B-B14F-4D97-AF65-F5344CB8AC3E}">
        <p14:creationId xmlns:p14="http://schemas.microsoft.com/office/powerpoint/2010/main" val="752453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De MICK-studie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1D6A57A-5D23-5907-897F-6D083CBD13EC}"/>
              </a:ext>
            </a:extLst>
          </p:cNvPr>
          <p:cNvSpPr txBox="1">
            <a:spLocks/>
          </p:cNvSpPr>
          <p:nvPr/>
        </p:nvSpPr>
        <p:spPr>
          <a:xfrm>
            <a:off x="880697" y="2016868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4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Doelgroep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EB7819-8724-5FAD-EC05-6A0504105C3F}"/>
              </a:ext>
            </a:extLst>
          </p:cNvPr>
          <p:cNvSpPr txBox="1"/>
          <p:nvPr/>
        </p:nvSpPr>
        <p:spPr>
          <a:xfrm>
            <a:off x="880697" y="2729250"/>
            <a:ext cx="6571572" cy="23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5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Ouders van 9- en 10-jarige kinderen die in het voorjaar 2023 afwezig waren bij de 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groepvaccinaties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9-jarigen: DTP en BMR-vaccinaties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10-jarigen: HPV-vaccinatie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20D928B-CAC5-8CF8-C85B-9EE21F081E7B}"/>
              </a:ext>
            </a:extLst>
          </p:cNvPr>
          <p:cNvCxnSpPr>
            <a:cxnSpLocks/>
          </p:cNvCxnSpPr>
          <p:nvPr/>
        </p:nvCxnSpPr>
        <p:spPr>
          <a:xfrm>
            <a:off x="872370" y="2638043"/>
            <a:ext cx="4164" cy="25816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2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754168" y="201561"/>
            <a:ext cx="7796578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De MICK-studie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8CF776-6B34-C791-0B94-8D1EF124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880"/>
            <a:ext cx="10202779" cy="528912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970B5C8-7FEE-8368-CBDD-921CFE4659FC}"/>
              </a:ext>
            </a:extLst>
          </p:cNvPr>
          <p:cNvSpPr txBox="1">
            <a:spLocks/>
          </p:cNvSpPr>
          <p:nvPr/>
        </p:nvSpPr>
        <p:spPr>
          <a:xfrm>
            <a:off x="754168" y="103039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4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Aanpak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046EF0-5E67-4A7D-FBE5-EF31214A2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9653" r="8267" b="12427"/>
          <a:stretch/>
        </p:blipFill>
        <p:spPr>
          <a:xfrm>
            <a:off x="8934443" y="173687"/>
            <a:ext cx="3257557" cy="15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754168" y="201561"/>
            <a:ext cx="7796578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De MICK-studie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046EF0-5E67-4A7D-FBE5-EF31214A2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970B5C8-7FEE-8368-CBDD-921CFE4659FC}"/>
              </a:ext>
            </a:extLst>
          </p:cNvPr>
          <p:cNvSpPr txBox="1">
            <a:spLocks/>
          </p:cNvSpPr>
          <p:nvPr/>
        </p:nvSpPr>
        <p:spPr>
          <a:xfrm>
            <a:off x="754168" y="103039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4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Aanpak</a:t>
            </a:r>
          </a:p>
        </p:txBody>
      </p:sp>
      <p:pic>
        <p:nvPicPr>
          <p:cNvPr id="4" name="Afbeelding 3" descr="Afbeelding met tekst, schermopname, Lettertype, cirkel&#10;&#10;Automatisch gegenereerde beschrijving">
            <a:extLst>
              <a:ext uri="{FF2B5EF4-FFF2-40B4-BE49-F238E27FC236}">
                <a16:creationId xmlns:a16="http://schemas.microsoft.com/office/drawing/2014/main" id="{F778ACCB-E808-E8B5-0096-FFD19600F9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93" y="2570437"/>
            <a:ext cx="9173475" cy="32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77F78-975F-30CB-61D1-2B060372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49" y="307632"/>
            <a:ext cx="8979477" cy="170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solidFill>
                  <a:srgbClr val="1D324C"/>
                </a:solidFill>
                <a:latin typeface="Muller Next ExtraBold"/>
              </a:rPr>
              <a:t>Disclosure</a:t>
            </a:r>
            <a:endParaRPr lang="nl-NL" dirty="0">
              <a:solidFill>
                <a:srgbClr val="1D324C"/>
              </a:solidFill>
              <a:latin typeface="Muller Next ExtraBold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8606E5-EB71-E0DD-EAE1-3850A0218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884" y="2925298"/>
            <a:ext cx="10112231" cy="701471"/>
          </a:xfrm>
        </p:spPr>
        <p:txBody>
          <a:bodyPr>
            <a:noAutofit/>
          </a:bodyPr>
          <a:lstStyle/>
          <a:p>
            <a:pPr lvl="0">
              <a:buSzPct val="120000"/>
              <a:buFont typeface="Arial" panose="020B0604020202020204" pitchFamily="34" charset="0"/>
              <a:buChar char="•"/>
            </a:pPr>
            <a:r>
              <a:rPr lang="nl-NL" dirty="0"/>
              <a:t>Wij hebben geen feitelijke of potentiële belangenverstrengeling met betrekking tot deze presentatie</a:t>
            </a:r>
          </a:p>
          <a:p>
            <a:pPr lvl="0">
              <a:buSzPct val="120000"/>
              <a:buFont typeface="Arial" panose="020B0604020202020204" pitchFamily="34" charset="0"/>
              <a:buChar char="•"/>
            </a:pPr>
            <a:r>
              <a:rPr lang="nl-NL" noProof="0" dirty="0"/>
              <a:t>Dit onderzoek werd mede mogelijk gemaakt door financiële steun van Het Ministerie van Volksgezondheid, Welzijn en Sport vanuit gelden voor het programma ‘Versterking infectieziektebestrijding en pandemische paraatheid </a:t>
            </a:r>
            <a:r>
              <a:rPr lang="nl-NL" noProof="0" dirty="0" err="1"/>
              <a:t>GGD’en</a:t>
            </a:r>
            <a:r>
              <a:rPr lang="nl-NL" noProof="0" dirty="0"/>
              <a:t>'. De financier was niet betrokken bij het opzetten van de studie, het verzamelen en analyseren van data, het besluit tot publicatie of het schrijven van het manuscript.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7A9F4E1-4522-E060-C1ED-23BFA93A0C9C}"/>
              </a:ext>
            </a:extLst>
          </p:cNvPr>
          <p:cNvSpPr txBox="1">
            <a:spLocks/>
          </p:cNvSpPr>
          <p:nvPr/>
        </p:nvSpPr>
        <p:spPr>
          <a:xfrm>
            <a:off x="668049" y="1872344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Muller Next Medium"/>
              <a:ea typeface="Verdana" panose="020B0604030504040204" pitchFamily="34" charset="0"/>
            </a:endParaRPr>
          </a:p>
        </p:txBody>
      </p:sp>
      <p:pic>
        <p:nvPicPr>
          <p:cNvPr id="5" name="Afbeelding 4" descr="Afbeelding met tekst, Lettertype, logo, Graphics">
            <a:extLst>
              <a:ext uri="{FF2B5EF4-FFF2-40B4-BE49-F238E27FC236}">
                <a16:creationId xmlns:a16="http://schemas.microsoft.com/office/drawing/2014/main" id="{3F1C57B6-11CF-6973-6D49-C82ADC8F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8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754168" y="201561"/>
            <a:ext cx="7796578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De MICK-studie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8CF776-6B34-C791-0B94-8D1EF124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880"/>
            <a:ext cx="10202779" cy="528912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970B5C8-7FEE-8368-CBDD-921CFE4659FC}"/>
              </a:ext>
            </a:extLst>
          </p:cNvPr>
          <p:cNvSpPr txBox="1">
            <a:spLocks/>
          </p:cNvSpPr>
          <p:nvPr/>
        </p:nvSpPr>
        <p:spPr>
          <a:xfrm>
            <a:off x="754168" y="103039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4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Aanpak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046EF0-5E67-4A7D-FBE5-EF31214A2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11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7F27A-A6B1-E861-5193-D189A2B1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A9828A-2325-43E1-A4CE-A26696614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860F52-E7D0-9EA3-444C-FA826D43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531"/>
            <a:ext cx="4030819" cy="56909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CD2A39-110A-4FCD-FE41-DB6A0C9F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819" y="583530"/>
            <a:ext cx="4066767" cy="56909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0A3350-E39A-D214-297E-D6F030AE9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586" y="583529"/>
            <a:ext cx="4094414" cy="5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>
            <a:off x="844140" y="2014963"/>
            <a:ext cx="36556" cy="245487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De MICK-studie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880696" y="2130597"/>
            <a:ext cx="10943310" cy="236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575 kinderen gevaccineerd tijdens studie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Motiverende gespreksvoering werkt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kinderen significant vaker gevaccineerd (83%) dan de flyergroep (35%) en controlegroep (33%)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significant hogere intentie van ouders voor vaccineren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E26429-A2EB-C8D8-59E2-4288C993628A}"/>
              </a:ext>
            </a:extLst>
          </p:cNvPr>
          <p:cNvSpPr txBox="1">
            <a:spLocks/>
          </p:cNvSpPr>
          <p:nvPr/>
        </p:nvSpPr>
        <p:spPr>
          <a:xfrm>
            <a:off x="880696" y="150277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5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Resultaten</a:t>
            </a:r>
          </a:p>
        </p:txBody>
      </p:sp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73C5F68E-E9EB-6607-926A-2D548E310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172298"/>
              </p:ext>
            </p:extLst>
          </p:nvPr>
        </p:nvGraphicFramePr>
        <p:xfrm>
          <a:off x="844139" y="4469835"/>
          <a:ext cx="3479473" cy="236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7C36FEE1-049E-8FB6-AEFE-2F9805F06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681479"/>
              </p:ext>
            </p:extLst>
          </p:nvPr>
        </p:nvGraphicFramePr>
        <p:xfrm>
          <a:off x="4711732" y="4455014"/>
          <a:ext cx="3602089" cy="240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afiek 19">
            <a:extLst>
              <a:ext uri="{FF2B5EF4-FFF2-40B4-BE49-F238E27FC236}">
                <a16:creationId xmlns:a16="http://schemas.microsoft.com/office/drawing/2014/main" id="{D8BE2385-2BBA-C6D6-5927-7E8B8E4BA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407300"/>
              </p:ext>
            </p:extLst>
          </p:nvPr>
        </p:nvGraphicFramePr>
        <p:xfrm>
          <a:off x="8494294" y="4412907"/>
          <a:ext cx="3366267" cy="240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81300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>
            <a:off x="844140" y="2014963"/>
            <a:ext cx="0" cy="47631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De MICK-studie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880695" y="2109830"/>
            <a:ext cx="10943310" cy="466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Motiverende gespreksvoering: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Effectieve interventie vaccinatie acceptatie en intentie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Vergroten band tussen ouders en zorgverleners</a:t>
            </a:r>
          </a:p>
          <a:p>
            <a:pPr marL="800100" lvl="1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Vergroten vertrouwen in zorgmedewerkers en organisaties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Persoonlijk gesprek DTP/BMR vaccinaties  660 extra gevaccineerde kinderen per jaar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Persoonlijk gesprek HPV vaccinatie  860 extra gevaccineerde kinderen per jaar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Professionals ervaren motiverende gespreksvoering als aangenaam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mogelijkheid integreren bestaande vaccinatieservice</a:t>
            </a:r>
            <a:b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</a:b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 mogelijkheid aanbieden flexibele afspraken naast 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groepvaccinaties</a:t>
            </a:r>
            <a:r>
              <a:rPr lang="nl-NL" sz="2000" dirty="0">
                <a:solidFill>
                  <a:schemeClr val="bg1"/>
                </a:solidFill>
                <a:latin typeface="Muller Next Medium"/>
                <a:sym typeface="Wingdings" panose="05000000000000000000" pitchFamily="2" charset="2"/>
              </a:rPr>
              <a:t>  aanbod afgestemd op benodigdheden groep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E26429-A2EB-C8D8-59E2-4288C993628A}"/>
              </a:ext>
            </a:extLst>
          </p:cNvPr>
          <p:cNvSpPr txBox="1">
            <a:spLocks/>
          </p:cNvSpPr>
          <p:nvPr/>
        </p:nvSpPr>
        <p:spPr>
          <a:xfrm>
            <a:off x="880696" y="150277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5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Praktijk</a:t>
            </a:r>
          </a:p>
        </p:txBody>
      </p:sp>
    </p:spTree>
    <p:extLst>
      <p:ext uri="{BB962C8B-B14F-4D97-AF65-F5344CB8AC3E}">
        <p14:creationId xmlns:p14="http://schemas.microsoft.com/office/powerpoint/2010/main" val="47117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octor high-fiving child after shot">
            <a:extLst>
              <a:ext uri="{FF2B5EF4-FFF2-40B4-BE49-F238E27FC236}">
                <a16:creationId xmlns:a16="http://schemas.microsoft.com/office/drawing/2014/main" id="{15AACCB5-775A-104F-26BD-9A04B3166F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43E4311-4DE5-DF32-425A-537422D9F340}"/>
              </a:ext>
            </a:extLst>
          </p:cNvPr>
          <p:cNvSpPr/>
          <p:nvPr/>
        </p:nvSpPr>
        <p:spPr>
          <a:xfrm>
            <a:off x="0" y="-1"/>
            <a:ext cx="7660433" cy="6858001"/>
          </a:xfrm>
          <a:prstGeom prst="rect">
            <a:avLst/>
          </a:prstGeom>
          <a:gradFill>
            <a:gsLst>
              <a:gs pos="0">
                <a:srgbClr val="C85C25"/>
              </a:gs>
              <a:gs pos="44000">
                <a:srgbClr val="C85C2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51CD0F3-0127-D2E6-8E2D-B0FA63650945}"/>
              </a:ext>
            </a:extLst>
          </p:cNvPr>
          <p:cNvSpPr/>
          <p:nvPr/>
        </p:nvSpPr>
        <p:spPr>
          <a:xfrm>
            <a:off x="456019" y="415817"/>
            <a:ext cx="12282081" cy="6962884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78AAACB-CB74-A0EB-87A7-071F56A91B2E}"/>
              </a:ext>
            </a:extLst>
          </p:cNvPr>
          <p:cNvSpPr txBox="1">
            <a:spLocks/>
          </p:cNvSpPr>
          <p:nvPr/>
        </p:nvSpPr>
        <p:spPr>
          <a:xfrm>
            <a:off x="1166298" y="3042355"/>
            <a:ext cx="4929702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Zorgzaam vaccineren</a:t>
            </a:r>
          </a:p>
        </p:txBody>
      </p:sp>
      <p:pic>
        <p:nvPicPr>
          <p:cNvPr id="16" name="Afbeelding 15" descr="Logo AWPG Mosa">
            <a:extLst>
              <a:ext uri="{FF2B5EF4-FFF2-40B4-BE49-F238E27FC236}">
                <a16:creationId xmlns:a16="http://schemas.microsoft.com/office/drawing/2014/main" id="{64B019BD-BA44-C86A-488C-E25D6AA6A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8" t="23135" r="17700" b="19305"/>
          <a:stretch/>
        </p:blipFill>
        <p:spPr>
          <a:xfrm>
            <a:off x="8966611" y="508000"/>
            <a:ext cx="3263672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>
            <a:off x="880696" y="3117273"/>
            <a:ext cx="0" cy="30757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E2A69DEF-C536-247E-96B5-2ACC4ECE0E8C}"/>
              </a:ext>
            </a:extLst>
          </p:cNvPr>
          <p:cNvSpPr txBox="1">
            <a:spLocks/>
          </p:cNvSpPr>
          <p:nvPr/>
        </p:nvSpPr>
        <p:spPr>
          <a:xfrm>
            <a:off x="880696" y="150277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Van angst naar vertrouwen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Zorgzaam vaccineren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1136394" y="3004971"/>
            <a:ext cx="10428687" cy="420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15 naald momenten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60% zegt bang te zijn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Negatieve vaccinatie ervaringen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i="1" dirty="0">
                <a:solidFill>
                  <a:schemeClr val="bg1"/>
                </a:solidFill>
                <a:latin typeface="Muller Next Medium"/>
              </a:rPr>
              <a:t>‘Daar worden ze hard van’  &amp; ‘Kinderen kunnen tegenwoordig niks meer hebben’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Het begint met realisatie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Anna </a:t>
            </a:r>
            <a:r>
              <a:rPr lang="nl-NL" sz="2000" dirty="0" err="1">
                <a:solidFill>
                  <a:schemeClr val="bg1"/>
                </a:solidFill>
                <a:latin typeface="Muller Next Medium"/>
              </a:rPr>
              <a:t>Taddio</a:t>
            </a:r>
            <a:endParaRPr lang="nl-NL" sz="2000" dirty="0">
              <a:solidFill>
                <a:schemeClr val="bg1"/>
              </a:solidFill>
              <a:latin typeface="Muller Next Medium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Focus groepen met kinderen, ouders en professionals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6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2A69DEF-C536-247E-96B5-2ACC4ECE0E8C}"/>
              </a:ext>
            </a:extLst>
          </p:cNvPr>
          <p:cNvSpPr txBox="1">
            <a:spLocks/>
          </p:cNvSpPr>
          <p:nvPr/>
        </p:nvSpPr>
        <p:spPr>
          <a:xfrm>
            <a:off x="880696" y="1502779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CFF9"/>
              </a:solidFill>
              <a:effectLst/>
              <a:uLnTx/>
              <a:uFillTx/>
              <a:latin typeface="Muller Next Medium"/>
              <a:ea typeface="Verdana" panose="020B060403050404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Hoe doe je morgen </a:t>
            </a:r>
            <a:br>
              <a:rPr lang="nl-NL" dirty="0">
                <a:solidFill>
                  <a:schemeClr val="bg1"/>
                </a:solidFill>
                <a:latin typeface="Muller Next ExtraBold"/>
              </a:rPr>
            </a:br>
            <a:r>
              <a:rPr lang="nl-NL" dirty="0">
                <a:solidFill>
                  <a:schemeClr val="bg1"/>
                </a:solidFill>
                <a:latin typeface="Muller Next ExtraBold"/>
              </a:rPr>
              <a:t>Zorgzamer vaccineren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1136394" y="3004971"/>
            <a:ext cx="10943310" cy="97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5"/>
              </a:buBlip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221D6B-F084-B0A3-E83C-F90F235114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53" t="23263" r="66368" b="22281"/>
          <a:stretch/>
        </p:blipFill>
        <p:spPr>
          <a:xfrm>
            <a:off x="683394" y="2416232"/>
            <a:ext cx="3397718" cy="43082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47764A-560E-A66D-9C5F-91CC2BA5FA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84" t="14566" r="75447" b="9368"/>
          <a:stretch/>
        </p:blipFill>
        <p:spPr>
          <a:xfrm>
            <a:off x="5165863" y="2357683"/>
            <a:ext cx="2884371" cy="42945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1FD0FA5-70B5-765E-BEA2-B64480FFFA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789" t="16274" r="60605" b="11894"/>
          <a:stretch/>
        </p:blipFill>
        <p:spPr>
          <a:xfrm>
            <a:off x="8790956" y="2356182"/>
            <a:ext cx="3073668" cy="4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91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 AWPG Mosa">
            <a:extLst>
              <a:ext uri="{FF2B5EF4-FFF2-40B4-BE49-F238E27FC236}">
                <a16:creationId xmlns:a16="http://schemas.microsoft.com/office/drawing/2014/main" id="{48D47EE1-F35D-7574-367C-FE425C43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25D8A44-3CE7-85B8-7496-689390EAD268}"/>
              </a:ext>
            </a:extLst>
          </p:cNvPr>
          <p:cNvSpPr txBox="1">
            <a:spLocks/>
          </p:cNvSpPr>
          <p:nvPr/>
        </p:nvSpPr>
        <p:spPr>
          <a:xfrm>
            <a:off x="880697" y="200201"/>
            <a:ext cx="85585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Meer willen weten over Zorgzaam Vaccineren?</a:t>
            </a:r>
          </a:p>
        </p:txBody>
      </p:sp>
      <p:pic>
        <p:nvPicPr>
          <p:cNvPr id="8194" name="Picture 2" descr="Pre-conference Symposium: Zorgzaam vaccineren - AWPG MosaAWPG Mosa">
            <a:extLst>
              <a:ext uri="{FF2B5EF4-FFF2-40B4-BE49-F238E27FC236}">
                <a16:creationId xmlns:a16="http://schemas.microsoft.com/office/drawing/2014/main" id="{2BC56359-57CD-C5F6-AF58-17ED61E0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37" y="2707879"/>
            <a:ext cx="3195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08DF9D6-60BE-90BC-C63D-8540F2F1EFD5}"/>
              </a:ext>
            </a:extLst>
          </p:cNvPr>
          <p:cNvSpPr txBox="1"/>
          <p:nvPr/>
        </p:nvSpPr>
        <p:spPr>
          <a:xfrm>
            <a:off x="8396737" y="4411073"/>
            <a:ext cx="319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awpgmosa.nl/event/pre-conference-symposium-zorgzaam-vaccineren/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3D6FF7E4-5473-EA84-3397-D92E66616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06324" y="2388177"/>
            <a:ext cx="1631373" cy="16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7FCE4B9-CE8F-8971-F8A5-E49553DDA6D6}"/>
              </a:ext>
            </a:extLst>
          </p:cNvPr>
          <p:cNvSpPr txBox="1"/>
          <p:nvPr/>
        </p:nvSpPr>
        <p:spPr>
          <a:xfrm>
            <a:off x="1699342" y="4549573"/>
            <a:ext cx="3048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charliebraveheart.com/what-we-do/video/</a:t>
            </a:r>
          </a:p>
        </p:txBody>
      </p:sp>
      <p:pic>
        <p:nvPicPr>
          <p:cNvPr id="8200" name="Picture 8" descr="Charlie Braveheart Foundation (EN)">
            <a:extLst>
              <a:ext uri="{FF2B5EF4-FFF2-40B4-BE49-F238E27FC236}">
                <a16:creationId xmlns:a16="http://schemas.microsoft.com/office/drawing/2014/main" id="{E5349B8A-8DF1-557F-028B-6A389126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99" y="2707879"/>
            <a:ext cx="20342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E3E025E-F83F-3EFB-817C-B08B2CE726F7}"/>
              </a:ext>
            </a:extLst>
          </p:cNvPr>
          <p:cNvSpPr/>
          <p:nvPr/>
        </p:nvSpPr>
        <p:spPr>
          <a:xfrm>
            <a:off x="0" y="-1"/>
            <a:ext cx="1631373" cy="6858001"/>
          </a:xfrm>
          <a:prstGeom prst="rect">
            <a:avLst/>
          </a:prstGeom>
          <a:gradFill>
            <a:gsLst>
              <a:gs pos="0">
                <a:srgbClr val="C85C25"/>
              </a:gs>
              <a:gs pos="44000">
                <a:srgbClr val="C85C2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CCE8043-A5F4-2914-6E84-23FE67211D20}"/>
              </a:ext>
            </a:extLst>
          </p:cNvPr>
          <p:cNvSpPr txBox="1"/>
          <p:nvPr/>
        </p:nvSpPr>
        <p:spPr>
          <a:xfrm>
            <a:off x="5279966" y="4503406"/>
            <a:ext cx="207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prosanetwork.com</a:t>
            </a:r>
          </a:p>
        </p:txBody>
      </p:sp>
      <p:pic>
        <p:nvPicPr>
          <p:cNvPr id="8202" name="Picture 10" descr="PROSA kenniscentrum - From fear to trust">
            <a:extLst>
              <a:ext uri="{FF2B5EF4-FFF2-40B4-BE49-F238E27FC236}">
                <a16:creationId xmlns:a16="http://schemas.microsoft.com/office/drawing/2014/main" id="{0E620EA8-DCF8-B074-F8E5-15F63836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10" y="2707879"/>
            <a:ext cx="341260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69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kstvak 2057">
            <a:extLst>
              <a:ext uri="{FF2B5EF4-FFF2-40B4-BE49-F238E27FC236}">
                <a16:creationId xmlns:a16="http://schemas.microsoft.com/office/drawing/2014/main" id="{6A34ADEC-C902-B95D-52CE-A3359DACDD57}"/>
              </a:ext>
            </a:extLst>
          </p:cNvPr>
          <p:cNvSpPr txBox="1"/>
          <p:nvPr/>
        </p:nvSpPr>
        <p:spPr>
          <a:xfrm>
            <a:off x="8439545" y="4533040"/>
            <a:ext cx="1669378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9-11:</a:t>
            </a:r>
          </a:p>
          <a:p>
            <a:r>
              <a:rPr lang="en-GB" sz="1600" dirty="0">
                <a:latin typeface="Muller Next Medium" pitchFamily="50" charset="0"/>
              </a:rPr>
              <a:t>GGD</a:t>
            </a:r>
          </a:p>
          <a:p>
            <a:r>
              <a:rPr lang="en-GB" sz="1600" dirty="0">
                <a:latin typeface="Muller Next Medium" pitchFamily="50" charset="0"/>
              </a:rPr>
              <a:t>RIVM</a:t>
            </a:r>
          </a:p>
          <a:p>
            <a:r>
              <a:rPr lang="en-GB" sz="1600" dirty="0">
                <a:latin typeface="Muller Next Medium" pitchFamily="50" charset="0"/>
              </a:rPr>
              <a:t>Folders</a:t>
            </a:r>
          </a:p>
          <a:p>
            <a:r>
              <a:rPr lang="en-GB" sz="1400" dirty="0" err="1">
                <a:latin typeface="Muller Next Medium" pitchFamily="50" charset="0"/>
              </a:rPr>
              <a:t>Mijnkinddossier</a:t>
            </a:r>
            <a:endParaRPr lang="en-GB" sz="1400" dirty="0">
              <a:latin typeface="Muller Next Medium" pitchFamily="50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E8B01D4-D854-6F4D-92AC-5EA77FD6E9FF}"/>
              </a:ext>
            </a:extLst>
          </p:cNvPr>
          <p:cNvSpPr txBox="1">
            <a:spLocks/>
          </p:cNvSpPr>
          <p:nvPr/>
        </p:nvSpPr>
        <p:spPr>
          <a:xfrm>
            <a:off x="880697" y="359644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Terug naar Petra</a:t>
            </a:r>
          </a:p>
        </p:txBody>
      </p:sp>
      <p:pic>
        <p:nvPicPr>
          <p:cNvPr id="8" name="Afbeelding 7" descr="Afbeelding met tekst, Lettertype, logo, Graphics">
            <a:extLst>
              <a:ext uri="{FF2B5EF4-FFF2-40B4-BE49-F238E27FC236}">
                <a16:creationId xmlns:a16="http://schemas.microsoft.com/office/drawing/2014/main" id="{DD9395F1-AE2F-05AB-BF68-77411701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03" y="623274"/>
            <a:ext cx="2945540" cy="1333274"/>
          </a:xfrm>
          <a:prstGeom prst="rect">
            <a:avLst/>
          </a:prstGeom>
        </p:spPr>
      </p:pic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2205E1DD-E77D-6865-85EF-FFFEB0B87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767232"/>
              </p:ext>
            </p:extLst>
          </p:nvPr>
        </p:nvGraphicFramePr>
        <p:xfrm>
          <a:off x="1710179" y="3641404"/>
          <a:ext cx="10195163" cy="95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kstvak 18">
            <a:extLst>
              <a:ext uri="{FF2B5EF4-FFF2-40B4-BE49-F238E27FC236}">
                <a16:creationId xmlns:a16="http://schemas.microsoft.com/office/drawing/2014/main" id="{3AA82BCA-FC47-2848-A88B-F37C2AB3B89F}"/>
              </a:ext>
            </a:extLst>
          </p:cNvPr>
          <p:cNvSpPr txBox="1"/>
          <p:nvPr/>
        </p:nvSpPr>
        <p:spPr>
          <a:xfrm>
            <a:off x="6268369" y="2601780"/>
            <a:ext cx="2462834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8:</a:t>
            </a:r>
          </a:p>
          <a:p>
            <a:r>
              <a:rPr lang="en-GB" dirty="0">
                <a:latin typeface="Muller Next Medium" pitchFamily="50" charset="0"/>
              </a:rPr>
              <a:t>Petra </a:t>
            </a:r>
            <a:r>
              <a:rPr lang="en-GB" dirty="0" err="1">
                <a:latin typeface="Muller Next Medium" pitchFamily="50" charset="0"/>
              </a:rPr>
              <a:t>beslist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geen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maternale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vaccinatie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te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willen</a:t>
            </a:r>
            <a:endParaRPr lang="en-GB" dirty="0">
              <a:latin typeface="Muller Next Medium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E542C2-FCE4-D9E5-3186-D07FEC910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5" t="23904" r="62826" b="3758"/>
          <a:stretch/>
        </p:blipFill>
        <p:spPr>
          <a:xfrm>
            <a:off x="0" y="3351671"/>
            <a:ext cx="1710180" cy="1732139"/>
          </a:xfrm>
          <a:prstGeom prst="rect">
            <a:avLst/>
          </a:prstGeom>
        </p:spPr>
      </p:pic>
      <p:sp>
        <p:nvSpPr>
          <p:cNvPr id="2055" name="Tekstvak 2054">
            <a:extLst>
              <a:ext uri="{FF2B5EF4-FFF2-40B4-BE49-F238E27FC236}">
                <a16:creationId xmlns:a16="http://schemas.microsoft.com/office/drawing/2014/main" id="{C5051955-CE71-A88F-3285-125F8E6792B7}"/>
              </a:ext>
            </a:extLst>
          </p:cNvPr>
          <p:cNvSpPr txBox="1"/>
          <p:nvPr/>
        </p:nvSpPr>
        <p:spPr>
          <a:xfrm>
            <a:off x="2702202" y="4583182"/>
            <a:ext cx="277964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4:</a:t>
            </a:r>
          </a:p>
          <a:p>
            <a:r>
              <a:rPr lang="en-GB" dirty="0" err="1">
                <a:latin typeface="Muller Next Medium" pitchFamily="50" charset="0"/>
              </a:rPr>
              <a:t>Gesprek</a:t>
            </a:r>
            <a:r>
              <a:rPr lang="en-GB" dirty="0">
                <a:latin typeface="Muller Next Medium" pitchFamily="50" charset="0"/>
              </a:rPr>
              <a:t> met </a:t>
            </a:r>
            <a:r>
              <a:rPr lang="en-GB" dirty="0" err="1">
                <a:latin typeface="Muller Next Medium" pitchFamily="50" charset="0"/>
              </a:rPr>
              <a:t>verloskundige</a:t>
            </a:r>
            <a:r>
              <a:rPr lang="en-GB" dirty="0">
                <a:latin typeface="Muller Next Medium" pitchFamily="50" charset="0"/>
              </a:rPr>
              <a:t> over </a:t>
            </a:r>
            <a:r>
              <a:rPr lang="en-GB" dirty="0" err="1">
                <a:latin typeface="Muller Next Medium" pitchFamily="50" charset="0"/>
              </a:rPr>
              <a:t>maternale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vaccinatie</a:t>
            </a:r>
            <a:endParaRPr lang="en-GB" dirty="0">
              <a:latin typeface="Muller Next Medium" pitchFamily="50" charset="0"/>
            </a:endParaRPr>
          </a:p>
        </p:txBody>
      </p:sp>
      <p:sp>
        <p:nvSpPr>
          <p:cNvPr id="2057" name="Tekstvak 2056">
            <a:extLst>
              <a:ext uri="{FF2B5EF4-FFF2-40B4-BE49-F238E27FC236}">
                <a16:creationId xmlns:a16="http://schemas.microsoft.com/office/drawing/2014/main" id="{C00BA017-8605-DDBE-7ABA-6F1F1196879A}"/>
              </a:ext>
            </a:extLst>
          </p:cNvPr>
          <p:cNvSpPr txBox="1"/>
          <p:nvPr/>
        </p:nvSpPr>
        <p:spPr>
          <a:xfrm>
            <a:off x="9063999" y="2683850"/>
            <a:ext cx="1669378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9-11:</a:t>
            </a:r>
          </a:p>
          <a:p>
            <a:r>
              <a:rPr lang="en-GB" dirty="0" err="1">
                <a:latin typeface="Muller Next Medium" pitchFamily="50" charset="0"/>
              </a:rPr>
              <a:t>Toevoeging</a:t>
            </a:r>
            <a:endParaRPr lang="en-GB" dirty="0">
              <a:latin typeface="Muller Next Medium" pitchFamily="50" charset="0"/>
            </a:endParaRPr>
          </a:p>
          <a:p>
            <a:r>
              <a:rPr lang="en-GB" dirty="0">
                <a:latin typeface="Muller Next Medium" pitchFamily="50" charset="0"/>
              </a:rPr>
              <a:t>RVP</a:t>
            </a:r>
          </a:p>
        </p:txBody>
      </p:sp>
      <p:sp>
        <p:nvSpPr>
          <p:cNvPr id="2060" name="Tekstvak 2059">
            <a:extLst>
              <a:ext uri="{FF2B5EF4-FFF2-40B4-BE49-F238E27FC236}">
                <a16:creationId xmlns:a16="http://schemas.microsoft.com/office/drawing/2014/main" id="{15EBD2EF-16F7-B832-BEA2-08192EF7D561}"/>
              </a:ext>
            </a:extLst>
          </p:cNvPr>
          <p:cNvSpPr txBox="1"/>
          <p:nvPr/>
        </p:nvSpPr>
        <p:spPr>
          <a:xfrm>
            <a:off x="5902088" y="1569546"/>
            <a:ext cx="166937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ler Next Medium" pitchFamily="50" charset="0"/>
              </a:rPr>
              <a:t>Vader</a:t>
            </a:r>
          </a:p>
          <a:p>
            <a:pPr algn="ctr"/>
            <a:r>
              <a:rPr lang="en-GB" dirty="0" err="1">
                <a:latin typeface="Muller Next Medium" pitchFamily="50" charset="0"/>
              </a:rPr>
              <a:t>Familie</a:t>
            </a:r>
            <a:endParaRPr lang="en-GB" dirty="0">
              <a:latin typeface="Muller Next Medium" pitchFamily="50" charset="0"/>
            </a:endParaRPr>
          </a:p>
        </p:txBody>
      </p:sp>
      <p:sp>
        <p:nvSpPr>
          <p:cNvPr id="2062" name="Tekstvak 2061">
            <a:extLst>
              <a:ext uri="{FF2B5EF4-FFF2-40B4-BE49-F238E27FC236}">
                <a16:creationId xmlns:a16="http://schemas.microsoft.com/office/drawing/2014/main" id="{348BB788-2712-811E-E2C1-3C22C9BE0A22}"/>
              </a:ext>
            </a:extLst>
          </p:cNvPr>
          <p:cNvSpPr txBox="1"/>
          <p:nvPr/>
        </p:nvSpPr>
        <p:spPr>
          <a:xfrm>
            <a:off x="1710179" y="5977064"/>
            <a:ext cx="10053196" cy="892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ler Next Medium" pitchFamily="50" charset="0"/>
              </a:rPr>
              <a:t>Facebook</a:t>
            </a:r>
          </a:p>
          <a:p>
            <a:pPr algn="ctr"/>
            <a:r>
              <a:rPr lang="en-GB" dirty="0">
                <a:latin typeface="Muller Next Medium" pitchFamily="50" charset="0"/>
              </a:rPr>
              <a:t>Health </a:t>
            </a:r>
            <a:r>
              <a:rPr lang="en-GB" dirty="0" err="1">
                <a:latin typeface="Muller Next Medium" pitchFamily="50" charset="0"/>
              </a:rPr>
              <a:t>fluencers</a:t>
            </a:r>
            <a:endParaRPr lang="en-GB" dirty="0">
              <a:latin typeface="Muller Next Medium" pitchFamily="50" charset="0"/>
            </a:endParaRPr>
          </a:p>
          <a:p>
            <a:pPr algn="ctr"/>
            <a:r>
              <a:rPr lang="en-GB" sz="1600" dirty="0" err="1">
                <a:latin typeface="Muller Next Medium" pitchFamily="50" charset="0"/>
              </a:rPr>
              <a:t>Oudersvannu</a:t>
            </a:r>
            <a:endParaRPr lang="en-GB" sz="1600" dirty="0">
              <a:latin typeface="Muller Next Medium" pitchFamily="50" charset="0"/>
            </a:endParaRPr>
          </a:p>
        </p:txBody>
      </p:sp>
      <p:cxnSp>
        <p:nvCxnSpPr>
          <p:cNvPr id="2068" name="Rechte verbindingslijn met pijl 2067">
            <a:extLst>
              <a:ext uri="{FF2B5EF4-FFF2-40B4-BE49-F238E27FC236}">
                <a16:creationId xmlns:a16="http://schemas.microsoft.com/office/drawing/2014/main" id="{5DFA9A9F-36E1-B83E-21B9-50E1921EE722}"/>
              </a:ext>
            </a:extLst>
          </p:cNvPr>
          <p:cNvCxnSpPr/>
          <p:nvPr/>
        </p:nvCxnSpPr>
        <p:spPr>
          <a:xfrm>
            <a:off x="1710179" y="5981700"/>
            <a:ext cx="100722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0" name="Rechte verbindingslijn met pijl 2069">
            <a:extLst>
              <a:ext uri="{FF2B5EF4-FFF2-40B4-BE49-F238E27FC236}">
                <a16:creationId xmlns:a16="http://schemas.microsoft.com/office/drawing/2014/main" id="{E62F87C6-2811-7AC1-84D0-DA596268FB21}"/>
              </a:ext>
            </a:extLst>
          </p:cNvPr>
          <p:cNvCxnSpPr/>
          <p:nvPr/>
        </p:nvCxnSpPr>
        <p:spPr>
          <a:xfrm>
            <a:off x="1710179" y="2324100"/>
            <a:ext cx="100722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60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7" grpId="0" animBg="1"/>
      <p:bldP spid="2060" grpId="0" animBg="1"/>
      <p:bldP spid="20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3320A17-C06E-75B3-9B5D-459E90771F59}"/>
              </a:ext>
            </a:extLst>
          </p:cNvPr>
          <p:cNvSpPr/>
          <p:nvPr/>
        </p:nvSpPr>
        <p:spPr>
          <a:xfrm>
            <a:off x="456018" y="415816"/>
            <a:ext cx="12142381" cy="6768755"/>
          </a:xfrm>
          <a:prstGeom prst="roundRect">
            <a:avLst>
              <a:gd name="adj" fmla="val 2873"/>
            </a:avLst>
          </a:prstGeom>
          <a:noFill/>
          <a:ln>
            <a:solidFill>
              <a:srgbClr val="D14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AF47E3B-B158-BD0D-1798-163618323724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434753" cy="215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Mochten jullie met ons </a:t>
            </a:r>
            <a:br>
              <a:rPr lang="nl-NL" dirty="0">
                <a:latin typeface="Muller Next ExtraBold"/>
              </a:rPr>
            </a:br>
            <a:r>
              <a:rPr lang="nl-NL" dirty="0">
                <a:latin typeface="Muller Next ExtraBold"/>
              </a:rPr>
              <a:t>willen doorpraten of ons in de toekomst willen aanspreken?</a:t>
            </a:r>
          </a:p>
        </p:txBody>
      </p:sp>
      <p:pic>
        <p:nvPicPr>
          <p:cNvPr id="15" name="Afbeelding 14" descr="Afbeelding met tekst, Lettertype, logo, Graphics">
            <a:extLst>
              <a:ext uri="{FF2B5EF4-FFF2-40B4-BE49-F238E27FC236}">
                <a16:creationId xmlns:a16="http://schemas.microsoft.com/office/drawing/2014/main" id="{015D2F8C-9BEA-6D10-0AAC-E0CBCD94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91E002E-8CE4-F962-EA95-25DAD6453A16}"/>
              </a:ext>
            </a:extLst>
          </p:cNvPr>
          <p:cNvCxnSpPr>
            <a:cxnSpLocks/>
          </p:cNvCxnSpPr>
          <p:nvPr/>
        </p:nvCxnSpPr>
        <p:spPr>
          <a:xfrm>
            <a:off x="880697" y="5540533"/>
            <a:ext cx="4675" cy="10784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BFA89A-DE67-0113-FBFC-5F7D954BB3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82" y="5715946"/>
            <a:ext cx="2417807" cy="64402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224F34E-0572-AE8C-7691-4EB8AE1D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56" y="5776198"/>
            <a:ext cx="1688761" cy="5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Afbeelding 27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CCCA6D07-75E0-09C5-AFD3-4E7F12E232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01" t="14760" r="5903" b="12409"/>
          <a:stretch/>
        </p:blipFill>
        <p:spPr>
          <a:xfrm>
            <a:off x="4530204" y="5625363"/>
            <a:ext cx="1444337" cy="975797"/>
          </a:xfrm>
          <a:prstGeom prst="rect">
            <a:avLst/>
          </a:prstGeom>
        </p:spPr>
      </p:pic>
      <p:pic>
        <p:nvPicPr>
          <p:cNvPr id="34" name="Afbeelding 33" descr="Afbeelding met tekst, schermopname, cirkel, Graphics&#10;&#10;Automatisch gegenereerde beschrijving">
            <a:extLst>
              <a:ext uri="{FF2B5EF4-FFF2-40B4-BE49-F238E27FC236}">
                <a16:creationId xmlns:a16="http://schemas.microsoft.com/office/drawing/2014/main" id="{F5C19AA0-609F-3ACC-81F8-1412B97B85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70" t="30566" r="10248" b="25000"/>
          <a:stretch/>
        </p:blipFill>
        <p:spPr>
          <a:xfrm>
            <a:off x="9525532" y="5540533"/>
            <a:ext cx="1561953" cy="99484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61BABE9-9219-65FB-A655-6FB2778AEC8B}"/>
              </a:ext>
            </a:extLst>
          </p:cNvPr>
          <p:cNvSpPr txBox="1">
            <a:spLocks/>
          </p:cNvSpPr>
          <p:nvPr/>
        </p:nvSpPr>
        <p:spPr>
          <a:xfrm>
            <a:off x="880697" y="3423875"/>
            <a:ext cx="8979477" cy="900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8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onderzoekvaccinatie@ggdzl.nl</a:t>
            </a:r>
          </a:p>
        </p:txBody>
      </p:sp>
    </p:spTree>
    <p:extLst>
      <p:ext uri="{BB962C8B-B14F-4D97-AF65-F5344CB8AC3E}">
        <p14:creationId xmlns:p14="http://schemas.microsoft.com/office/powerpoint/2010/main" val="192141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3320A17-C06E-75B3-9B5D-459E90771F59}"/>
              </a:ext>
            </a:extLst>
          </p:cNvPr>
          <p:cNvSpPr/>
          <p:nvPr/>
        </p:nvSpPr>
        <p:spPr>
          <a:xfrm>
            <a:off x="456018" y="415816"/>
            <a:ext cx="12142381" cy="6768755"/>
          </a:xfrm>
          <a:prstGeom prst="roundRect">
            <a:avLst>
              <a:gd name="adj" fmla="val 2873"/>
            </a:avLst>
          </a:prstGeom>
          <a:noFill/>
          <a:ln>
            <a:solidFill>
              <a:srgbClr val="D14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7FBF296-F08D-B962-5897-5926936CB70B}"/>
              </a:ext>
            </a:extLst>
          </p:cNvPr>
          <p:cNvSpPr txBox="1">
            <a:spLocks/>
          </p:cNvSpPr>
          <p:nvPr/>
        </p:nvSpPr>
        <p:spPr>
          <a:xfrm>
            <a:off x="932054" y="1284711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Een compact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overz</a:t>
            </a:r>
            <a:r>
              <a:rPr lang="nl-NL" sz="3600" b="0" dirty="0" err="1">
                <a:solidFill>
                  <a:srgbClr val="B3B3B3"/>
                </a:solidFill>
                <a:latin typeface="Muller Next Medium"/>
              </a:rPr>
              <a:t>icht</a:t>
            </a:r>
            <a:r>
              <a:rPr lang="nl-NL" sz="3600" b="0" dirty="0">
                <a:solidFill>
                  <a:srgbClr val="B3B3B3"/>
                </a:solidFill>
                <a:latin typeface="Muller Next Medium"/>
              </a:rPr>
              <a:t> 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Muller Next Medium"/>
              <a:ea typeface="Verdana" panose="020B0604030504040204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9FB576B-0DDA-BB12-F110-13FD07262486}"/>
              </a:ext>
            </a:extLst>
          </p:cNvPr>
          <p:cNvGrpSpPr/>
          <p:nvPr/>
        </p:nvGrpSpPr>
        <p:grpSpPr>
          <a:xfrm>
            <a:off x="885372" y="1971635"/>
            <a:ext cx="11230428" cy="3014480"/>
            <a:chOff x="885372" y="2989945"/>
            <a:chExt cx="11230428" cy="3014480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E37655A9-057D-F8E7-1AAA-D0ED9DB35770}"/>
                </a:ext>
              </a:extLst>
            </p:cNvPr>
            <p:cNvSpPr txBox="1"/>
            <p:nvPr/>
          </p:nvSpPr>
          <p:spPr>
            <a:xfrm>
              <a:off x="1102696" y="2989945"/>
              <a:ext cx="11013104" cy="301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14900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Alarmerende trend: een dalende vaccinatiegraad onder kinderen en adolescenten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14900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Kamerdebat op 4 april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600" dirty="0">
                  <a:solidFill>
                    <a:srgbClr val="D14900"/>
                  </a:solidFill>
                  <a:latin typeface="Muller Next Medium"/>
                </a:rPr>
                <a:t>OMT weer bij elkaar gekomen op 28 maart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14900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lang="nl-NL" sz="1600" dirty="0">
                  <a:solidFill>
                    <a:srgbClr val="D14900"/>
                  </a:solidFill>
                  <a:latin typeface="Muller Next Medium"/>
                </a:rPr>
                <a:t>Voorbeeld: </a:t>
              </a: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14900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lang="nl-NL" sz="1600" dirty="0">
                  <a:solidFill>
                    <a:srgbClr val="D14900"/>
                  </a:solidFill>
                  <a:latin typeface="Muller Next Medium"/>
                </a:rPr>
                <a:t>Jaarverslag 2023: 88% van de zuigelingen heeft basisimmuniteit voor DKTP (excl. anonieme vaccinaties)</a:t>
              </a:r>
            </a:p>
            <a:p>
              <a:pPr>
                <a:lnSpc>
                  <a:spcPct val="150000"/>
                </a:lnSpc>
                <a:buSzPct val="120000"/>
                <a:defRPr/>
              </a:pPr>
              <a:r>
                <a:rPr lang="nl-NL" sz="1600" dirty="0">
                  <a:solidFill>
                    <a:srgbClr val="D14900"/>
                  </a:solidFill>
                  <a:latin typeface="Muller Next Medium"/>
                </a:rPr>
                <a:t>Jaarverslag 2022: 92,7% van de zuigelingen heeft basisimmuniteit voor DKTP (excl. anonieme vaccinaties)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14900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</p:txBody>
        </p: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066B581-E6C0-FF8A-82E1-46718F629E09}"/>
                </a:ext>
              </a:extLst>
            </p:cNvPr>
            <p:cNvCxnSpPr>
              <a:cxnSpLocks/>
            </p:cNvCxnSpPr>
            <p:nvPr/>
          </p:nvCxnSpPr>
          <p:spPr>
            <a:xfrm>
              <a:off x="885372" y="3192780"/>
              <a:ext cx="0" cy="11658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0AF47E3B-B158-BD0D-1798-163618323724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Dalende vaccinatiegraad</a:t>
            </a:r>
          </a:p>
        </p:txBody>
      </p:sp>
      <p:pic>
        <p:nvPicPr>
          <p:cNvPr id="15" name="Afbeelding 14" descr="Afbeelding met tekst, Lettertype, logo, Graphics">
            <a:extLst>
              <a:ext uri="{FF2B5EF4-FFF2-40B4-BE49-F238E27FC236}">
                <a16:creationId xmlns:a16="http://schemas.microsoft.com/office/drawing/2014/main" id="{015D2F8C-9BEA-6D10-0AAC-E0CBCD94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A1F90D0-8A65-E26F-F719-4C3A78100EBC}"/>
              </a:ext>
            </a:extLst>
          </p:cNvPr>
          <p:cNvSpPr txBox="1"/>
          <p:nvPr/>
        </p:nvSpPr>
        <p:spPr>
          <a:xfrm>
            <a:off x="450274" y="6394021"/>
            <a:ext cx="11824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Muller Next Light" pitchFamily="50" charset="0"/>
              </a:rPr>
              <a:t>van Lier EA, et al. Vaccination coverage and annual report of the National Immunisation Programme in the Netherlands. </a:t>
            </a:r>
            <a:r>
              <a:rPr lang="en-GB" sz="1400" dirty="0" err="1">
                <a:latin typeface="Muller Next Light" pitchFamily="50" charset="0"/>
              </a:rPr>
              <a:t>Bilthoven</a:t>
            </a:r>
            <a:r>
              <a:rPr lang="en-GB" sz="1400" dirty="0">
                <a:latin typeface="Muller Next Light" pitchFamily="50" charset="0"/>
              </a:rPr>
              <a:t>: Ministry of Health, Welfare and Sport; 2023.</a:t>
            </a:r>
          </a:p>
        </p:txBody>
      </p:sp>
    </p:spTree>
    <p:extLst>
      <p:ext uri="{BB962C8B-B14F-4D97-AF65-F5344CB8AC3E}">
        <p14:creationId xmlns:p14="http://schemas.microsoft.com/office/powerpoint/2010/main" val="1167302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607982" y="991254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sz="1800" dirty="0">
                <a:solidFill>
                  <a:schemeClr val="bg1"/>
                </a:solidFill>
                <a:latin typeface="Muller Next ExtraBold"/>
              </a:rPr>
              <a:t>Handige bronnen gezondheidsvaardigheden en laaggeletterdheid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456019" y="1452596"/>
            <a:ext cx="10943310" cy="514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https://www.taalvoorallemaal.com/welkom  organisatie gespecialiseerd in laaggeletterdheid, </a:t>
            </a:r>
            <a:br>
              <a:rPr lang="nl-NL" sz="1100" dirty="0">
                <a:solidFill>
                  <a:schemeClr val="bg1"/>
                </a:solidFill>
                <a:latin typeface="Muller Next Medium"/>
              </a:rPr>
            </a:br>
            <a:r>
              <a:rPr lang="nl-NL" sz="1100" dirty="0">
                <a:solidFill>
                  <a:schemeClr val="bg1"/>
                </a:solidFill>
                <a:latin typeface="Muller Next Medium"/>
              </a:rPr>
              <a:t>bieden workshops aan, maar hebben ook al wat informatie en voorbeelden staan op hun website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 err="1">
                <a:solidFill>
                  <a:schemeClr val="bg1"/>
                </a:solidFill>
                <a:latin typeface="Muller Next Medium"/>
              </a:rPr>
              <a:t>Pharos</a:t>
            </a:r>
            <a:r>
              <a:rPr lang="nl-NL" sz="1100" dirty="0">
                <a:solidFill>
                  <a:schemeClr val="bg1"/>
                </a:solidFill>
                <a:latin typeface="Muller Next Medium"/>
              </a:rPr>
              <a:t> biedt in het algemeen erg interessante en goede informatie aan over gezondheidsvaardigheden, maar ook over gezondheidsachterstanden in het algemeen.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https://www.pharos.nl/factsheets/laaggeletterdheid-en-beperkte-gezondheidsvaardigheden/  </a:t>
            </a:r>
            <a:r>
              <a:rPr lang="nl-NL" sz="1100" dirty="0" err="1">
                <a:solidFill>
                  <a:schemeClr val="bg1"/>
                </a:solidFill>
                <a:latin typeface="Muller Next Medium"/>
              </a:rPr>
              <a:t>factsheet</a:t>
            </a:r>
            <a:r>
              <a:rPr lang="nl-NL" sz="1100" dirty="0">
                <a:solidFill>
                  <a:schemeClr val="bg1"/>
                </a:solidFill>
                <a:latin typeface="Muller Next Medium"/>
              </a:rPr>
              <a:t> gezondheidsvaardigheden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https://www.pharos.nl/kennisbank/model-10-kenmerken-van-een-gezondheidsvaardige-organisatie/  kenmerken van een gezondheidsvaardige organisatie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https://www.pharos.nl/training/effectief-communiceren-met-mensen-met-beperkte-gezondheidsvaardigheden/  live training die je via </a:t>
            </a:r>
            <a:r>
              <a:rPr lang="nl-NL" sz="1100" dirty="0" err="1">
                <a:solidFill>
                  <a:schemeClr val="bg1"/>
                </a:solidFill>
                <a:latin typeface="Muller Next Medium"/>
              </a:rPr>
              <a:t>Pharos</a:t>
            </a:r>
            <a:r>
              <a:rPr lang="nl-NL" sz="1100" dirty="0">
                <a:solidFill>
                  <a:schemeClr val="bg1"/>
                </a:solidFill>
                <a:latin typeface="Muller Next Medium"/>
              </a:rPr>
              <a:t> kan organiseren voor je organisatie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https://pharosleerplatform.nl/  online cursus effectief communiceren in de zorg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https://www.pharos.nl/kennisbank/checklist-herkennen-laaggeletterdheid/  herkennen laaggeletterdheid en gezondheidsvaardigheden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https://www.pharos.nl/infosheets/laaggeletterdheid-en-beperkte-gezondheidsvaardigheden-de-terugvraagmethode/  terugvraagmethode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 err="1">
                <a:solidFill>
                  <a:schemeClr val="bg1"/>
                </a:solidFill>
                <a:latin typeface="Muller Next Medium"/>
              </a:rPr>
              <a:t>Alliante</a:t>
            </a:r>
            <a:r>
              <a:rPr lang="nl-NL" sz="1100" dirty="0">
                <a:solidFill>
                  <a:schemeClr val="bg1"/>
                </a:solidFill>
                <a:latin typeface="Muller Next Medium"/>
              </a:rPr>
              <a:t> Gezondheidsvaardigheden  Nederlands netwerk rondom gezondheidsvaardigheden, GGD ZL is hier ook bij aangesloten. Ze organiseren regelmatige interessante bijeenkomsten en workshops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https://www.gezondheidsvaardigheden.nl/aan-de-slag  veel informatie is hier te vinden, een tip om eens door te bladeren wanneer je tijd hebt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https://www.gezondheidsvaardigheden.nl/aan-de-slag/gespreksvaardigheden/de-terugvraagmethode  nog een filmpje over de terugvraagmethode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https://www.gezondheidsvaardigheden.nl/aan-de-slag/gespreksvaardigheden/gesprekstechnieken-in-de-zorg  4 filmpjes over gesprekstechnieken in de zorg,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https://3goedevragen.nl/  je kan op deze website ook downloads vinden met de drie goede vragen (bestaan ook voor kinderen) om in de spreekkamer te hangen of leggen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https://www.lezenenschrijven.nl/wat-doen-wij/oplossing-voor-je-vraagstuk/taal-maakt-gezonder   info over hoe taal aan gezondheid bijdraagt.</a:t>
            </a:r>
          </a:p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  <a:defRPr/>
            </a:pPr>
            <a:r>
              <a:rPr lang="nl-NL" sz="1100" dirty="0">
                <a:solidFill>
                  <a:schemeClr val="bg1"/>
                </a:solidFill>
                <a:latin typeface="Muller Next Medium"/>
              </a:rPr>
              <a:t>https://basismeters.nl/taalverkenners   mogelijk interessante tool voor herkennen laaggeletterdheid</a:t>
            </a:r>
          </a:p>
        </p:txBody>
      </p:sp>
    </p:spTree>
    <p:extLst>
      <p:ext uri="{BB962C8B-B14F-4D97-AF65-F5344CB8AC3E}">
        <p14:creationId xmlns:p14="http://schemas.microsoft.com/office/powerpoint/2010/main" val="119691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165C520-5A71-F470-74AA-C1345760B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A804A7F-53E0-8FD8-989F-713BE34540E8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Maar welke kinderen lopen de meeste kans om niet </a:t>
            </a:r>
            <a:br>
              <a:rPr lang="nl-NL" dirty="0">
                <a:solidFill>
                  <a:schemeClr val="bg1"/>
                </a:solidFill>
                <a:latin typeface="Muller Next ExtraBold"/>
              </a:rPr>
            </a:br>
            <a:r>
              <a:rPr lang="nl-NL" dirty="0">
                <a:solidFill>
                  <a:schemeClr val="bg1"/>
                </a:solidFill>
                <a:latin typeface="Muller Next ExtraBold"/>
              </a:rPr>
              <a:t>gevaccineerd te worden?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F96672-7124-2256-EE64-7F673D447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368391"/>
              </p:ext>
            </p:extLst>
          </p:nvPr>
        </p:nvGraphicFramePr>
        <p:xfrm>
          <a:off x="0" y="2688028"/>
          <a:ext cx="8934443" cy="427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B6B8477A-4712-52EE-A8B7-053E597F0CA1}"/>
              </a:ext>
            </a:extLst>
          </p:cNvPr>
          <p:cNvSpPr txBox="1">
            <a:spLocks/>
          </p:cNvSpPr>
          <p:nvPr/>
        </p:nvSpPr>
        <p:spPr>
          <a:xfrm>
            <a:off x="880697" y="2164542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9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Volgens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ChatGPT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075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 AWPG Mosa">
            <a:extLst>
              <a:ext uri="{FF2B5EF4-FFF2-40B4-BE49-F238E27FC236}">
                <a16:creationId xmlns:a16="http://schemas.microsoft.com/office/drawing/2014/main" id="{48D47EE1-F35D-7574-367C-FE425C43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E3E025E-F83F-3EFB-817C-B08B2CE726F7}"/>
              </a:ext>
            </a:extLst>
          </p:cNvPr>
          <p:cNvSpPr/>
          <p:nvPr/>
        </p:nvSpPr>
        <p:spPr>
          <a:xfrm>
            <a:off x="0" y="-1"/>
            <a:ext cx="1631373" cy="6858001"/>
          </a:xfrm>
          <a:prstGeom prst="rect">
            <a:avLst/>
          </a:prstGeom>
          <a:gradFill>
            <a:gsLst>
              <a:gs pos="0">
                <a:srgbClr val="C85C25"/>
              </a:gs>
              <a:gs pos="44000">
                <a:srgbClr val="C85C2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F255C05-CFD0-BBF7-4766-077D2F869AC9}"/>
              </a:ext>
            </a:extLst>
          </p:cNvPr>
          <p:cNvSpPr txBox="1">
            <a:spLocks/>
          </p:cNvSpPr>
          <p:nvPr/>
        </p:nvSpPr>
        <p:spPr>
          <a:xfrm>
            <a:off x="880697" y="2070837"/>
            <a:ext cx="7754148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4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C85C25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Wat is dan wel belangrijk om te weten?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182F62-8867-6345-1C89-011A585ABE93}"/>
              </a:ext>
            </a:extLst>
          </p:cNvPr>
          <p:cNvGrpSpPr/>
          <p:nvPr/>
        </p:nvGrpSpPr>
        <p:grpSpPr>
          <a:xfrm>
            <a:off x="880696" y="2584696"/>
            <a:ext cx="10912985" cy="3283335"/>
            <a:chOff x="880905" y="2989945"/>
            <a:chExt cx="10425724" cy="3283335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D407F6B8-0D39-5E50-D3B6-C48129A8B6F7}"/>
                </a:ext>
              </a:extLst>
            </p:cNvPr>
            <p:cNvSpPr txBox="1"/>
            <p:nvPr/>
          </p:nvSpPr>
          <p:spPr>
            <a:xfrm>
              <a:off x="1102696" y="2989945"/>
              <a:ext cx="10203933" cy="328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D324C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Vaccinatie twijfel, net als alle complexe maatschappelijke fenomenen, doet zich voor op bepaalde plaatsen en in bepaalde situaties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5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D324C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Sociale en culturele context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5"/>
                </a:buBlip>
                <a:tabLst/>
                <a:defRPr/>
              </a:pPr>
              <a:r>
                <a:rPr lang="nl-NL" sz="2000" dirty="0">
                  <a:solidFill>
                    <a:srgbClr val="1D324C"/>
                  </a:solidFill>
                  <a:latin typeface="Muller Next Medium"/>
                </a:rPr>
                <a:t>Gezondheidsinformatie: groeps- en sociale media</a:t>
              </a: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5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D324C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De rol van interactie tussen het kind, de ouder en de zorgverlener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5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D324C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Bevorderen van dialoog en constructieve betrokkenheid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5"/>
                </a:buBlip>
                <a:tabLst/>
                <a:defRPr/>
              </a:pP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484FA7B-BAFF-BAE9-51D8-1E40575D5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905" y="3192780"/>
              <a:ext cx="4467" cy="254646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325D8A44-3CE7-85B8-7496-689390EAD268}"/>
              </a:ext>
            </a:extLst>
          </p:cNvPr>
          <p:cNvSpPr txBox="1">
            <a:spLocks/>
          </p:cNvSpPr>
          <p:nvPr/>
        </p:nvSpPr>
        <p:spPr>
          <a:xfrm>
            <a:off x="880698" y="647876"/>
            <a:ext cx="6413720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Maar dit soort lijstjes zijn iets te kort door de bocht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E181BFF-E1E0-182C-71A1-D8E6357AB53D}"/>
              </a:ext>
            </a:extLst>
          </p:cNvPr>
          <p:cNvSpPr txBox="1">
            <a:spLocks/>
          </p:cNvSpPr>
          <p:nvPr/>
        </p:nvSpPr>
        <p:spPr>
          <a:xfrm>
            <a:off x="880697" y="6244251"/>
            <a:ext cx="10112231" cy="701471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365125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69925" indent="-304800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3450" indent="-263525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57288" indent="-263525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12888" indent="-274638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rgbClr val="C85C25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1D324C"/>
                </a:solidFill>
                <a:latin typeface="Muller Nex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6FF811-1FFF-0FE4-A64F-3F65296D9A65}"/>
              </a:ext>
            </a:extLst>
          </p:cNvPr>
          <p:cNvSpPr txBox="1"/>
          <p:nvPr/>
        </p:nvSpPr>
        <p:spPr>
          <a:xfrm>
            <a:off x="367146" y="6435585"/>
            <a:ext cx="11824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latin typeface="Muller Next Light" pitchFamily="50" charset="0"/>
              </a:rPr>
              <a:t>Vuolanto</a:t>
            </a:r>
            <a:r>
              <a:rPr lang="en-GB" sz="1400" dirty="0">
                <a:latin typeface="Muller Next Light" pitchFamily="50" charset="0"/>
              </a:rPr>
              <a:t> P, et al. Trust matters: The Addressing Vaccine Hesitancy in Europe Study. </a:t>
            </a:r>
            <a:r>
              <a:rPr lang="en-GB" sz="1400" dirty="0" err="1">
                <a:latin typeface="Muller Next Light" pitchFamily="50" charset="0"/>
              </a:rPr>
              <a:t>Scand</a:t>
            </a:r>
            <a:r>
              <a:rPr lang="en-GB" sz="1400" dirty="0">
                <a:latin typeface="Muller Next Light" pitchFamily="50" charset="0"/>
              </a:rPr>
              <a:t> J Public Health 2024 Pages 1–12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7FF48F3-8C5E-371E-02FF-C45B91217D1D}"/>
              </a:ext>
            </a:extLst>
          </p:cNvPr>
          <p:cNvSpPr txBox="1"/>
          <p:nvPr/>
        </p:nvSpPr>
        <p:spPr>
          <a:xfrm>
            <a:off x="880696" y="5527298"/>
            <a:ext cx="11024645" cy="471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Maar wees hierdoor gerust, want het gros is niet pertinent tegen vaccineren</a:t>
            </a:r>
            <a:r>
              <a:rPr lang="nl-NL" dirty="0">
                <a:solidFill>
                  <a:srgbClr val="1D324C"/>
                </a:solidFill>
                <a:latin typeface="Muller Next Medium"/>
              </a:rPr>
              <a:t>!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316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A1BF59E5-97A3-2361-8757-A8D200C1DD44}"/>
              </a:ext>
            </a:extLst>
          </p:cNvPr>
          <p:cNvGrpSpPr/>
          <p:nvPr/>
        </p:nvGrpSpPr>
        <p:grpSpPr>
          <a:xfrm>
            <a:off x="885372" y="2339274"/>
            <a:ext cx="10908309" cy="4206664"/>
            <a:chOff x="885372" y="3102366"/>
            <a:chExt cx="10421257" cy="2677219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26C0CD98-EE6E-5F98-4BFB-32DAF5EB059F}"/>
                </a:ext>
              </a:extLst>
            </p:cNvPr>
            <p:cNvSpPr txBox="1"/>
            <p:nvPr/>
          </p:nvSpPr>
          <p:spPr>
            <a:xfrm>
              <a:off x="1102696" y="3102366"/>
              <a:ext cx="10203933" cy="26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Beschikbaarheid van informatie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r>
                <a:rPr lang="nl-NL" sz="2000" dirty="0">
                  <a:solidFill>
                    <a:schemeClr val="bg1"/>
                  </a:solidFill>
                  <a:latin typeface="Muller Next Medium"/>
                </a:rPr>
                <a:t>Desinformatie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Communicatie middelen van gezondheidsinstanties vs. Anti-</a:t>
              </a:r>
              <a:r>
                <a:rPr kumimoji="0" lang="nl-N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vax</a:t>
              </a: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 community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r>
                <a:rPr lang="nl-NL" sz="2000" dirty="0">
                  <a:solidFill>
                    <a:schemeClr val="bg1"/>
                  </a:solidFill>
                  <a:latin typeface="Muller Next Medium"/>
                </a:rPr>
                <a:t>De complexiteit van immunologie</a:t>
              </a:r>
            </a:p>
            <a:p>
              <a:pPr marL="342900" indent="-342900">
                <a:lnSpc>
                  <a:spcPct val="150000"/>
                </a:lnSpc>
                <a:buSzPct val="120000"/>
                <a:buBlip>
                  <a:blip r:embed="rId3"/>
                </a:buBlip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uller Next Medium"/>
                  <a:ea typeface="+mn-ea"/>
                  <a:cs typeface="+mn-cs"/>
                </a:rPr>
                <a:t>Kritische houding naar overheden en gezondheidsinstanties</a:t>
              </a:r>
              <a:endParaRPr lang="nl-NL" sz="2000" dirty="0">
                <a:solidFill>
                  <a:schemeClr val="bg1"/>
                </a:solidFill>
                <a:latin typeface="Muller Next Medium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r>
                <a:rPr lang="nl-NL" sz="2000" dirty="0">
                  <a:solidFill>
                    <a:schemeClr val="bg1"/>
                  </a:solidFill>
                  <a:latin typeface="Muller Next Medium"/>
                </a:rPr>
                <a:t>Angst voor bijwerkingen vs. Angst voor de infectie 		(</a:t>
              </a:r>
              <a:r>
                <a:rPr lang="nl-NL" sz="2000" dirty="0" err="1">
                  <a:solidFill>
                    <a:schemeClr val="bg1"/>
                  </a:solidFill>
                  <a:latin typeface="Muller Next Medium"/>
                </a:rPr>
                <a:t>omission</a:t>
              </a:r>
              <a:r>
                <a:rPr lang="nl-NL" sz="2000" dirty="0">
                  <a:solidFill>
                    <a:schemeClr val="bg1"/>
                  </a:solidFill>
                  <a:latin typeface="Muller Next Medium"/>
                </a:rPr>
                <a:t> bias)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r>
                <a:rPr lang="nl-NL" sz="2000" dirty="0">
                  <a:solidFill>
                    <a:schemeClr val="bg1"/>
                  </a:solidFill>
                  <a:latin typeface="Muller Next Medium"/>
                </a:rPr>
                <a:t>Preventie paradox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Blip>
                  <a:blip r:embed="rId3"/>
                </a:buBlip>
                <a:tabLst/>
                <a:defRPr/>
              </a:pP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D324C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endParaRPr>
            </a:p>
          </p:txBody>
        </p: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27D2075B-16DD-6BED-BA3D-4BE74C0E7696}"/>
                </a:ext>
              </a:extLst>
            </p:cNvPr>
            <p:cNvCxnSpPr>
              <a:cxnSpLocks/>
            </p:cNvCxnSpPr>
            <p:nvPr/>
          </p:nvCxnSpPr>
          <p:spPr>
            <a:xfrm>
              <a:off x="885372" y="3192780"/>
              <a:ext cx="0" cy="19431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7FB2A36B-F0CD-B786-A4DE-5291497B6C0C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7958913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Welke aspecten bemoeilijken het stimuleren van de vaccinatiegraad?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8C315F-2ACC-D4BC-9A9B-FE2D37430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1E140F9-E105-9C57-CAD9-AF9E620CF31B}"/>
              </a:ext>
            </a:extLst>
          </p:cNvPr>
          <p:cNvCxnSpPr>
            <a:cxnSpLocks/>
          </p:cNvCxnSpPr>
          <p:nvPr/>
        </p:nvCxnSpPr>
        <p:spPr>
          <a:xfrm flipH="1">
            <a:off x="880697" y="3192780"/>
            <a:ext cx="4675" cy="16597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E2A69DEF-C536-247E-96B5-2ACC4ECE0E8C}"/>
              </a:ext>
            </a:extLst>
          </p:cNvPr>
          <p:cNvSpPr txBox="1">
            <a:spLocks/>
          </p:cNvSpPr>
          <p:nvPr/>
        </p:nvSpPr>
        <p:spPr>
          <a:xfrm>
            <a:off x="932054" y="2064031"/>
            <a:ext cx="897947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88950" indent="-48895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tabLst/>
              <a:defRPr sz="4800" b="1" i="0" kern="1200">
                <a:solidFill>
                  <a:schemeClr val="accent1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CFF9"/>
                </a:solidFill>
                <a:effectLst/>
                <a:uLnTx/>
                <a:uFillTx/>
                <a:latin typeface="Muller Next Medium"/>
                <a:ea typeface="Verdana" panose="020B0604030504040204" pitchFamily="34" charset="0"/>
              </a:rPr>
              <a:t>Dit is Petra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6CD1B8-8713-C825-0707-EB8E139D15D5}"/>
              </a:ext>
            </a:extLst>
          </p:cNvPr>
          <p:cNvSpPr txBox="1">
            <a:spLocks/>
          </p:cNvSpPr>
          <p:nvPr/>
        </p:nvSpPr>
        <p:spPr>
          <a:xfrm>
            <a:off x="880697" y="647876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Muller Next ExtraBold"/>
              </a:rPr>
              <a:t>Laten we eens een fictieve casus erbij  halen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0C8391D-8278-2AC1-9BB4-44255636AC52}"/>
              </a:ext>
            </a:extLst>
          </p:cNvPr>
          <p:cNvSpPr/>
          <p:nvPr/>
        </p:nvSpPr>
        <p:spPr>
          <a:xfrm>
            <a:off x="456019" y="415816"/>
            <a:ext cx="12838923" cy="7221893"/>
          </a:xfrm>
          <a:prstGeom prst="roundRect">
            <a:avLst>
              <a:gd name="adj" fmla="val 2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755EF-A7F6-4E32-B704-0275BF0D6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8" t="19653" r="8267" b="12427"/>
          <a:stretch/>
        </p:blipFill>
        <p:spPr>
          <a:xfrm>
            <a:off x="8934443" y="589327"/>
            <a:ext cx="3257557" cy="15933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C83005-EE04-C568-8626-9DF01CA76D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5" t="23904" r="62826" b="3758"/>
          <a:stretch/>
        </p:blipFill>
        <p:spPr>
          <a:xfrm>
            <a:off x="8671193" y="2706540"/>
            <a:ext cx="2932043" cy="29696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4BFBED-5724-0EB7-3B23-8FA42FEE4FF4}"/>
              </a:ext>
            </a:extLst>
          </p:cNvPr>
          <p:cNvSpPr txBox="1"/>
          <p:nvPr/>
        </p:nvSpPr>
        <p:spPr>
          <a:xfrm>
            <a:off x="1136394" y="3004971"/>
            <a:ext cx="7283777" cy="236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6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1</a:t>
            </a:r>
            <a:r>
              <a:rPr lang="nl-NL" sz="2000" baseline="30000" dirty="0">
                <a:solidFill>
                  <a:schemeClr val="bg1"/>
                </a:solidFill>
                <a:latin typeface="Muller Next Medium"/>
              </a:rPr>
              <a:t>ste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 keer zwanger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6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Dochter van agrarisch ondernemer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6"/>
              </a:buBlip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Muller Next Medium"/>
              </a:rPr>
              <a:t>Petra is praktisch opgeleid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6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ext Medium"/>
                <a:ea typeface="+mn-ea"/>
                <a:cs typeface="+mn-cs"/>
              </a:rPr>
              <a:t>Maakt vaak gebruik van de </a:t>
            </a:r>
            <a:r>
              <a:rPr lang="nl-NL" sz="2000" dirty="0">
                <a:solidFill>
                  <a:schemeClr val="bg1"/>
                </a:solidFill>
                <a:latin typeface="Muller Next Medium"/>
              </a:rPr>
              <a:t>sociale media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Blip>
                <a:blip r:embed="rId6"/>
              </a:buBlip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D324C"/>
              </a:solidFill>
              <a:effectLst/>
              <a:uLnTx/>
              <a:uFillTx/>
              <a:latin typeface="Muller Next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912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fbeelding 52">
            <a:extLst>
              <a:ext uri="{FF2B5EF4-FFF2-40B4-BE49-F238E27FC236}">
                <a16:creationId xmlns:a16="http://schemas.microsoft.com/office/drawing/2014/main" id="{143ED934-E0E0-06F1-8770-1B43CE1E7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5" t="23904" r="62826" b="3758"/>
          <a:stretch/>
        </p:blipFill>
        <p:spPr>
          <a:xfrm>
            <a:off x="8534480" y="4707800"/>
            <a:ext cx="1710180" cy="173213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E8B01D4-D854-6F4D-92AC-5EA77FD6E9FF}"/>
              </a:ext>
            </a:extLst>
          </p:cNvPr>
          <p:cNvSpPr txBox="1">
            <a:spLocks/>
          </p:cNvSpPr>
          <p:nvPr/>
        </p:nvSpPr>
        <p:spPr>
          <a:xfrm>
            <a:off x="880697" y="359644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Laten we eens een fictieve casus erbij  halen</a:t>
            </a:r>
          </a:p>
        </p:txBody>
      </p:sp>
      <p:pic>
        <p:nvPicPr>
          <p:cNvPr id="8" name="Afbeelding 7" descr="Afbeelding met tekst, Lettertype, logo, Graphics">
            <a:extLst>
              <a:ext uri="{FF2B5EF4-FFF2-40B4-BE49-F238E27FC236}">
                <a16:creationId xmlns:a16="http://schemas.microsoft.com/office/drawing/2014/main" id="{DD9395F1-AE2F-05AB-BF68-77411701C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2205E1DD-E77D-6865-85EF-FFFEB0B87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56225"/>
              </p:ext>
            </p:extLst>
          </p:nvPr>
        </p:nvGraphicFramePr>
        <p:xfrm>
          <a:off x="880697" y="3641404"/>
          <a:ext cx="11024646" cy="95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516ED49E-F813-A01A-7957-3B58BBBA6894}"/>
              </a:ext>
            </a:extLst>
          </p:cNvPr>
          <p:cNvSpPr txBox="1"/>
          <p:nvPr/>
        </p:nvSpPr>
        <p:spPr>
          <a:xfrm>
            <a:off x="125482" y="2151822"/>
            <a:ext cx="1898373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0:</a:t>
            </a:r>
          </a:p>
          <a:p>
            <a:r>
              <a:rPr lang="en-GB" dirty="0">
                <a:latin typeface="Muller Next Medium" pitchFamily="50" charset="0"/>
              </a:rPr>
              <a:t>Start </a:t>
            </a:r>
            <a:r>
              <a:rPr lang="en-GB" dirty="0" err="1">
                <a:latin typeface="Muller Next Medium" pitchFamily="50" charset="0"/>
              </a:rPr>
              <a:t>zwangerschap</a:t>
            </a:r>
            <a:endParaRPr lang="en-GB" dirty="0">
              <a:latin typeface="Muller Next Medium" pitchFamily="50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584A085-C881-DD7F-9479-28294BF41899}"/>
              </a:ext>
            </a:extLst>
          </p:cNvPr>
          <p:cNvSpPr txBox="1"/>
          <p:nvPr/>
        </p:nvSpPr>
        <p:spPr>
          <a:xfrm>
            <a:off x="4494647" y="2168154"/>
            <a:ext cx="2068078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4-7:</a:t>
            </a:r>
          </a:p>
          <a:p>
            <a:r>
              <a:rPr lang="en-GB" dirty="0">
                <a:latin typeface="Muller Next Medium" pitchFamily="50" charset="0"/>
              </a:rPr>
              <a:t>Facebook</a:t>
            </a:r>
          </a:p>
          <a:p>
            <a:r>
              <a:rPr lang="en-GB" dirty="0">
                <a:latin typeface="Muller Next Medium" pitchFamily="50" charset="0"/>
              </a:rPr>
              <a:t>Health </a:t>
            </a:r>
            <a:r>
              <a:rPr lang="en-GB" dirty="0" err="1">
                <a:latin typeface="Muller Next Medium" pitchFamily="50" charset="0"/>
              </a:rPr>
              <a:t>fluencers</a:t>
            </a:r>
            <a:endParaRPr lang="en-GB" dirty="0">
              <a:latin typeface="Muller Next Medium" pitchFamily="50" charset="0"/>
            </a:endParaRPr>
          </a:p>
          <a:p>
            <a:r>
              <a:rPr lang="en-GB" dirty="0" err="1">
                <a:latin typeface="Muller Next Medium" pitchFamily="50" charset="0"/>
              </a:rPr>
              <a:t>Oudersvannu</a:t>
            </a:r>
            <a:endParaRPr lang="en-GB" dirty="0">
              <a:latin typeface="Muller Next Medium" pitchFamily="50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ADB2134-504D-F1DB-E072-CF22378A64CE}"/>
              </a:ext>
            </a:extLst>
          </p:cNvPr>
          <p:cNvSpPr txBox="1"/>
          <p:nvPr/>
        </p:nvSpPr>
        <p:spPr>
          <a:xfrm>
            <a:off x="2702202" y="4973707"/>
            <a:ext cx="277964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4:</a:t>
            </a:r>
          </a:p>
          <a:p>
            <a:r>
              <a:rPr lang="en-GB" dirty="0" err="1">
                <a:latin typeface="Muller Next Medium" pitchFamily="50" charset="0"/>
              </a:rPr>
              <a:t>Gesprek</a:t>
            </a:r>
            <a:r>
              <a:rPr lang="en-GB" dirty="0">
                <a:latin typeface="Muller Next Medium" pitchFamily="50" charset="0"/>
              </a:rPr>
              <a:t> met </a:t>
            </a:r>
            <a:r>
              <a:rPr lang="en-GB" dirty="0" err="1">
                <a:latin typeface="Muller Next Medium" pitchFamily="50" charset="0"/>
              </a:rPr>
              <a:t>verloskundige</a:t>
            </a:r>
            <a:r>
              <a:rPr lang="en-GB" dirty="0">
                <a:latin typeface="Muller Next Medium" pitchFamily="50" charset="0"/>
              </a:rPr>
              <a:t> over </a:t>
            </a:r>
            <a:r>
              <a:rPr lang="en-GB" dirty="0" err="1">
                <a:latin typeface="Muller Next Medium" pitchFamily="50" charset="0"/>
              </a:rPr>
              <a:t>maternale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vaccinatie</a:t>
            </a:r>
            <a:endParaRPr lang="en-GB" dirty="0">
              <a:latin typeface="Muller Next Medium" pitchFamily="50" charset="0"/>
            </a:endParaRP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88C2A80B-9068-7E4F-34A0-9B7FA8E10C55}"/>
              </a:ext>
            </a:extLst>
          </p:cNvPr>
          <p:cNvCxnSpPr>
            <a:cxnSpLocks/>
          </p:cNvCxnSpPr>
          <p:nvPr/>
        </p:nvCxnSpPr>
        <p:spPr>
          <a:xfrm>
            <a:off x="1065144" y="3075152"/>
            <a:ext cx="0" cy="1049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A3BE7912-D18F-B943-331B-AAC256BCD13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092024" y="4486275"/>
            <a:ext cx="0" cy="487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903D38F-CB1F-67FD-5A50-00C8A93D186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191000" y="3368483"/>
            <a:ext cx="1337686" cy="670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37DE2D9-BE7A-9A6C-9C0D-8ECE129F23F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886325" y="3368483"/>
            <a:ext cx="642361" cy="646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D76AAE36-1905-8430-0E97-7A27F14207C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28686" y="3368483"/>
            <a:ext cx="81539" cy="646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B77940AB-2914-1344-A626-EA7D5A7C5B36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28686" y="3368483"/>
            <a:ext cx="776864" cy="646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arianna Spring on X: &quot;Memes like these are already popping up in Facebook  groups making false claims about a vaccine being used for depopulation and  or microchip people. These narratives are so">
            <a:extLst>
              <a:ext uri="{FF2B5EF4-FFF2-40B4-BE49-F238E27FC236}">
                <a16:creationId xmlns:a16="http://schemas.microsoft.com/office/drawing/2014/main" id="{F576E0FA-45FD-8BCC-958A-8A3EEA5D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6" y="2106929"/>
            <a:ext cx="3753649" cy="43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memes became health disinformation super-spreaders">
            <a:extLst>
              <a:ext uri="{FF2B5EF4-FFF2-40B4-BE49-F238E27FC236}">
                <a16:creationId xmlns:a16="http://schemas.microsoft.com/office/drawing/2014/main" id="{199DDF72-0AEF-F621-AFE1-8F67F258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97" y="2120177"/>
            <a:ext cx="5366293" cy="43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E8B01D4-D854-6F4D-92AC-5EA77FD6E9FF}"/>
              </a:ext>
            </a:extLst>
          </p:cNvPr>
          <p:cNvSpPr txBox="1">
            <a:spLocks/>
          </p:cNvSpPr>
          <p:nvPr/>
        </p:nvSpPr>
        <p:spPr>
          <a:xfrm>
            <a:off x="880697" y="359644"/>
            <a:ext cx="8979477" cy="170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SzPct val="125000"/>
              <a:buFont typeface="Arial" panose="020B0604020202020204" pitchFamily="34" charset="0"/>
              <a:buNone/>
              <a:tabLst/>
              <a:defRPr sz="4800" b="1" i="0" kern="1200">
                <a:solidFill>
                  <a:srgbClr val="1D324C"/>
                </a:solidFill>
                <a:latin typeface="Muller Next Extra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>
                <a:latin typeface="Muller Next ExtraBold"/>
              </a:rPr>
              <a:t>Laten we eens een fictieve casus erbij  halen</a:t>
            </a:r>
          </a:p>
        </p:txBody>
      </p:sp>
      <p:pic>
        <p:nvPicPr>
          <p:cNvPr id="8" name="Afbeelding 7" descr="Afbeelding met tekst, Lettertype, logo, Graphics">
            <a:extLst>
              <a:ext uri="{FF2B5EF4-FFF2-40B4-BE49-F238E27FC236}">
                <a16:creationId xmlns:a16="http://schemas.microsoft.com/office/drawing/2014/main" id="{DD9395F1-AE2F-05AB-BF68-77411701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03" y="613749"/>
            <a:ext cx="2945540" cy="1333274"/>
          </a:xfrm>
          <a:prstGeom prst="rect">
            <a:avLst/>
          </a:prstGeom>
        </p:spPr>
      </p:pic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2205E1DD-E77D-6865-85EF-FFFEB0B87202}"/>
              </a:ext>
            </a:extLst>
          </p:cNvPr>
          <p:cNvGraphicFramePr/>
          <p:nvPr/>
        </p:nvGraphicFramePr>
        <p:xfrm>
          <a:off x="880697" y="3641404"/>
          <a:ext cx="11024646" cy="95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kstvak 18">
            <a:extLst>
              <a:ext uri="{FF2B5EF4-FFF2-40B4-BE49-F238E27FC236}">
                <a16:creationId xmlns:a16="http://schemas.microsoft.com/office/drawing/2014/main" id="{3AA82BCA-FC47-2848-A88B-F37C2AB3B89F}"/>
              </a:ext>
            </a:extLst>
          </p:cNvPr>
          <p:cNvSpPr txBox="1"/>
          <p:nvPr/>
        </p:nvSpPr>
        <p:spPr>
          <a:xfrm>
            <a:off x="10678" y="1874823"/>
            <a:ext cx="2462834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8:</a:t>
            </a:r>
          </a:p>
          <a:p>
            <a:r>
              <a:rPr lang="en-GB" dirty="0">
                <a:latin typeface="Muller Next Medium" pitchFamily="50" charset="0"/>
              </a:rPr>
              <a:t>Petra </a:t>
            </a:r>
            <a:r>
              <a:rPr lang="en-GB" dirty="0" err="1">
                <a:latin typeface="Muller Next Medium" pitchFamily="50" charset="0"/>
              </a:rPr>
              <a:t>beslist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geen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maternale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vaccinatie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te</a:t>
            </a:r>
            <a:r>
              <a:rPr lang="en-GB" dirty="0">
                <a:latin typeface="Muller Next Medium" pitchFamily="50" charset="0"/>
              </a:rPr>
              <a:t> </a:t>
            </a:r>
            <a:r>
              <a:rPr lang="en-GB" dirty="0" err="1">
                <a:latin typeface="Muller Next Medium" pitchFamily="50" charset="0"/>
              </a:rPr>
              <a:t>willen</a:t>
            </a:r>
            <a:endParaRPr lang="en-GB" dirty="0">
              <a:latin typeface="Muller Next Medium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20C02A8-BCE2-8857-6375-E1DB8B3432B9}"/>
              </a:ext>
            </a:extLst>
          </p:cNvPr>
          <p:cNvSpPr txBox="1"/>
          <p:nvPr/>
        </p:nvSpPr>
        <p:spPr>
          <a:xfrm>
            <a:off x="2854997" y="1873221"/>
            <a:ext cx="1669378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9-11:</a:t>
            </a:r>
          </a:p>
          <a:p>
            <a:r>
              <a:rPr lang="en-GB" dirty="0" err="1">
                <a:latin typeface="Muller Next Medium" pitchFamily="50" charset="0"/>
              </a:rPr>
              <a:t>Toevoeging</a:t>
            </a:r>
            <a:endParaRPr lang="en-GB" dirty="0">
              <a:latin typeface="Muller Next Medium" pitchFamily="50" charset="0"/>
            </a:endParaRPr>
          </a:p>
          <a:p>
            <a:r>
              <a:rPr lang="en-GB" dirty="0">
                <a:latin typeface="Muller Next Medium" pitchFamily="50" charset="0"/>
              </a:rPr>
              <a:t>RVP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88C2A80B-9068-7E4F-34A0-9B7FA8E10C55}"/>
              </a:ext>
            </a:extLst>
          </p:cNvPr>
          <p:cNvCxnSpPr>
            <a:cxnSpLocks/>
          </p:cNvCxnSpPr>
          <p:nvPr/>
        </p:nvCxnSpPr>
        <p:spPr>
          <a:xfrm>
            <a:off x="1065144" y="3075152"/>
            <a:ext cx="0" cy="1049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Pasgeboren baby: alles wat jij moet weten over je baby | Davitamon">
            <a:extLst>
              <a:ext uri="{FF2B5EF4-FFF2-40B4-BE49-F238E27FC236}">
                <a16:creationId xmlns:a16="http://schemas.microsoft.com/office/drawing/2014/main" id="{4F3111AC-9407-0E56-297D-D61C6A32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7" y="5047655"/>
            <a:ext cx="2342725" cy="17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C8390E70-7F48-E7F1-34D0-490FC3E767FC}"/>
              </a:ext>
            </a:extLst>
          </p:cNvPr>
          <p:cNvCxnSpPr>
            <a:cxnSpLocks/>
            <a:stCxn id="2050" idx="0"/>
          </p:cNvCxnSpPr>
          <p:nvPr/>
        </p:nvCxnSpPr>
        <p:spPr>
          <a:xfrm flipV="1">
            <a:off x="1302150" y="4404490"/>
            <a:ext cx="1431111" cy="64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6DC47C29-01E6-25A0-C1C3-9727B28858E0}"/>
              </a:ext>
            </a:extLst>
          </p:cNvPr>
          <p:cNvSpPr txBox="1"/>
          <p:nvPr/>
        </p:nvSpPr>
        <p:spPr>
          <a:xfrm>
            <a:off x="2854997" y="5164389"/>
            <a:ext cx="1669378" cy="1446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9-11:</a:t>
            </a:r>
          </a:p>
          <a:p>
            <a:r>
              <a:rPr lang="en-GB" dirty="0">
                <a:latin typeface="Muller Next Medium" pitchFamily="50" charset="0"/>
              </a:rPr>
              <a:t>GGD</a:t>
            </a:r>
          </a:p>
          <a:p>
            <a:r>
              <a:rPr lang="en-GB" dirty="0">
                <a:latin typeface="Muller Next Medium" pitchFamily="50" charset="0"/>
              </a:rPr>
              <a:t>RIVM</a:t>
            </a:r>
          </a:p>
          <a:p>
            <a:r>
              <a:rPr lang="en-GB" dirty="0">
                <a:latin typeface="Muller Next Medium" pitchFamily="50" charset="0"/>
              </a:rPr>
              <a:t>Folders</a:t>
            </a:r>
          </a:p>
          <a:p>
            <a:r>
              <a:rPr lang="en-GB" sz="1600" dirty="0" err="1">
                <a:latin typeface="Muller Next Medium" pitchFamily="50" charset="0"/>
              </a:rPr>
              <a:t>Mijnkinddossier</a:t>
            </a:r>
            <a:endParaRPr lang="en-GB" sz="1600" dirty="0">
              <a:latin typeface="Muller Next Medium" pitchFamily="50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2E337D-F9DA-6FDC-2EA3-A72FFD48C0CB}"/>
              </a:ext>
            </a:extLst>
          </p:cNvPr>
          <p:cNvSpPr txBox="1"/>
          <p:nvPr/>
        </p:nvSpPr>
        <p:spPr>
          <a:xfrm>
            <a:off x="4905860" y="1885931"/>
            <a:ext cx="1669378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9-11:</a:t>
            </a:r>
          </a:p>
          <a:p>
            <a:r>
              <a:rPr lang="en-GB" dirty="0">
                <a:latin typeface="Muller Next Medium" pitchFamily="50" charset="0"/>
              </a:rPr>
              <a:t>Vader</a:t>
            </a:r>
          </a:p>
          <a:p>
            <a:r>
              <a:rPr lang="en-GB" dirty="0" err="1">
                <a:latin typeface="Muller Next Medium" pitchFamily="50" charset="0"/>
              </a:rPr>
              <a:t>Familie</a:t>
            </a:r>
            <a:endParaRPr lang="en-GB" dirty="0">
              <a:latin typeface="Muller Next Medium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2A677D-4254-9E54-DD9F-BB332200EDCF}"/>
              </a:ext>
            </a:extLst>
          </p:cNvPr>
          <p:cNvSpPr txBox="1"/>
          <p:nvPr/>
        </p:nvSpPr>
        <p:spPr>
          <a:xfrm>
            <a:off x="4905860" y="5204328"/>
            <a:ext cx="1669378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  <a:latin typeface="Muller Next Medium" pitchFamily="50" charset="0"/>
              </a:rPr>
              <a:t>Maand</a:t>
            </a:r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 9-11:</a:t>
            </a:r>
          </a:p>
          <a:p>
            <a:r>
              <a:rPr lang="en-GB" dirty="0">
                <a:latin typeface="Muller Next Medium" pitchFamily="50" charset="0"/>
              </a:rPr>
              <a:t>Facebook</a:t>
            </a:r>
          </a:p>
          <a:p>
            <a:r>
              <a:rPr lang="en-GB" dirty="0">
                <a:latin typeface="Muller Next Medium" pitchFamily="50" charset="0"/>
              </a:rPr>
              <a:t>Health </a:t>
            </a:r>
            <a:r>
              <a:rPr lang="en-GB" dirty="0" err="1">
                <a:latin typeface="Muller Next Medium" pitchFamily="50" charset="0"/>
              </a:rPr>
              <a:t>fluencers</a:t>
            </a:r>
            <a:endParaRPr lang="en-GB" dirty="0">
              <a:latin typeface="Muller Next Medium" pitchFamily="50" charset="0"/>
            </a:endParaRPr>
          </a:p>
          <a:p>
            <a:r>
              <a:rPr lang="en-GB" sz="1600" dirty="0" err="1">
                <a:latin typeface="Muller Next Medium" pitchFamily="50" charset="0"/>
              </a:rPr>
              <a:t>Oudersvannu</a:t>
            </a:r>
            <a:endParaRPr lang="en-GB" sz="1600" dirty="0">
              <a:latin typeface="Muller Next Medium" pitchFamily="50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14B3C5E-109B-57DA-6686-5CD0A9D25804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854997" y="2796551"/>
            <a:ext cx="834689" cy="1245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F92F1C7-D004-5910-F523-6A2B4C4F07DE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971528" y="2809261"/>
            <a:ext cx="2769021" cy="1261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A187BA9-9D03-7FEA-2594-D6142875F94B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2971528" y="4521224"/>
            <a:ext cx="718158" cy="64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587D1C8-5B6A-4904-C746-737C471480BF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038475" y="4404490"/>
            <a:ext cx="2702074" cy="799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1AA4D8F-1633-D1AC-8DA5-818575452916}"/>
              </a:ext>
            </a:extLst>
          </p:cNvPr>
          <p:cNvCxnSpPr>
            <a:stCxn id="27" idx="0"/>
          </p:cNvCxnSpPr>
          <p:nvPr/>
        </p:nvCxnSpPr>
        <p:spPr>
          <a:xfrm flipV="1">
            <a:off x="3689686" y="4561163"/>
            <a:ext cx="779900" cy="603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91A3667E-A343-D9CF-B962-4394DAB875D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4743450" y="4598137"/>
            <a:ext cx="997099" cy="606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72E83F99-498B-4119-D9D6-535F60280EFD}"/>
              </a:ext>
            </a:extLst>
          </p:cNvPr>
          <p:cNvCxnSpPr>
            <a:stCxn id="20" idx="2"/>
          </p:cNvCxnSpPr>
          <p:nvPr/>
        </p:nvCxnSpPr>
        <p:spPr>
          <a:xfrm>
            <a:off x="3689686" y="2796551"/>
            <a:ext cx="834689" cy="1165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9" name="Rechte verbindingslijn met pijl 2048">
            <a:extLst>
              <a:ext uri="{FF2B5EF4-FFF2-40B4-BE49-F238E27FC236}">
                <a16:creationId xmlns:a16="http://schemas.microsoft.com/office/drawing/2014/main" id="{C7AE1B7A-2D56-A0D3-6886-D1C1F0645696}"/>
              </a:ext>
            </a:extLst>
          </p:cNvPr>
          <p:cNvCxnSpPr>
            <a:stCxn id="2" idx="2"/>
          </p:cNvCxnSpPr>
          <p:nvPr/>
        </p:nvCxnSpPr>
        <p:spPr>
          <a:xfrm flipH="1">
            <a:off x="4657725" y="2809261"/>
            <a:ext cx="1082824" cy="1185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1" name="Tekstvak 2050">
            <a:extLst>
              <a:ext uri="{FF2B5EF4-FFF2-40B4-BE49-F238E27FC236}">
                <a16:creationId xmlns:a16="http://schemas.microsoft.com/office/drawing/2014/main" id="{9E3B4973-CA58-77C6-6075-7C6C81344A17}"/>
              </a:ext>
            </a:extLst>
          </p:cNvPr>
          <p:cNvSpPr txBox="1"/>
          <p:nvPr/>
        </p:nvSpPr>
        <p:spPr>
          <a:xfrm>
            <a:off x="3747108" y="5173914"/>
            <a:ext cx="743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9+</a:t>
            </a:r>
            <a:endParaRPr lang="en-GB" dirty="0"/>
          </a:p>
        </p:txBody>
      </p:sp>
      <p:sp>
        <p:nvSpPr>
          <p:cNvPr id="2052" name="Tekstvak 2051">
            <a:extLst>
              <a:ext uri="{FF2B5EF4-FFF2-40B4-BE49-F238E27FC236}">
                <a16:creationId xmlns:a16="http://schemas.microsoft.com/office/drawing/2014/main" id="{26B0E0C8-DA02-F351-4233-AC4F2685D8E2}"/>
              </a:ext>
            </a:extLst>
          </p:cNvPr>
          <p:cNvSpPr txBox="1"/>
          <p:nvPr/>
        </p:nvSpPr>
        <p:spPr>
          <a:xfrm>
            <a:off x="5832170" y="5210649"/>
            <a:ext cx="743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9+</a:t>
            </a:r>
            <a:endParaRPr lang="en-GB" dirty="0"/>
          </a:p>
        </p:txBody>
      </p:sp>
      <p:sp>
        <p:nvSpPr>
          <p:cNvPr id="2053" name="Tekstvak 2052">
            <a:extLst>
              <a:ext uri="{FF2B5EF4-FFF2-40B4-BE49-F238E27FC236}">
                <a16:creationId xmlns:a16="http://schemas.microsoft.com/office/drawing/2014/main" id="{AEFC0D4E-A4A2-9817-0CC7-1DDF463BD0A4}"/>
              </a:ext>
            </a:extLst>
          </p:cNvPr>
          <p:cNvSpPr txBox="1"/>
          <p:nvPr/>
        </p:nvSpPr>
        <p:spPr>
          <a:xfrm>
            <a:off x="5782876" y="1894058"/>
            <a:ext cx="743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9+</a:t>
            </a:r>
            <a:endParaRPr lang="en-GB" dirty="0"/>
          </a:p>
        </p:txBody>
      </p:sp>
      <p:sp>
        <p:nvSpPr>
          <p:cNvPr id="2054" name="Tekstvak 2053">
            <a:extLst>
              <a:ext uri="{FF2B5EF4-FFF2-40B4-BE49-F238E27FC236}">
                <a16:creationId xmlns:a16="http://schemas.microsoft.com/office/drawing/2014/main" id="{F9A94D2A-649B-1B99-4625-4886BF753425}"/>
              </a:ext>
            </a:extLst>
          </p:cNvPr>
          <p:cNvSpPr txBox="1"/>
          <p:nvPr/>
        </p:nvSpPr>
        <p:spPr>
          <a:xfrm>
            <a:off x="3744446" y="1884785"/>
            <a:ext cx="743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Muller Next Medium" pitchFamily="50" charset="0"/>
              </a:rPr>
              <a:t>9+</a:t>
            </a:r>
            <a:endParaRPr lang="en-GB" dirty="0"/>
          </a:p>
        </p:txBody>
      </p:sp>
      <p:cxnSp>
        <p:nvCxnSpPr>
          <p:cNvPr id="2056" name="Rechte verbindingslijn met pijl 2055">
            <a:extLst>
              <a:ext uri="{FF2B5EF4-FFF2-40B4-BE49-F238E27FC236}">
                <a16:creationId xmlns:a16="http://schemas.microsoft.com/office/drawing/2014/main" id="{2EA40F89-4E70-CBC6-72C4-9BA2D2CFA334}"/>
              </a:ext>
            </a:extLst>
          </p:cNvPr>
          <p:cNvCxnSpPr>
            <a:stCxn id="27" idx="0"/>
            <a:endCxn id="15" idx="2"/>
          </p:cNvCxnSpPr>
          <p:nvPr/>
        </p:nvCxnSpPr>
        <p:spPr>
          <a:xfrm flipV="1">
            <a:off x="3689686" y="4598137"/>
            <a:ext cx="2703334" cy="566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9" name="Rechte verbindingslijn met pijl 2058">
            <a:extLst>
              <a:ext uri="{FF2B5EF4-FFF2-40B4-BE49-F238E27FC236}">
                <a16:creationId xmlns:a16="http://schemas.microsoft.com/office/drawing/2014/main" id="{FEAAC8C2-B00C-75F8-5F1A-26E15CA930DF}"/>
              </a:ext>
            </a:extLst>
          </p:cNvPr>
          <p:cNvCxnSpPr>
            <a:stCxn id="27" idx="0"/>
          </p:cNvCxnSpPr>
          <p:nvPr/>
        </p:nvCxnSpPr>
        <p:spPr>
          <a:xfrm flipV="1">
            <a:off x="3689686" y="4521224"/>
            <a:ext cx="4377989" cy="64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1" name="Rechte verbindingslijn met pijl 2060">
            <a:extLst>
              <a:ext uri="{FF2B5EF4-FFF2-40B4-BE49-F238E27FC236}">
                <a16:creationId xmlns:a16="http://schemas.microsoft.com/office/drawing/2014/main" id="{082470C5-A290-B0A0-F398-C6CCDC671F78}"/>
              </a:ext>
            </a:extLst>
          </p:cNvPr>
          <p:cNvCxnSpPr>
            <a:stCxn id="27" idx="0"/>
          </p:cNvCxnSpPr>
          <p:nvPr/>
        </p:nvCxnSpPr>
        <p:spPr>
          <a:xfrm flipV="1">
            <a:off x="3689686" y="4501314"/>
            <a:ext cx="6136200" cy="663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3" name="Rechte verbindingslijn met pijl 2062">
            <a:extLst>
              <a:ext uri="{FF2B5EF4-FFF2-40B4-BE49-F238E27FC236}">
                <a16:creationId xmlns:a16="http://schemas.microsoft.com/office/drawing/2014/main" id="{01B7F9DF-AEAB-0B1B-BE98-B631FC8A41E5}"/>
              </a:ext>
            </a:extLst>
          </p:cNvPr>
          <p:cNvCxnSpPr>
            <a:stCxn id="27" idx="0"/>
          </p:cNvCxnSpPr>
          <p:nvPr/>
        </p:nvCxnSpPr>
        <p:spPr>
          <a:xfrm flipV="1">
            <a:off x="3689686" y="4477486"/>
            <a:ext cx="7835564" cy="686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5" name="Rechte verbindingslijn met pijl 2064">
            <a:extLst>
              <a:ext uri="{FF2B5EF4-FFF2-40B4-BE49-F238E27FC236}">
                <a16:creationId xmlns:a16="http://schemas.microsoft.com/office/drawing/2014/main" id="{E1286C9B-BA55-498B-751D-0D07B161E4B6}"/>
              </a:ext>
            </a:extLst>
          </p:cNvPr>
          <p:cNvCxnSpPr>
            <a:stCxn id="5" idx="0"/>
            <a:endCxn id="15" idx="2"/>
          </p:cNvCxnSpPr>
          <p:nvPr/>
        </p:nvCxnSpPr>
        <p:spPr>
          <a:xfrm flipV="1">
            <a:off x="5740549" y="4598137"/>
            <a:ext cx="652471" cy="606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7" name="Rechte verbindingslijn met pijl 2066">
            <a:extLst>
              <a:ext uri="{FF2B5EF4-FFF2-40B4-BE49-F238E27FC236}">
                <a16:creationId xmlns:a16="http://schemas.microsoft.com/office/drawing/2014/main" id="{F157DF0B-2AD4-DE44-9B82-7BDE7DCF236A}"/>
              </a:ext>
            </a:extLst>
          </p:cNvPr>
          <p:cNvCxnSpPr>
            <a:stCxn id="5" idx="0"/>
          </p:cNvCxnSpPr>
          <p:nvPr/>
        </p:nvCxnSpPr>
        <p:spPr>
          <a:xfrm flipV="1">
            <a:off x="5740549" y="4552935"/>
            <a:ext cx="2375157" cy="651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9" name="Rechte verbindingslijn met pijl 2068">
            <a:extLst>
              <a:ext uri="{FF2B5EF4-FFF2-40B4-BE49-F238E27FC236}">
                <a16:creationId xmlns:a16="http://schemas.microsoft.com/office/drawing/2014/main" id="{27491BC4-2A15-46B0-9FA4-0185201C1E77}"/>
              </a:ext>
            </a:extLst>
          </p:cNvPr>
          <p:cNvCxnSpPr>
            <a:stCxn id="5" idx="0"/>
          </p:cNvCxnSpPr>
          <p:nvPr/>
        </p:nvCxnSpPr>
        <p:spPr>
          <a:xfrm flipV="1">
            <a:off x="5740549" y="4561163"/>
            <a:ext cx="4119625" cy="64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1" name="Rechte verbindingslijn met pijl 2070">
            <a:extLst>
              <a:ext uri="{FF2B5EF4-FFF2-40B4-BE49-F238E27FC236}">
                <a16:creationId xmlns:a16="http://schemas.microsoft.com/office/drawing/2014/main" id="{D0593909-9908-0701-1ECE-787D68FBA9DA}"/>
              </a:ext>
            </a:extLst>
          </p:cNvPr>
          <p:cNvCxnSpPr>
            <a:stCxn id="5" idx="0"/>
          </p:cNvCxnSpPr>
          <p:nvPr/>
        </p:nvCxnSpPr>
        <p:spPr>
          <a:xfrm flipV="1">
            <a:off x="5740549" y="4546614"/>
            <a:ext cx="5851376" cy="657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3" name="Rechte verbindingslijn met pijl 2072">
            <a:extLst>
              <a:ext uri="{FF2B5EF4-FFF2-40B4-BE49-F238E27FC236}">
                <a16:creationId xmlns:a16="http://schemas.microsoft.com/office/drawing/2014/main" id="{77BD3C12-422A-46FF-8E79-D377F5B9BF60}"/>
              </a:ext>
            </a:extLst>
          </p:cNvPr>
          <p:cNvCxnSpPr>
            <a:stCxn id="20" idx="2"/>
          </p:cNvCxnSpPr>
          <p:nvPr/>
        </p:nvCxnSpPr>
        <p:spPr>
          <a:xfrm>
            <a:off x="3689686" y="2796551"/>
            <a:ext cx="2587289" cy="1308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5" name="Rechte verbindingslijn met pijl 2074">
            <a:extLst>
              <a:ext uri="{FF2B5EF4-FFF2-40B4-BE49-F238E27FC236}">
                <a16:creationId xmlns:a16="http://schemas.microsoft.com/office/drawing/2014/main" id="{5D9C6F3A-3617-2AD7-65DB-7E2357BA670E}"/>
              </a:ext>
            </a:extLst>
          </p:cNvPr>
          <p:cNvCxnSpPr>
            <a:stCxn id="20" idx="2"/>
          </p:cNvCxnSpPr>
          <p:nvPr/>
        </p:nvCxnSpPr>
        <p:spPr>
          <a:xfrm>
            <a:off x="3689686" y="2796551"/>
            <a:ext cx="4377989" cy="1306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7" name="Rechte verbindingslijn met pijl 2076">
            <a:extLst>
              <a:ext uri="{FF2B5EF4-FFF2-40B4-BE49-F238E27FC236}">
                <a16:creationId xmlns:a16="http://schemas.microsoft.com/office/drawing/2014/main" id="{4C399143-0B33-9D1A-D006-803CC4905E2B}"/>
              </a:ext>
            </a:extLst>
          </p:cNvPr>
          <p:cNvCxnSpPr>
            <a:stCxn id="20" idx="2"/>
          </p:cNvCxnSpPr>
          <p:nvPr/>
        </p:nvCxnSpPr>
        <p:spPr>
          <a:xfrm>
            <a:off x="3689686" y="2796551"/>
            <a:ext cx="6170488" cy="1300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9" name="Rechte verbindingslijn met pijl 2078">
            <a:extLst>
              <a:ext uri="{FF2B5EF4-FFF2-40B4-BE49-F238E27FC236}">
                <a16:creationId xmlns:a16="http://schemas.microsoft.com/office/drawing/2014/main" id="{80A38ADB-55C7-6524-275F-BD33D3294685}"/>
              </a:ext>
            </a:extLst>
          </p:cNvPr>
          <p:cNvCxnSpPr>
            <a:stCxn id="20" idx="2"/>
          </p:cNvCxnSpPr>
          <p:nvPr/>
        </p:nvCxnSpPr>
        <p:spPr>
          <a:xfrm>
            <a:off x="3689686" y="2796551"/>
            <a:ext cx="7835564" cy="1321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1" name="Rechte verbindingslijn met pijl 2080">
            <a:extLst>
              <a:ext uri="{FF2B5EF4-FFF2-40B4-BE49-F238E27FC236}">
                <a16:creationId xmlns:a16="http://schemas.microsoft.com/office/drawing/2014/main" id="{5B52B1DF-FF8E-AF1F-242B-581C02203DC7}"/>
              </a:ext>
            </a:extLst>
          </p:cNvPr>
          <p:cNvCxnSpPr/>
          <p:nvPr/>
        </p:nvCxnSpPr>
        <p:spPr>
          <a:xfrm>
            <a:off x="5782876" y="2876550"/>
            <a:ext cx="610144" cy="1220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3" name="Rechte verbindingslijn met pijl 2082">
            <a:extLst>
              <a:ext uri="{FF2B5EF4-FFF2-40B4-BE49-F238E27FC236}">
                <a16:creationId xmlns:a16="http://schemas.microsoft.com/office/drawing/2014/main" id="{BE41B520-1B6F-E7D0-5842-347560BF43AA}"/>
              </a:ext>
            </a:extLst>
          </p:cNvPr>
          <p:cNvCxnSpPr>
            <a:stCxn id="2" idx="2"/>
          </p:cNvCxnSpPr>
          <p:nvPr/>
        </p:nvCxnSpPr>
        <p:spPr>
          <a:xfrm>
            <a:off x="5740549" y="2809261"/>
            <a:ext cx="2375157" cy="1261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5" name="Rechte verbindingslijn met pijl 2084">
            <a:extLst>
              <a:ext uri="{FF2B5EF4-FFF2-40B4-BE49-F238E27FC236}">
                <a16:creationId xmlns:a16="http://schemas.microsoft.com/office/drawing/2014/main" id="{AA8584CB-FBDF-C142-1FC0-6A6D6B030259}"/>
              </a:ext>
            </a:extLst>
          </p:cNvPr>
          <p:cNvCxnSpPr>
            <a:stCxn id="2" idx="2"/>
          </p:cNvCxnSpPr>
          <p:nvPr/>
        </p:nvCxnSpPr>
        <p:spPr>
          <a:xfrm>
            <a:off x="5740549" y="2809261"/>
            <a:ext cx="4119625" cy="1214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7" name="Rechte verbindingslijn met pijl 2086">
            <a:extLst>
              <a:ext uri="{FF2B5EF4-FFF2-40B4-BE49-F238E27FC236}">
                <a16:creationId xmlns:a16="http://schemas.microsoft.com/office/drawing/2014/main" id="{3BFAE160-1273-ECE0-9474-66349B52FB43}"/>
              </a:ext>
            </a:extLst>
          </p:cNvPr>
          <p:cNvCxnSpPr>
            <a:stCxn id="2" idx="2"/>
          </p:cNvCxnSpPr>
          <p:nvPr/>
        </p:nvCxnSpPr>
        <p:spPr>
          <a:xfrm>
            <a:off x="5740549" y="2809261"/>
            <a:ext cx="5784701" cy="1185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E542C2-FCE4-D9E5-3186-D07FEC9109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25" t="23904" r="62826" b="3758"/>
          <a:stretch/>
        </p:blipFill>
        <p:spPr>
          <a:xfrm>
            <a:off x="8534480" y="4707800"/>
            <a:ext cx="1710180" cy="17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3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" grpId="0" animBg="1"/>
      <p:bldP spid="5" grpId="0" animBg="1"/>
      <p:bldP spid="2051" grpId="0" animBg="1"/>
      <p:bldP spid="2052" grpId="0" animBg="1"/>
      <p:bldP spid="2053" grpId="0" animBg="1"/>
      <p:bldP spid="2054" grpId="0" animBg="1"/>
    </p:bldLst>
  </p:timing>
</p:sld>
</file>

<file path=ppt/theme/theme1.xml><?xml version="1.0" encoding="utf-8"?>
<a:theme xmlns:a="http://schemas.openxmlformats.org/drawingml/2006/main" name="2_Kantoorthema">
  <a:themeElements>
    <a:clrScheme name="Aangepast 1">
      <a:dk1>
        <a:srgbClr val="000000"/>
      </a:dk1>
      <a:lt1>
        <a:srgbClr val="FFFFFF"/>
      </a:lt1>
      <a:dk2>
        <a:srgbClr val="385B56"/>
      </a:dk2>
      <a:lt2>
        <a:srgbClr val="E1EDE9"/>
      </a:lt2>
      <a:accent1>
        <a:srgbClr val="D14900"/>
      </a:accent1>
      <a:accent2>
        <a:srgbClr val="EB7211"/>
      </a:accent2>
      <a:accent3>
        <a:srgbClr val="F1C413"/>
      </a:accent3>
      <a:accent4>
        <a:srgbClr val="637B79"/>
      </a:accent4>
      <a:accent5>
        <a:srgbClr val="E1EDEB"/>
      </a:accent5>
      <a:accent6>
        <a:srgbClr val="A8AAA8"/>
      </a:accent6>
      <a:hlink>
        <a:srgbClr val="EB7211"/>
      </a:hlink>
      <a:folHlink>
        <a:srgbClr val="A9AA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jabloon GGDZL 2023.pptx" id="{DA0E0D01-322B-4AB9-B461-0A0974683887}" vid="{D7C23D6C-60F3-438A-94E6-D3BF133DE18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1682</Words>
  <Application>Microsoft Office PowerPoint</Application>
  <PresentationFormat>Breedbeeld</PresentationFormat>
  <Paragraphs>240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Calibri</vt:lpstr>
      <vt:lpstr>Muller Next Light</vt:lpstr>
      <vt:lpstr>Muller Next ExtraBold</vt:lpstr>
      <vt:lpstr>Muller Next</vt:lpstr>
      <vt:lpstr>Arial</vt:lpstr>
      <vt:lpstr>Muller Next Medium</vt:lpstr>
      <vt:lpstr>2_Kantoorthema</vt:lpstr>
      <vt:lpstr>PowerPoint-presentatie</vt:lpstr>
      <vt:lpstr>Disclosure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Hall, Stijn van</dc:creator>
  <cp:lastModifiedBy>Huijten, Daniël</cp:lastModifiedBy>
  <cp:revision>36</cp:revision>
  <cp:lastPrinted>2023-11-01T08:17:59Z</cp:lastPrinted>
  <dcterms:created xsi:type="dcterms:W3CDTF">2023-12-18T08:04:00Z</dcterms:created>
  <dcterms:modified xsi:type="dcterms:W3CDTF">2024-05-29T07:07:15Z</dcterms:modified>
</cp:coreProperties>
</file>